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70" r:id="rId4"/>
    <p:sldId id="271" r:id="rId5"/>
    <p:sldId id="274" r:id="rId6"/>
    <p:sldId id="268" r:id="rId7"/>
    <p:sldId id="275" r:id="rId8"/>
    <p:sldId id="276" r:id="rId9"/>
    <p:sldId id="272" r:id="rId10"/>
    <p:sldId id="277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C"/>
    <a:srgbClr val="FFFFFF"/>
    <a:srgbClr val="00050B"/>
    <a:srgbClr val="FFFAAA"/>
    <a:srgbClr val="00214C"/>
    <a:srgbClr val="F7BB00"/>
    <a:srgbClr val="0008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668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0" d="100"/>
          <a:sy n="100" d="100"/>
        </p:scale>
        <p:origin x="-4048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C6132-14A2-924C-BE49-A5D57F655940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C66CBE-9C59-AE46-8F67-8B2ACC70AB2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sa_icon_uci_289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04"/>
          <a:stretch/>
        </p:blipFill>
        <p:spPr>
          <a:xfrm>
            <a:off x="100191" y="100189"/>
            <a:ext cx="2871610" cy="30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86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DE7556-9D85-7A42-BAC8-86FD7B08D70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EEE15-7871-ED44-BBC7-6DA59B6F033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a_icon_uci_289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04"/>
          <a:stretch/>
        </p:blipFill>
        <p:spPr>
          <a:xfrm>
            <a:off x="100191" y="100189"/>
            <a:ext cx="2871610" cy="30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244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4800" cap="none" baseline="0"/>
            </a:lvl1pPr>
          </a:lstStyle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 userDrawn="1"/>
        </p:nvSpPr>
        <p:spPr>
          <a:xfrm flipV="1">
            <a:off x="0" y="691443"/>
            <a:ext cx="9144000" cy="45719"/>
          </a:xfrm>
          <a:prstGeom prst="rect">
            <a:avLst/>
          </a:prstGeom>
          <a:solidFill>
            <a:srgbClr val="0021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518604"/>
            <a:ext cx="9144000" cy="365760"/>
          </a:xfrm>
          <a:prstGeom prst="rect">
            <a:avLst/>
          </a:prstGeom>
          <a:solidFill>
            <a:srgbClr val="002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30"/>
            <a:ext cx="374332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ubtitle 2"/>
          <p:cNvSpPr txBox="1">
            <a:spLocks/>
          </p:cNvSpPr>
          <p:nvPr userDrawn="1"/>
        </p:nvSpPr>
        <p:spPr>
          <a:xfrm>
            <a:off x="6310310" y="79461"/>
            <a:ext cx="2752725" cy="5524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00214C"/>
              </a:buClr>
              <a:buSzPct val="85000"/>
              <a:buFont typeface="Arial" pitchFamily="34" charset="0"/>
              <a:buNone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rgbClr val="00214C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rgbClr val="00214C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rgbClr val="00214C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rgbClr val="00214C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100" dirty="0" smtClean="0">
                <a:solidFill>
                  <a:srgbClr val="00336C"/>
                </a:solidFill>
              </a:rPr>
              <a:t>CPS Design Group</a:t>
            </a:r>
          </a:p>
          <a:p>
            <a:pPr algn="r"/>
            <a:r>
              <a:rPr lang="en-US" sz="1800" b="1" dirty="0" smtClean="0">
                <a:solidFill>
                  <a:srgbClr val="00336C"/>
                </a:solidFill>
              </a:rPr>
              <a:t>cps.ics.uci.edu</a:t>
            </a:r>
            <a:endParaRPr lang="en-US" sz="1800" b="1" dirty="0">
              <a:solidFill>
                <a:srgbClr val="00336C"/>
              </a:solidFill>
            </a:endParaRPr>
          </a:p>
        </p:txBody>
      </p:sp>
      <p:pic>
        <p:nvPicPr>
          <p:cNvPr id="11" name="Picture 10" descr="UCI-seal.png"/>
          <p:cNvPicPr>
            <a:picLocks noChangeAspect="1"/>
          </p:cNvPicPr>
          <p:nvPr userDrawn="1"/>
        </p:nvPicPr>
        <p:blipFill>
          <a:blip r:embed="rId3">
            <a:lum bright="70000" contrast="-70000"/>
            <a:alphaModFix amt="2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883" y="3031224"/>
            <a:ext cx="3814126" cy="3824111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scene3d>
            <a:camera prst="perspectiveFront" fov="0">
              <a:rot lat="2242821" lon="20544027" rev="20546677"/>
            </a:camera>
            <a:lightRig rig="threePt" dir="t"/>
          </a:scene3d>
          <a:sp3d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ADD TITLE: </a:t>
            </a:r>
            <a:br>
              <a:rPr lang="en-US" dirty="0" smtClean="0"/>
            </a:br>
            <a:r>
              <a:rPr lang="en-US" dirty="0" smtClean="0"/>
              <a:t>SECOND LINE CAN ALSO BE 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611661" y="1169772"/>
            <a:ext cx="7848600" cy="1588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8000">
              <a:schemeClr val="bg1"/>
            </a:gs>
            <a:gs pos="100000">
              <a:srgbClr val="00336C">
                <a:alpha val="58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882"/>
            <a:ext cx="8229600" cy="1245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ADD TITLE:</a:t>
            </a:r>
            <a:br>
              <a:rPr lang="en-US" dirty="0" smtClean="0"/>
            </a:br>
            <a:r>
              <a:rPr lang="en-US" dirty="0" smtClean="0"/>
              <a:t>SECOND LINE CAN ALSO BE USED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4001"/>
            <a:ext cx="8229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6648450"/>
            <a:ext cx="9144000" cy="235913"/>
          </a:xfrm>
          <a:prstGeom prst="rect">
            <a:avLst/>
          </a:prstGeom>
          <a:solidFill>
            <a:srgbClr val="002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sp>
        <p:nvSpPr>
          <p:cNvPr id="16" name="Footer Placeholder 11"/>
          <p:cNvSpPr txBox="1">
            <a:spLocks/>
          </p:cNvSpPr>
          <p:nvPr/>
        </p:nvSpPr>
        <p:spPr>
          <a:xfrm>
            <a:off x="6248400" y="657410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5267E-A044-41AD-98FF-005AD8D59C01}" type="slidenum">
              <a:rPr lang="en-US" smtClean="0"/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 smtClean="0"/>
          </a:p>
        </p:txBody>
      </p:sp>
      <p:sp>
        <p:nvSpPr>
          <p:cNvPr id="17" name="Footer Placeholder 11"/>
          <p:cNvSpPr txBox="1">
            <a:spLocks/>
          </p:cNvSpPr>
          <p:nvPr/>
        </p:nvSpPr>
        <p:spPr>
          <a:xfrm>
            <a:off x="-38616" y="6579869"/>
            <a:ext cx="44772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 smtClean="0"/>
              <a:t>A Ball Goes To School – </a:t>
            </a:r>
            <a:r>
              <a:rPr lang="en-US" dirty="0" smtClean="0"/>
              <a:t>8</a:t>
            </a:r>
            <a:r>
              <a:rPr lang="en-US" baseline="0" dirty="0" smtClean="0"/>
              <a:t> </a:t>
            </a:r>
            <a:r>
              <a:rPr lang="en-US" baseline="0" dirty="0" smtClean="0"/>
              <a:t>April 2013 – CPS </a:t>
            </a:r>
            <a:r>
              <a:rPr lang="en-US" baseline="0" dirty="0" err="1" smtClean="0"/>
              <a:t>Edu</a:t>
            </a:r>
            <a:r>
              <a:rPr lang="en-US" baseline="0" dirty="0" smtClean="0"/>
              <a:t>, Philadelphia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 spc="-100" baseline="0">
          <a:solidFill>
            <a:srgbClr val="00336C"/>
          </a:solidFill>
          <a:latin typeface="Arial"/>
          <a:ea typeface="+mj-ea"/>
          <a:cs typeface="Arial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rgbClr val="00214C"/>
        </a:buClr>
        <a:buSzPct val="85000"/>
        <a:buFont typeface="Arial" pitchFamily="34" charset="0"/>
        <a:buChar char="•"/>
        <a:defRPr sz="24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457200" indent="-182880" algn="l" defTabSz="914400" rtl="0" eaLnBrk="1" latinLnBrk="0" hangingPunct="1">
        <a:spcBef>
          <a:spcPct val="20000"/>
        </a:spcBef>
        <a:buClr>
          <a:srgbClr val="00214C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731520" indent="-182880" algn="l" defTabSz="914400" rtl="0" eaLnBrk="1" latinLnBrk="0" hangingPunct="1">
        <a:spcBef>
          <a:spcPct val="20000"/>
        </a:spcBef>
        <a:buClr>
          <a:srgbClr val="00214C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1005840" indent="-182880" algn="l" defTabSz="914400" rtl="0" eaLnBrk="1" latinLnBrk="0" hangingPunct="1">
        <a:spcBef>
          <a:spcPct val="20000"/>
        </a:spcBef>
        <a:buClr>
          <a:srgbClr val="00214C"/>
        </a:buClr>
        <a:buFont typeface="Arial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1188720" indent="-137160" algn="l" defTabSz="914400" rtl="0" eaLnBrk="1" latinLnBrk="0" hangingPunct="1">
        <a:spcBef>
          <a:spcPct val="20000"/>
        </a:spcBef>
        <a:buClr>
          <a:srgbClr val="00214C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Arial"/>
          <a:ea typeface="+mn-ea"/>
          <a:cs typeface="Arial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Ball Goes to </a:t>
            </a:r>
            <a:r>
              <a:rPr lang="en-US" dirty="0"/>
              <a:t>School –</a:t>
            </a:r>
            <a:br>
              <a:rPr lang="en-US" dirty="0"/>
            </a:br>
            <a:r>
              <a:rPr lang="en-US" sz="2800" dirty="0"/>
              <a:t>Our Experiences from a </a:t>
            </a:r>
            <a:r>
              <a:rPr lang="en-US" sz="2800" dirty="0" smtClean="0"/>
              <a:t>CPS </a:t>
            </a:r>
            <a:r>
              <a:rPr lang="en-US" sz="2800" dirty="0"/>
              <a:t>Design </a:t>
            </a:r>
            <a:r>
              <a:rPr lang="en-US" sz="2800" dirty="0" smtClean="0"/>
              <a:t>Experiment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Steffen Peter,</a:t>
            </a:r>
          </a:p>
          <a:p>
            <a:r>
              <a:rPr lang="en-US" dirty="0" smtClean="0"/>
              <a:t>Frank </a:t>
            </a:r>
            <a:r>
              <a:rPr lang="en-US" dirty="0" err="1" smtClean="0"/>
              <a:t>Vahid</a:t>
            </a:r>
            <a:r>
              <a:rPr lang="en-US" dirty="0" smtClean="0"/>
              <a:t>,</a:t>
            </a:r>
          </a:p>
          <a:p>
            <a:r>
              <a:rPr lang="en-US" dirty="0" smtClean="0"/>
              <a:t>Daniel </a:t>
            </a:r>
            <a:r>
              <a:rPr lang="en-US" dirty="0" err="1" smtClean="0"/>
              <a:t>Gajski</a:t>
            </a:r>
            <a:r>
              <a:rPr lang="en-US" dirty="0" smtClean="0"/>
              <a:t>,</a:t>
            </a:r>
          </a:p>
          <a:p>
            <a:r>
              <a:rPr lang="en-US" dirty="0" smtClean="0"/>
              <a:t>Tony </a:t>
            </a:r>
            <a:r>
              <a:rPr lang="en-US" dirty="0" err="1" smtClean="0"/>
              <a:t>Givargis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5086" y="6526610"/>
            <a:ext cx="53201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</a:rPr>
              <a:t>supported by the National Science Foundation 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0" name="Picture 2" descr="nsf log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5" y="6526609"/>
            <a:ext cx="357559" cy="35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69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Falling Ball example is a suitable use case to teach CPS design </a:t>
            </a:r>
            <a:endParaRPr lang="en-US" dirty="0" smtClean="0"/>
          </a:p>
          <a:p>
            <a:endParaRPr lang="en-US" sz="1400" dirty="0" smtClean="0"/>
          </a:p>
          <a:p>
            <a:r>
              <a:rPr lang="en-US" dirty="0" smtClean="0"/>
              <a:t>Simplicity </a:t>
            </a:r>
            <a:r>
              <a:rPr lang="en-US" dirty="0"/>
              <a:t>of the example allows students to focus on the actual CPS design </a:t>
            </a:r>
            <a:r>
              <a:rPr lang="en-US" dirty="0" smtClean="0"/>
              <a:t>challenges</a:t>
            </a:r>
          </a:p>
          <a:p>
            <a:endParaRPr lang="en-US" sz="1400" dirty="0" smtClean="0"/>
          </a:p>
          <a:p>
            <a:r>
              <a:rPr lang="en-US" dirty="0" smtClean="0"/>
              <a:t>In </a:t>
            </a:r>
            <a:r>
              <a:rPr lang="en-US" dirty="0"/>
              <a:t>four weeks (10h/week) students learned </a:t>
            </a:r>
            <a:endParaRPr lang="en-US" dirty="0" smtClean="0"/>
          </a:p>
          <a:p>
            <a:pPr lvl="1"/>
            <a:r>
              <a:rPr lang="en-US" dirty="0" smtClean="0"/>
              <a:t>how </a:t>
            </a:r>
            <a:r>
              <a:rPr lang="en-US" dirty="0"/>
              <a:t>to use </a:t>
            </a:r>
            <a:r>
              <a:rPr lang="en-US" dirty="0" smtClean="0"/>
              <a:t>CPS design tools</a:t>
            </a:r>
            <a:r>
              <a:rPr lang="en-US" dirty="0"/>
              <a:t>, </a:t>
            </a:r>
            <a:endParaRPr lang="en-US" dirty="0" smtClean="0"/>
          </a:p>
          <a:p>
            <a:pPr lvl="1"/>
            <a:r>
              <a:rPr lang="en-US" dirty="0" smtClean="0"/>
              <a:t>model a CPS </a:t>
            </a:r>
            <a:r>
              <a:rPr lang="en-US" dirty="0"/>
              <a:t>system, </a:t>
            </a:r>
            <a:endParaRPr lang="en-US" dirty="0" smtClean="0"/>
          </a:p>
          <a:p>
            <a:pPr lvl="1"/>
            <a:r>
              <a:rPr lang="en-US" dirty="0" smtClean="0"/>
              <a:t>run </a:t>
            </a:r>
            <a:r>
              <a:rPr lang="en-US" dirty="0"/>
              <a:t>simulations, </a:t>
            </a:r>
            <a:endParaRPr lang="en-US" dirty="0" smtClean="0"/>
          </a:p>
          <a:p>
            <a:pPr lvl="1"/>
            <a:r>
              <a:rPr lang="en-US" dirty="0" smtClean="0"/>
              <a:t>test </a:t>
            </a:r>
            <a:r>
              <a:rPr lang="en-US" dirty="0"/>
              <a:t>the system and evaluate the </a:t>
            </a:r>
            <a:r>
              <a:rPr lang="en-US" dirty="0" smtClean="0"/>
              <a:t>results</a:t>
            </a:r>
          </a:p>
          <a:p>
            <a:endParaRPr lang="en-US" sz="1400" dirty="0" smtClean="0"/>
          </a:p>
          <a:p>
            <a:r>
              <a:rPr lang="en-US" dirty="0" smtClean="0"/>
              <a:t>Discovered </a:t>
            </a:r>
            <a:r>
              <a:rPr lang="en-US" dirty="0"/>
              <a:t>design challenges are good support for lecture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15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0412" y="1524000"/>
            <a:ext cx="4146388" cy="5178135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673" y="1319091"/>
            <a:ext cx="3866322" cy="5157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761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Motivation</a:t>
            </a:r>
          </a:p>
          <a:p>
            <a:endParaRPr lang="en-US" dirty="0" smtClean="0"/>
          </a:p>
          <a:p>
            <a:r>
              <a:rPr lang="en-US" dirty="0" smtClean="0"/>
              <a:t>The Falling Ball Example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Execution</a:t>
            </a:r>
          </a:p>
          <a:p>
            <a:endParaRPr lang="en-US" dirty="0"/>
          </a:p>
          <a:p>
            <a:r>
              <a:rPr lang="en-US" dirty="0" smtClean="0"/>
              <a:t>Results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58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</a:t>
            </a:r>
            <a:r>
              <a:rPr lang="en-US" dirty="0" smtClean="0"/>
              <a:t>rogram to teach CPS design to </a:t>
            </a:r>
            <a:r>
              <a:rPr lang="en-US" dirty="0" smtClean="0"/>
              <a:t>graduate </a:t>
            </a:r>
            <a:r>
              <a:rPr lang="en-US" dirty="0" smtClean="0"/>
              <a:t>students</a:t>
            </a:r>
          </a:p>
          <a:p>
            <a:pPr lvl="1"/>
            <a:r>
              <a:rPr lang="en-US" dirty="0"/>
              <a:t>Typical design flows for CPS design</a:t>
            </a:r>
          </a:p>
          <a:p>
            <a:pPr lvl="1"/>
            <a:r>
              <a:rPr lang="en-US" dirty="0"/>
              <a:t>Importance of models and their limitations</a:t>
            </a:r>
          </a:p>
          <a:p>
            <a:pPr lvl="1"/>
            <a:r>
              <a:rPr lang="en-US" dirty="0"/>
              <a:t>Introduction to state-of-the art simulation and modeling tools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Apply small examples that are:</a:t>
            </a:r>
          </a:p>
          <a:p>
            <a:pPr lvl="1"/>
            <a:r>
              <a:rPr lang="en-US" dirty="0"/>
              <a:t>Easy to </a:t>
            </a:r>
            <a:r>
              <a:rPr lang="en-US" dirty="0" smtClean="0"/>
              <a:t>understand</a:t>
            </a:r>
            <a:endParaRPr lang="en-US" dirty="0"/>
          </a:p>
          <a:p>
            <a:pPr lvl="1"/>
            <a:r>
              <a:rPr lang="en-US" dirty="0"/>
              <a:t>Possible to design and evaluate using a variety of tools and methodologies</a:t>
            </a:r>
          </a:p>
          <a:p>
            <a:pPr lvl="1"/>
            <a:r>
              <a:rPr lang="en-US" dirty="0" smtClean="0"/>
              <a:t>are </a:t>
            </a:r>
            <a:r>
              <a:rPr lang="en-US" dirty="0"/>
              <a:t>implementable in the lab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54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Falling Ball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6205" y="1524001"/>
            <a:ext cx="3502096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457200" indent="-457200">
              <a:buFontTx/>
              <a:buChar char="-"/>
            </a:pPr>
            <a:r>
              <a:rPr lang="en-US" sz="2000" b="0" dirty="0">
                <a:solidFill>
                  <a:srgbClr val="000000"/>
                </a:solidFill>
              </a:rPr>
              <a:t>Easily understood</a:t>
            </a:r>
          </a:p>
          <a:p>
            <a:pPr marL="457200" indent="-457200">
              <a:buFontTx/>
              <a:buChar char="-"/>
            </a:pPr>
            <a:r>
              <a:rPr lang="en-US" sz="2000" b="0" dirty="0">
                <a:solidFill>
                  <a:srgbClr val="000000"/>
                </a:solidFill>
              </a:rPr>
              <a:t>Need for precise timing</a:t>
            </a:r>
          </a:p>
          <a:p>
            <a:pPr marL="457200" indent="-457200">
              <a:buFontTx/>
              <a:buChar char="-"/>
            </a:pPr>
            <a:r>
              <a:rPr lang="en-US" sz="2000" b="0" dirty="0">
                <a:solidFill>
                  <a:srgbClr val="000000"/>
                </a:solidFill>
              </a:rPr>
              <a:t>Physical process needing mathematical modeling</a:t>
            </a:r>
          </a:p>
          <a:p>
            <a:pPr marL="457200" indent="-457200">
              <a:buFontTx/>
              <a:buChar char="-"/>
            </a:pPr>
            <a:r>
              <a:rPr lang="en-US" sz="2000" b="0" dirty="0">
                <a:solidFill>
                  <a:srgbClr val="000000"/>
                </a:solidFill>
              </a:rPr>
              <a:t>No perfect precision in cyber part</a:t>
            </a:r>
          </a:p>
          <a:p>
            <a:pPr marL="457200" indent="-457200">
              <a:buFontTx/>
              <a:buChar char="-"/>
            </a:pPr>
            <a:r>
              <a:rPr lang="en-US" sz="2000" b="0" dirty="0">
                <a:solidFill>
                  <a:srgbClr val="000000"/>
                </a:solidFill>
              </a:rPr>
              <a:t>Can be build in the lab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0" y="1896848"/>
            <a:ext cx="55530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53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Students modeled or implemented the system applying a range of tools (one per student)</a:t>
            </a:r>
          </a:p>
          <a:p>
            <a:r>
              <a:rPr lang="en-US" dirty="0"/>
              <a:t>Progress, advantages and problems of the selected tools are discussed in the group</a:t>
            </a:r>
          </a:p>
          <a:p>
            <a:endParaRPr lang="en-US" dirty="0" smtClean="0"/>
          </a:p>
          <a:p>
            <a:r>
              <a:rPr lang="en-US" dirty="0" smtClean="0"/>
              <a:t>Real </a:t>
            </a:r>
            <a:r>
              <a:rPr lang="en-US" dirty="0" smtClean="0"/>
              <a:t>Implementation</a:t>
            </a:r>
          </a:p>
          <a:p>
            <a:pPr lvl="1"/>
            <a:r>
              <a:rPr lang="en-US" dirty="0" smtClean="0"/>
              <a:t>Raspberry </a:t>
            </a:r>
            <a:r>
              <a:rPr lang="en-US" dirty="0" smtClean="0"/>
              <a:t>Pie Board, </a:t>
            </a:r>
            <a:r>
              <a:rPr lang="en-US" dirty="0" err="1" smtClean="0"/>
              <a:t>gcc</a:t>
            </a:r>
            <a:r>
              <a:rPr lang="en-US" dirty="0" smtClean="0"/>
              <a:t> environment</a:t>
            </a:r>
          </a:p>
          <a:p>
            <a:pPr lvl="1"/>
            <a:endParaRPr lang="en-US" dirty="0"/>
          </a:p>
          <a:p>
            <a:r>
              <a:rPr lang="en-US" dirty="0" smtClean="0"/>
              <a:t>Model based</a:t>
            </a:r>
          </a:p>
          <a:p>
            <a:pPr lvl="1"/>
            <a:r>
              <a:rPr lang="en-US" dirty="0" err="1" smtClean="0"/>
              <a:t>Modelica</a:t>
            </a:r>
            <a:endParaRPr lang="en-US" dirty="0" smtClean="0"/>
          </a:p>
          <a:p>
            <a:pPr lvl="1"/>
            <a:r>
              <a:rPr lang="en-US" dirty="0" smtClean="0"/>
              <a:t>Simulink</a:t>
            </a:r>
          </a:p>
          <a:p>
            <a:pPr lvl="1"/>
            <a:r>
              <a:rPr lang="en-US" dirty="0" smtClean="0"/>
              <a:t>Ptolemy </a:t>
            </a:r>
          </a:p>
          <a:p>
            <a:pPr lvl="1"/>
            <a:r>
              <a:rPr lang="en-US" dirty="0" err="1" smtClean="0"/>
              <a:t>SystemC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62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Simulink / </a:t>
            </a:r>
            <a:r>
              <a:rPr lang="en-US" dirty="0" err="1" smtClean="0"/>
              <a:t>Matlab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779" y="3438097"/>
            <a:ext cx="5082540" cy="2718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5224" y="1568864"/>
            <a:ext cx="3520440" cy="1967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3779" y="1509811"/>
            <a:ext cx="394144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787" y="2885090"/>
            <a:ext cx="3317306" cy="359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0081" y="1537310"/>
            <a:ext cx="6633359" cy="269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914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SystemC</a:t>
            </a:r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94596" y="1723129"/>
            <a:ext cx="5414539" cy="43396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//======================================================</a:t>
            </a:r>
          </a:p>
          <a:p>
            <a:r>
              <a:rPr lang="en-US" sz="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Name        : ball.cpp</a:t>
            </a:r>
          </a:p>
          <a:p>
            <a:r>
              <a:rPr lang="en-US" sz="12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//======================================================</a:t>
            </a:r>
            <a:endParaRPr lang="en-US" sz="12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#include "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ball.h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"</a:t>
            </a:r>
          </a:p>
          <a:p>
            <a:endParaRPr lang="en-US" sz="12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Ball::Ball(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sc_module_name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name): 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sc_module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(name) {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time_us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= 0;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g_force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= 0.0000000098;</a:t>
            </a:r>
          </a:p>
          <a:p>
            <a:endParaRPr lang="en-US" sz="12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SC_METHOD(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position_update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dont_initialize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sensitive &lt;&lt; 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clk.pos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endParaRPr lang="en-US" sz="12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void Ball::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position_update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() {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position = 0.5 * 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g_force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* 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time_us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* 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time_us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//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&lt;&lt; "position:" &lt;&lt; position &lt;&lt; 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//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&lt;&lt; "time: " &lt;&lt; 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sc_time_stamp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() &lt;&lt; 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endParaRPr lang="en-US" sz="12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200" b="1" dirty="0" err="1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time_us</a:t>
            </a:r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++;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r>
              <a:rPr lang="en-US" sz="12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</p:txBody>
      </p:sp>
      <p:grpSp>
        <p:nvGrpSpPr>
          <p:cNvPr id="26" name="Canvas 1"/>
          <p:cNvGrpSpPr/>
          <p:nvPr/>
        </p:nvGrpSpPr>
        <p:grpSpPr>
          <a:xfrm>
            <a:off x="3310759" y="2110501"/>
            <a:ext cx="5678651" cy="1782453"/>
            <a:chOff x="0" y="0"/>
            <a:chExt cx="5347970" cy="1457325"/>
          </a:xfrm>
          <a:solidFill>
            <a:schemeClr val="bg1"/>
          </a:solidFill>
        </p:grpSpPr>
        <p:sp>
          <p:nvSpPr>
            <p:cNvPr id="27" name="Rectangle 26"/>
            <p:cNvSpPr/>
            <p:nvPr/>
          </p:nvSpPr>
          <p:spPr>
            <a:xfrm>
              <a:off x="0" y="0"/>
              <a:ext cx="5347970" cy="145732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</p:sp>
        <p:sp>
          <p:nvSpPr>
            <p:cNvPr id="28" name="Text Box 2"/>
            <p:cNvSpPr txBox="1"/>
            <p:nvPr/>
          </p:nvSpPr>
          <p:spPr>
            <a:xfrm>
              <a:off x="2043112" y="852420"/>
              <a:ext cx="869315" cy="274320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PMingLiU"/>
                  <a:cs typeface="Times New Roman"/>
                </a:rPr>
                <a:t>Ball Module</a:t>
              </a:r>
            </a:p>
          </p:txBody>
        </p:sp>
        <p:sp>
          <p:nvSpPr>
            <p:cNvPr id="29" name="Text Box 3"/>
            <p:cNvSpPr txBox="1"/>
            <p:nvPr/>
          </p:nvSpPr>
          <p:spPr>
            <a:xfrm>
              <a:off x="0" y="852420"/>
              <a:ext cx="1235710" cy="274320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PMingLiU"/>
                  <a:cs typeface="Times New Roman"/>
                </a:rPr>
                <a:t>Controller Module</a:t>
              </a:r>
            </a:p>
          </p:txBody>
        </p:sp>
        <p:cxnSp>
          <p:nvCxnSpPr>
            <p:cNvPr id="30" name="Straight Arrow Connector 29"/>
            <p:cNvCxnSpPr>
              <a:endCxn id="28" idx="1"/>
            </p:cNvCxnSpPr>
            <p:nvPr/>
          </p:nvCxnSpPr>
          <p:spPr>
            <a:xfrm flipV="1">
              <a:off x="1235710" y="989580"/>
              <a:ext cx="807402" cy="0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 Box 5"/>
            <p:cNvSpPr txBox="1"/>
            <p:nvPr/>
          </p:nvSpPr>
          <p:spPr>
            <a:xfrm>
              <a:off x="1373823" y="989580"/>
              <a:ext cx="466090" cy="19050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PMingLiU"/>
                  <a:cs typeface="Times New Roman"/>
                </a:rPr>
                <a:t>position</a:t>
              </a:r>
            </a:p>
          </p:txBody>
        </p:sp>
        <p:cxnSp>
          <p:nvCxnSpPr>
            <p:cNvPr id="32" name="Straight Arrow Connector 31"/>
            <p:cNvCxnSpPr>
              <a:endCxn id="28" idx="0"/>
            </p:cNvCxnSpPr>
            <p:nvPr/>
          </p:nvCxnSpPr>
          <p:spPr>
            <a:xfrm>
              <a:off x="2477770" y="557147"/>
              <a:ext cx="0" cy="274320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>
              <a:off x="607061" y="578100"/>
              <a:ext cx="0" cy="274320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 Box 8"/>
            <p:cNvSpPr txBox="1"/>
            <p:nvPr/>
          </p:nvSpPr>
          <p:spPr>
            <a:xfrm>
              <a:off x="2130429" y="356168"/>
              <a:ext cx="1174750" cy="191135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PMingLiU"/>
                  <a:cs typeface="Times New Roman"/>
                </a:rPr>
                <a:t>physical_clk @1MHz </a:t>
              </a:r>
            </a:p>
          </p:txBody>
        </p:sp>
        <p:sp>
          <p:nvSpPr>
            <p:cNvPr id="35" name="Text Box 9"/>
            <p:cNvSpPr txBox="1"/>
            <p:nvPr/>
          </p:nvSpPr>
          <p:spPr>
            <a:xfrm>
              <a:off x="325837" y="386520"/>
              <a:ext cx="1018540" cy="191135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PMingLiU"/>
                  <a:cs typeface="Times New Roman"/>
                </a:rPr>
                <a:t>cyber_clk @ 1KHz </a:t>
              </a:r>
            </a:p>
          </p:txBody>
        </p:sp>
        <p:sp>
          <p:nvSpPr>
            <p:cNvPr id="36" name="Oval 35"/>
            <p:cNvSpPr/>
            <p:nvPr/>
          </p:nvSpPr>
          <p:spPr>
            <a:xfrm>
              <a:off x="4643197" y="42158"/>
              <a:ext cx="182880" cy="182880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4738159" y="121852"/>
              <a:ext cx="0" cy="1272856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4738395" y="125346"/>
              <a:ext cx="210033" cy="0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4371975" y="1394708"/>
              <a:ext cx="73312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4295775" y="386520"/>
              <a:ext cx="347174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4295775" y="634170"/>
              <a:ext cx="347174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4295775" y="991042"/>
              <a:ext cx="347174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 Box 19"/>
            <p:cNvSpPr txBox="1"/>
            <p:nvPr/>
          </p:nvSpPr>
          <p:spPr>
            <a:xfrm>
              <a:off x="3774431" y="226500"/>
              <a:ext cx="521335" cy="191135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PMingLiU"/>
                  <a:cs typeface="Times New Roman"/>
                </a:rPr>
                <a:t>sensor_1 </a:t>
              </a:r>
            </a:p>
          </p:txBody>
        </p:sp>
        <p:sp>
          <p:nvSpPr>
            <p:cNvPr id="44" name="Text Box 20"/>
            <p:cNvSpPr txBox="1"/>
            <p:nvPr/>
          </p:nvSpPr>
          <p:spPr>
            <a:xfrm>
              <a:off x="3774440" y="484058"/>
              <a:ext cx="521335" cy="191135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PMingLiU"/>
                  <a:cs typeface="Times New Roman"/>
                </a:rPr>
                <a:t>sensor_2 </a:t>
              </a:r>
            </a:p>
          </p:txBody>
        </p:sp>
        <p:sp>
          <p:nvSpPr>
            <p:cNvPr id="45" name="Text Box 21"/>
            <p:cNvSpPr txBox="1"/>
            <p:nvPr/>
          </p:nvSpPr>
          <p:spPr>
            <a:xfrm>
              <a:off x="3877310" y="852420"/>
              <a:ext cx="418465" cy="191135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PMingLiU"/>
                  <a:cs typeface="Times New Roman"/>
                </a:rPr>
                <a:t>gripper </a:t>
              </a:r>
            </a:p>
          </p:txBody>
        </p:sp>
        <p:sp>
          <p:nvSpPr>
            <p:cNvPr id="46" name="Text Box 22"/>
            <p:cNvSpPr txBox="1"/>
            <p:nvPr/>
          </p:nvSpPr>
          <p:spPr>
            <a:xfrm>
              <a:off x="3934958" y="36000"/>
              <a:ext cx="669925" cy="191135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PMingLiU"/>
                  <a:cs typeface="Times New Roman"/>
                </a:rPr>
                <a:t>position = 0 </a:t>
              </a:r>
            </a:p>
          </p:txBody>
        </p:sp>
        <p:sp>
          <p:nvSpPr>
            <p:cNvPr id="47" name="Text Box 23"/>
            <p:cNvSpPr txBox="1"/>
            <p:nvPr/>
          </p:nvSpPr>
          <p:spPr>
            <a:xfrm>
              <a:off x="3552248" y="1099502"/>
              <a:ext cx="1182370" cy="191135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PMingLiU"/>
                  <a:cs typeface="Times New Roman"/>
                </a:rPr>
                <a:t>position = 0.5 x a x t</a:t>
              </a:r>
              <a:r>
                <a:rPr lang="en-US" sz="1100" baseline="30000">
                  <a:effectLst/>
                  <a:ea typeface="PMingLiU"/>
                  <a:cs typeface="Times New Roman"/>
                </a:rPr>
                <a:t>2</a:t>
              </a:r>
              <a:r>
                <a:rPr lang="en-US" sz="1100">
                  <a:effectLst/>
                  <a:ea typeface="PMingLiU"/>
                  <a:cs typeface="Times New Roman"/>
                </a:rPr>
                <a:t> </a:t>
              </a:r>
            </a:p>
          </p:txBody>
        </p:sp>
      </p:grpSp>
      <p:pic>
        <p:nvPicPr>
          <p:cNvPr id="48" name="Content Placeholder 47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3" r="5303" b="73202"/>
          <a:stretch/>
        </p:blipFill>
        <p:spPr bwMode="auto">
          <a:xfrm>
            <a:off x="2215284" y="4701704"/>
            <a:ext cx="6705433" cy="17236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1148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762" y="1276866"/>
            <a:ext cx="6296573" cy="36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Modelica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3" y="3652160"/>
            <a:ext cx="2905125" cy="2894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100" y="3664528"/>
            <a:ext cx="289560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923" y="3659742"/>
            <a:ext cx="2790825" cy="288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 rot="16200000">
            <a:off x="-415240" y="4863756"/>
            <a:ext cx="1068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Height</a:t>
            </a:r>
            <a:r>
              <a:rPr lang="en-US" sz="1200" b="1" dirty="0" smtClean="0"/>
              <a:t> [m]</a:t>
            </a:r>
            <a:endParaRPr lang="en-US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33268" y="6400832"/>
            <a:ext cx="697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Time</a:t>
            </a:r>
            <a:r>
              <a:rPr lang="en-US" sz="1200" b="1" dirty="0" smtClean="0"/>
              <a:t> [s]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450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Discovered and discussed challenges: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Math </a:t>
            </a:r>
            <a:r>
              <a:rPr lang="en-US" dirty="0"/>
              <a:t>and modeling the physical </a:t>
            </a:r>
            <a:r>
              <a:rPr lang="en-US" dirty="0"/>
              <a:t>system</a:t>
            </a:r>
          </a:p>
          <a:p>
            <a:endParaRPr lang="en-US" dirty="0"/>
          </a:p>
          <a:p>
            <a:r>
              <a:rPr lang="en-US" dirty="0"/>
              <a:t>Separation </a:t>
            </a:r>
            <a:r>
              <a:rPr lang="en-US" dirty="0"/>
              <a:t>of physical and cyber </a:t>
            </a:r>
            <a:r>
              <a:rPr lang="en-US" dirty="0"/>
              <a:t>part</a:t>
            </a:r>
          </a:p>
          <a:p>
            <a:endParaRPr lang="en-US" dirty="0"/>
          </a:p>
          <a:p>
            <a:r>
              <a:rPr lang="en-US" dirty="0"/>
              <a:t>Design </a:t>
            </a:r>
            <a:r>
              <a:rPr lang="en-US" dirty="0"/>
              <a:t>methodologies of graphical design </a:t>
            </a:r>
            <a:r>
              <a:rPr lang="en-US" dirty="0"/>
              <a:t>tools</a:t>
            </a:r>
          </a:p>
          <a:p>
            <a:endParaRPr lang="en-US" dirty="0"/>
          </a:p>
          <a:p>
            <a:r>
              <a:rPr lang="en-US" dirty="0"/>
              <a:t>Selection </a:t>
            </a:r>
            <a:r>
              <a:rPr lang="en-US" dirty="0"/>
              <a:t>of an appropriate Model of </a:t>
            </a:r>
            <a:r>
              <a:rPr lang="en-US" dirty="0"/>
              <a:t>Computation</a:t>
            </a:r>
          </a:p>
          <a:p>
            <a:endParaRPr lang="en-US" dirty="0"/>
          </a:p>
          <a:p>
            <a:r>
              <a:rPr lang="en-US" dirty="0"/>
              <a:t>Zeno </a:t>
            </a:r>
            <a:r>
              <a:rPr lang="en-US" dirty="0"/>
              <a:t>behavior and simulation time resolution issues</a:t>
            </a:r>
          </a:p>
        </p:txBody>
      </p:sp>
    </p:spTree>
    <p:extLst>
      <p:ext uri="{BB962C8B-B14F-4D97-AF65-F5344CB8AC3E}">
        <p14:creationId xmlns:p14="http://schemas.microsoft.com/office/powerpoint/2010/main" val="254514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_ppt_seal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25262</TotalTime>
  <Words>324</Words>
  <Application>Microsoft Office PowerPoint</Application>
  <PresentationFormat>On-screen Show (4:3)</PresentationFormat>
  <Paragraphs>116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SA_ppt_seal</vt:lpstr>
      <vt:lpstr>A Ball Goes to School – Our Experiences from a CPS Design Experiment</vt:lpstr>
      <vt:lpstr>Outline</vt:lpstr>
      <vt:lpstr>Motivation</vt:lpstr>
      <vt:lpstr>The Falling Ball Example</vt:lpstr>
      <vt:lpstr>Execution</vt:lpstr>
      <vt:lpstr>Simulink / Matlab</vt:lpstr>
      <vt:lpstr>SystemC</vt:lpstr>
      <vt:lpstr>Modelica</vt:lpstr>
      <vt:lpstr>Discovered and discussed challenges:</vt:lpstr>
      <vt:lpstr>Conclusions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Steffen Peter</dc:creator>
  <cp:lastModifiedBy>Steffen Peter</cp:lastModifiedBy>
  <cp:revision>45</cp:revision>
  <cp:lastPrinted>2012-10-09T20:05:47Z</cp:lastPrinted>
  <dcterms:created xsi:type="dcterms:W3CDTF">2012-10-11T03:32:25Z</dcterms:created>
  <dcterms:modified xsi:type="dcterms:W3CDTF">2013-04-06T16:49:19Z</dcterms:modified>
</cp:coreProperties>
</file>