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Default Extension="xls" ContentType="application/vnd.ms-exce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notesSlides/notesSlide14.xml" ContentType="application/vnd.openxmlformats-officedocument.presentationml.notesSlide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diagrams/colors6.xml" ContentType="application/vnd.openxmlformats-officedocument.drawingml.diagramColor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diagrams/data5.xml" ContentType="application/vnd.openxmlformats-officedocument.drawingml.diagramData+xml"/>
  <Override PartName="/ppt/notesSlides/notesSlide11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Default Extension="doc" ContentType="application/msword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72"/>
  </p:notesMasterIdLst>
  <p:sldIdLst>
    <p:sldId id="256" r:id="rId2"/>
    <p:sldId id="309" r:id="rId3"/>
    <p:sldId id="262" r:id="rId4"/>
    <p:sldId id="270" r:id="rId5"/>
    <p:sldId id="312" r:id="rId6"/>
    <p:sldId id="313" r:id="rId7"/>
    <p:sldId id="301" r:id="rId8"/>
    <p:sldId id="317" r:id="rId9"/>
    <p:sldId id="318" r:id="rId10"/>
    <p:sldId id="310" r:id="rId11"/>
    <p:sldId id="295" r:id="rId12"/>
    <p:sldId id="314" r:id="rId13"/>
    <p:sldId id="316" r:id="rId14"/>
    <p:sldId id="323" r:id="rId15"/>
    <p:sldId id="417" r:id="rId16"/>
    <p:sldId id="473" r:id="rId17"/>
    <p:sldId id="474" r:id="rId18"/>
    <p:sldId id="326" r:id="rId19"/>
    <p:sldId id="467" r:id="rId20"/>
    <p:sldId id="330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  <p:sldId id="331" r:id="rId34"/>
    <p:sldId id="332" r:id="rId35"/>
    <p:sldId id="333" r:id="rId36"/>
    <p:sldId id="334" r:id="rId37"/>
    <p:sldId id="335" r:id="rId38"/>
    <p:sldId id="336" r:id="rId39"/>
    <p:sldId id="337" r:id="rId40"/>
    <p:sldId id="338" r:id="rId41"/>
    <p:sldId id="387" r:id="rId42"/>
    <p:sldId id="388" r:id="rId43"/>
    <p:sldId id="389" r:id="rId44"/>
    <p:sldId id="390" r:id="rId45"/>
    <p:sldId id="391" r:id="rId46"/>
    <p:sldId id="392" r:id="rId47"/>
    <p:sldId id="393" r:id="rId48"/>
    <p:sldId id="394" r:id="rId49"/>
    <p:sldId id="395" r:id="rId50"/>
    <p:sldId id="396" r:id="rId51"/>
    <p:sldId id="397" r:id="rId52"/>
    <p:sldId id="398" r:id="rId53"/>
    <p:sldId id="399" r:id="rId54"/>
    <p:sldId id="400" r:id="rId55"/>
    <p:sldId id="401" r:id="rId56"/>
    <p:sldId id="402" r:id="rId57"/>
    <p:sldId id="403" r:id="rId58"/>
    <p:sldId id="404" r:id="rId59"/>
    <p:sldId id="405" r:id="rId60"/>
    <p:sldId id="406" r:id="rId61"/>
    <p:sldId id="407" r:id="rId62"/>
    <p:sldId id="408" r:id="rId63"/>
    <p:sldId id="409" r:id="rId64"/>
    <p:sldId id="410" r:id="rId65"/>
    <p:sldId id="411" r:id="rId66"/>
    <p:sldId id="412" r:id="rId67"/>
    <p:sldId id="413" r:id="rId68"/>
    <p:sldId id="414" r:id="rId69"/>
    <p:sldId id="373" r:id="rId70"/>
    <p:sldId id="374" r:id="rId71"/>
    <p:sldId id="375" r:id="rId72"/>
    <p:sldId id="376" r:id="rId73"/>
    <p:sldId id="377" r:id="rId74"/>
    <p:sldId id="378" r:id="rId75"/>
    <p:sldId id="379" r:id="rId76"/>
    <p:sldId id="380" r:id="rId77"/>
    <p:sldId id="381" r:id="rId78"/>
    <p:sldId id="385" r:id="rId79"/>
    <p:sldId id="382" r:id="rId80"/>
    <p:sldId id="468" r:id="rId81"/>
    <p:sldId id="383" r:id="rId82"/>
    <p:sldId id="415" r:id="rId83"/>
    <p:sldId id="268" r:id="rId84"/>
    <p:sldId id="466" r:id="rId85"/>
    <p:sldId id="416" r:id="rId86"/>
    <p:sldId id="469" r:id="rId87"/>
    <p:sldId id="325" r:id="rId88"/>
    <p:sldId id="476" r:id="rId89"/>
    <p:sldId id="321" r:id="rId90"/>
    <p:sldId id="418" r:id="rId91"/>
    <p:sldId id="446" r:id="rId92"/>
    <p:sldId id="447" r:id="rId93"/>
    <p:sldId id="448" r:id="rId94"/>
    <p:sldId id="449" r:id="rId95"/>
    <p:sldId id="450" r:id="rId96"/>
    <p:sldId id="451" r:id="rId97"/>
    <p:sldId id="452" r:id="rId98"/>
    <p:sldId id="453" r:id="rId99"/>
    <p:sldId id="454" r:id="rId100"/>
    <p:sldId id="455" r:id="rId101"/>
    <p:sldId id="456" r:id="rId102"/>
    <p:sldId id="457" r:id="rId103"/>
    <p:sldId id="458" r:id="rId104"/>
    <p:sldId id="459" r:id="rId105"/>
    <p:sldId id="460" r:id="rId106"/>
    <p:sldId id="461" r:id="rId107"/>
    <p:sldId id="462" r:id="rId108"/>
    <p:sldId id="463" r:id="rId109"/>
    <p:sldId id="464" r:id="rId110"/>
    <p:sldId id="419" r:id="rId111"/>
    <p:sldId id="279" r:id="rId112"/>
    <p:sldId id="303" r:id="rId113"/>
    <p:sldId id="304" r:id="rId114"/>
    <p:sldId id="305" r:id="rId115"/>
    <p:sldId id="306" r:id="rId116"/>
    <p:sldId id="307" r:id="rId117"/>
    <p:sldId id="421" r:id="rId118"/>
    <p:sldId id="424" r:id="rId119"/>
    <p:sldId id="425" r:id="rId120"/>
    <p:sldId id="426" r:id="rId121"/>
    <p:sldId id="427" r:id="rId122"/>
    <p:sldId id="429" r:id="rId123"/>
    <p:sldId id="430" r:id="rId124"/>
    <p:sldId id="431" r:id="rId125"/>
    <p:sldId id="432" r:id="rId126"/>
    <p:sldId id="433" r:id="rId127"/>
    <p:sldId id="434" r:id="rId128"/>
    <p:sldId id="435" r:id="rId129"/>
    <p:sldId id="436" r:id="rId130"/>
    <p:sldId id="437" r:id="rId131"/>
    <p:sldId id="438" r:id="rId132"/>
    <p:sldId id="439" r:id="rId133"/>
    <p:sldId id="440" r:id="rId134"/>
    <p:sldId id="441" r:id="rId135"/>
    <p:sldId id="442" r:id="rId136"/>
    <p:sldId id="291" r:id="rId137"/>
    <p:sldId id="444" r:id="rId138"/>
    <p:sldId id="475" r:id="rId139"/>
    <p:sldId id="296" r:id="rId140"/>
    <p:sldId id="297" r:id="rId141"/>
    <p:sldId id="298" r:id="rId142"/>
    <p:sldId id="299" r:id="rId143"/>
    <p:sldId id="300" r:id="rId144"/>
    <p:sldId id="302" r:id="rId145"/>
    <p:sldId id="308" r:id="rId146"/>
    <p:sldId id="386" r:id="rId147"/>
    <p:sldId id="264" r:id="rId148"/>
    <p:sldId id="272" r:id="rId149"/>
    <p:sldId id="265" r:id="rId150"/>
    <p:sldId id="266" r:id="rId151"/>
    <p:sldId id="267" r:id="rId152"/>
    <p:sldId id="290" r:id="rId153"/>
    <p:sldId id="292" r:id="rId154"/>
    <p:sldId id="269" r:id="rId155"/>
    <p:sldId id="273" r:id="rId156"/>
    <p:sldId id="274" r:id="rId157"/>
    <p:sldId id="275" r:id="rId158"/>
    <p:sldId id="278" r:id="rId159"/>
    <p:sldId id="261" r:id="rId160"/>
    <p:sldId id="257" r:id="rId161"/>
    <p:sldId id="280" r:id="rId162"/>
    <p:sldId id="281" r:id="rId163"/>
    <p:sldId id="282" r:id="rId164"/>
    <p:sldId id="283" r:id="rId165"/>
    <p:sldId id="284" r:id="rId166"/>
    <p:sldId id="285" r:id="rId167"/>
    <p:sldId id="286" r:id="rId168"/>
    <p:sldId id="287" r:id="rId169"/>
    <p:sldId id="288" r:id="rId170"/>
    <p:sldId id="289" r:id="rId171"/>
  </p:sldIdLst>
  <p:sldSz cx="11315700" cy="8001000"/>
  <p:notesSz cx="9882188" cy="67437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66FF66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02" autoAdjust="0"/>
    <p:restoredTop sz="94689" autoAdjust="0"/>
  </p:normalViewPr>
  <p:slideViewPr>
    <p:cSldViewPr>
      <p:cViewPr varScale="1">
        <p:scale>
          <a:sx n="48" d="100"/>
          <a:sy n="48" d="100"/>
        </p:scale>
        <p:origin x="-114" y="-270"/>
      </p:cViewPr>
      <p:guideLst>
        <p:guide orient="horz" pos="2520"/>
        <p:guide pos="3564"/>
      </p:guideLst>
    </p:cSldViewPr>
  </p:slideViewPr>
  <p:outlineViewPr>
    <p:cViewPr>
      <p:scale>
        <a:sx n="33" d="100"/>
        <a:sy n="33" d="100"/>
      </p:scale>
      <p:origin x="0" y="4122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theme" Target="theme/theme1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tableStyles" Target="tableStyle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notesMaster" Target="notesMasters/notesMaster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viewProps" Target="view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B91024-0358-49AF-BAC1-ED0A3D5CABCD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7088DC54-9491-483D-A0D9-5CAB7CAC3766}">
      <dgm:prSet phldrT="[Text]"/>
      <dgm:spPr/>
      <dgm:t>
        <a:bodyPr/>
        <a:lstStyle/>
        <a:p>
          <a:r>
            <a:rPr lang="en-US" b="1" noProof="0" dirty="0" smtClean="0"/>
            <a:t>Cryptographic  Operations</a:t>
          </a:r>
          <a:endParaRPr lang="en-US" b="1" noProof="0" dirty="0"/>
        </a:p>
      </dgm:t>
    </dgm:pt>
    <dgm:pt modelId="{D8520BC0-C6AD-4976-8FDA-65EBC98C37C3}" type="parTrans" cxnId="{3F552ECA-F443-4AB9-87EE-71026F788D76}">
      <dgm:prSet/>
      <dgm:spPr/>
      <dgm:t>
        <a:bodyPr/>
        <a:lstStyle/>
        <a:p>
          <a:endParaRPr lang="en-US"/>
        </a:p>
      </dgm:t>
    </dgm:pt>
    <dgm:pt modelId="{4A27235A-D29B-49ED-AD31-9430850E8224}" type="sibTrans" cxnId="{3F552ECA-F443-4AB9-87EE-71026F788D76}">
      <dgm:prSet/>
      <dgm:spPr/>
      <dgm:t>
        <a:bodyPr/>
        <a:lstStyle/>
        <a:p>
          <a:endParaRPr lang="en-US"/>
        </a:p>
      </dgm:t>
    </dgm:pt>
    <dgm:pt modelId="{16CA2D36-C9F3-433F-ADF8-3302E54AA63F}">
      <dgm:prSet phldrT="[Text]"/>
      <dgm:spPr/>
      <dgm:t>
        <a:bodyPr/>
        <a:lstStyle/>
        <a:p>
          <a:r>
            <a:rPr lang="en-US" b="1" noProof="0" dirty="0" smtClean="0"/>
            <a:t>EC Point Arithmetic</a:t>
          </a:r>
          <a:endParaRPr lang="en-US" b="1" noProof="0" dirty="0"/>
        </a:p>
      </dgm:t>
    </dgm:pt>
    <dgm:pt modelId="{3011F0C9-F0CF-48C9-BFC4-6C93850D3915}" type="parTrans" cxnId="{DE0C5455-689C-46BE-9BAF-BB0D0A10EC63}">
      <dgm:prSet/>
      <dgm:spPr/>
      <dgm:t>
        <a:bodyPr/>
        <a:lstStyle/>
        <a:p>
          <a:endParaRPr lang="en-US"/>
        </a:p>
      </dgm:t>
    </dgm:pt>
    <dgm:pt modelId="{6EC3B6E6-CFF1-4CC7-A854-ADDFCB25152B}" type="sibTrans" cxnId="{DE0C5455-689C-46BE-9BAF-BB0D0A10EC63}">
      <dgm:prSet/>
      <dgm:spPr/>
      <dgm:t>
        <a:bodyPr/>
        <a:lstStyle/>
        <a:p>
          <a:endParaRPr lang="en-US"/>
        </a:p>
      </dgm:t>
    </dgm:pt>
    <dgm:pt modelId="{903F2F23-F840-47F6-9533-196DC4DC19CF}">
      <dgm:prSet phldrT="[Text]"/>
      <dgm:spPr/>
      <dgm:t>
        <a:bodyPr/>
        <a:lstStyle/>
        <a:p>
          <a:r>
            <a:rPr lang="en-US" b="1" noProof="0" dirty="0" smtClean="0"/>
            <a:t>Finite Field Operations</a:t>
          </a:r>
          <a:endParaRPr lang="en-US" b="1" noProof="0" dirty="0"/>
        </a:p>
      </dgm:t>
    </dgm:pt>
    <dgm:pt modelId="{1DF58868-694A-4646-B285-53137A010A13}" type="parTrans" cxnId="{1F62C692-1502-430E-8DBD-044617CD44B3}">
      <dgm:prSet/>
      <dgm:spPr/>
      <dgm:t>
        <a:bodyPr/>
        <a:lstStyle/>
        <a:p>
          <a:endParaRPr lang="en-US"/>
        </a:p>
      </dgm:t>
    </dgm:pt>
    <dgm:pt modelId="{A77BBCB5-F66F-45CA-81EB-DAABC750A708}" type="sibTrans" cxnId="{1F62C692-1502-430E-8DBD-044617CD44B3}">
      <dgm:prSet/>
      <dgm:spPr/>
      <dgm:t>
        <a:bodyPr/>
        <a:lstStyle/>
        <a:p>
          <a:endParaRPr lang="en-US"/>
        </a:p>
      </dgm:t>
    </dgm:pt>
    <dgm:pt modelId="{C7B827FE-20E4-44D8-A08E-810D078AC1B5}">
      <dgm:prSet phldrT="[Text]"/>
      <dgm:spPr/>
      <dgm:t>
        <a:bodyPr/>
        <a:lstStyle/>
        <a:p>
          <a:r>
            <a:rPr lang="en-US" b="1" noProof="0" dirty="0" smtClean="0"/>
            <a:t>Basic Field Operations</a:t>
          </a:r>
          <a:endParaRPr lang="en-US" b="1" noProof="0" dirty="0"/>
        </a:p>
      </dgm:t>
    </dgm:pt>
    <dgm:pt modelId="{8F970470-96AF-46B3-BE0D-7121A6133750}" type="parTrans" cxnId="{383649F1-C76F-45CE-AC5D-9C908F124EEE}">
      <dgm:prSet/>
      <dgm:spPr/>
      <dgm:t>
        <a:bodyPr/>
        <a:lstStyle/>
        <a:p>
          <a:endParaRPr lang="en-US"/>
        </a:p>
      </dgm:t>
    </dgm:pt>
    <dgm:pt modelId="{61BF71E8-2AF7-46E0-91ED-D8E8D8688581}" type="sibTrans" cxnId="{383649F1-C76F-45CE-AC5D-9C908F124EEE}">
      <dgm:prSet/>
      <dgm:spPr/>
      <dgm:t>
        <a:bodyPr/>
        <a:lstStyle/>
        <a:p>
          <a:endParaRPr lang="en-US"/>
        </a:p>
      </dgm:t>
    </dgm:pt>
    <dgm:pt modelId="{61507999-64C6-4A32-8249-19AC27148903}" type="pres">
      <dgm:prSet presAssocID="{78B91024-0358-49AF-BAC1-ED0A3D5CABCD}" presName="Name0" presStyleCnt="0">
        <dgm:presLayoutVars>
          <dgm:dir/>
          <dgm:animLvl val="lvl"/>
          <dgm:resizeHandles val="exact"/>
        </dgm:presLayoutVars>
      </dgm:prSet>
      <dgm:spPr/>
    </dgm:pt>
    <dgm:pt modelId="{09523A19-007A-4A14-AF22-3BB086084B3F}" type="pres">
      <dgm:prSet presAssocID="{7088DC54-9491-483D-A0D9-5CAB7CAC3766}" presName="Name8" presStyleCnt="0"/>
      <dgm:spPr/>
    </dgm:pt>
    <dgm:pt modelId="{89E87112-5356-46A0-9C08-A1D46707DDFD}" type="pres">
      <dgm:prSet presAssocID="{7088DC54-9491-483D-A0D9-5CAB7CAC3766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1F2363-783A-45A3-BC34-D37D20EAAE9B}" type="pres">
      <dgm:prSet presAssocID="{7088DC54-9491-483D-A0D9-5CAB7CAC376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CF404D-0E14-41D9-A896-CD2A1B97FA67}" type="pres">
      <dgm:prSet presAssocID="{16CA2D36-C9F3-433F-ADF8-3302E54AA63F}" presName="Name8" presStyleCnt="0"/>
      <dgm:spPr/>
    </dgm:pt>
    <dgm:pt modelId="{0B758F5C-CB9B-402D-9CFC-F816968A60BB}" type="pres">
      <dgm:prSet presAssocID="{16CA2D36-C9F3-433F-ADF8-3302E54AA63F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FD5617-8F1B-4A63-9B63-D7D83E19CADD}" type="pres">
      <dgm:prSet presAssocID="{16CA2D36-C9F3-433F-ADF8-3302E54AA63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C9B9FD-4DBA-40A8-87CF-FDCDB804532F}" type="pres">
      <dgm:prSet presAssocID="{903F2F23-F840-47F6-9533-196DC4DC19CF}" presName="Name8" presStyleCnt="0"/>
      <dgm:spPr/>
    </dgm:pt>
    <dgm:pt modelId="{7347D881-5567-460A-9848-39D53F70CCB5}" type="pres">
      <dgm:prSet presAssocID="{903F2F23-F840-47F6-9533-196DC4DC19CF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36FABB-F318-42A6-A2A8-4BD8A2A8820C}" type="pres">
      <dgm:prSet presAssocID="{903F2F23-F840-47F6-9533-196DC4DC19C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EB180A-E295-4AF4-A32F-849BBF2E7BB0}" type="pres">
      <dgm:prSet presAssocID="{C7B827FE-20E4-44D8-A08E-810D078AC1B5}" presName="Name8" presStyleCnt="0"/>
      <dgm:spPr/>
    </dgm:pt>
    <dgm:pt modelId="{C82E248E-1669-4057-A6DB-D95140AAE8CD}" type="pres">
      <dgm:prSet presAssocID="{C7B827FE-20E4-44D8-A08E-810D078AC1B5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AC50AE-E72E-4583-80E1-4DA4547A5C01}" type="pres">
      <dgm:prSet presAssocID="{C7B827FE-20E4-44D8-A08E-810D078AC1B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F552ECA-F443-4AB9-87EE-71026F788D76}" srcId="{78B91024-0358-49AF-BAC1-ED0A3D5CABCD}" destId="{7088DC54-9491-483D-A0D9-5CAB7CAC3766}" srcOrd="0" destOrd="0" parTransId="{D8520BC0-C6AD-4976-8FDA-65EBC98C37C3}" sibTransId="{4A27235A-D29B-49ED-AD31-9430850E8224}"/>
    <dgm:cxn modelId="{E04F9136-4853-4F09-8355-FE12F1C26879}" type="presOf" srcId="{7088DC54-9491-483D-A0D9-5CAB7CAC3766}" destId="{A01F2363-783A-45A3-BC34-D37D20EAAE9B}" srcOrd="1" destOrd="0" presId="urn:microsoft.com/office/officeart/2005/8/layout/pyramid1"/>
    <dgm:cxn modelId="{F779691A-CA48-4EC8-9B2E-E9E64788F436}" type="presOf" srcId="{78B91024-0358-49AF-BAC1-ED0A3D5CABCD}" destId="{61507999-64C6-4A32-8249-19AC27148903}" srcOrd="0" destOrd="0" presId="urn:microsoft.com/office/officeart/2005/8/layout/pyramid1"/>
    <dgm:cxn modelId="{59894184-1685-441F-9E1F-30B9F8B24E0F}" type="presOf" srcId="{7088DC54-9491-483D-A0D9-5CAB7CAC3766}" destId="{89E87112-5356-46A0-9C08-A1D46707DDFD}" srcOrd="0" destOrd="0" presId="urn:microsoft.com/office/officeart/2005/8/layout/pyramid1"/>
    <dgm:cxn modelId="{A58C58EF-63A4-42A8-AC77-C751F5C01C06}" type="presOf" srcId="{16CA2D36-C9F3-433F-ADF8-3302E54AA63F}" destId="{0B758F5C-CB9B-402D-9CFC-F816968A60BB}" srcOrd="0" destOrd="0" presId="urn:microsoft.com/office/officeart/2005/8/layout/pyramid1"/>
    <dgm:cxn modelId="{2DC287EF-4478-4817-8F03-3E5D1A68254E}" type="presOf" srcId="{C7B827FE-20E4-44D8-A08E-810D078AC1B5}" destId="{0EAC50AE-E72E-4583-80E1-4DA4547A5C01}" srcOrd="1" destOrd="0" presId="urn:microsoft.com/office/officeart/2005/8/layout/pyramid1"/>
    <dgm:cxn modelId="{BAF99900-D708-4064-82B2-0964E993D58F}" type="presOf" srcId="{C7B827FE-20E4-44D8-A08E-810D078AC1B5}" destId="{C82E248E-1669-4057-A6DB-D95140AAE8CD}" srcOrd="0" destOrd="0" presId="urn:microsoft.com/office/officeart/2005/8/layout/pyramid1"/>
    <dgm:cxn modelId="{BCC68F2C-4552-4244-BFD4-48D3A81E4285}" type="presOf" srcId="{16CA2D36-C9F3-433F-ADF8-3302E54AA63F}" destId="{42FD5617-8F1B-4A63-9B63-D7D83E19CADD}" srcOrd="1" destOrd="0" presId="urn:microsoft.com/office/officeart/2005/8/layout/pyramid1"/>
    <dgm:cxn modelId="{CDC9B0AE-71D4-4583-92CC-AB8566E84EBC}" type="presOf" srcId="{903F2F23-F840-47F6-9533-196DC4DC19CF}" destId="{7347D881-5567-460A-9848-39D53F70CCB5}" srcOrd="0" destOrd="0" presId="urn:microsoft.com/office/officeart/2005/8/layout/pyramid1"/>
    <dgm:cxn modelId="{7993CE66-6EC2-4F86-91F2-C68B15B55C92}" type="presOf" srcId="{903F2F23-F840-47F6-9533-196DC4DC19CF}" destId="{9236FABB-F318-42A6-A2A8-4BD8A2A8820C}" srcOrd="1" destOrd="0" presId="urn:microsoft.com/office/officeart/2005/8/layout/pyramid1"/>
    <dgm:cxn modelId="{383649F1-C76F-45CE-AC5D-9C908F124EEE}" srcId="{78B91024-0358-49AF-BAC1-ED0A3D5CABCD}" destId="{C7B827FE-20E4-44D8-A08E-810D078AC1B5}" srcOrd="3" destOrd="0" parTransId="{8F970470-96AF-46B3-BE0D-7121A6133750}" sibTransId="{61BF71E8-2AF7-46E0-91ED-D8E8D8688581}"/>
    <dgm:cxn modelId="{1F62C692-1502-430E-8DBD-044617CD44B3}" srcId="{78B91024-0358-49AF-BAC1-ED0A3D5CABCD}" destId="{903F2F23-F840-47F6-9533-196DC4DC19CF}" srcOrd="2" destOrd="0" parTransId="{1DF58868-694A-4646-B285-53137A010A13}" sibTransId="{A77BBCB5-F66F-45CA-81EB-DAABC750A708}"/>
    <dgm:cxn modelId="{DE0C5455-689C-46BE-9BAF-BB0D0A10EC63}" srcId="{78B91024-0358-49AF-BAC1-ED0A3D5CABCD}" destId="{16CA2D36-C9F3-433F-ADF8-3302E54AA63F}" srcOrd="1" destOrd="0" parTransId="{3011F0C9-F0CF-48C9-BFC4-6C93850D3915}" sibTransId="{6EC3B6E6-CFF1-4CC7-A854-ADDFCB25152B}"/>
    <dgm:cxn modelId="{22B282BE-E949-479E-BF6D-6C10B70CE1CE}" type="presParOf" srcId="{61507999-64C6-4A32-8249-19AC27148903}" destId="{09523A19-007A-4A14-AF22-3BB086084B3F}" srcOrd="0" destOrd="0" presId="urn:microsoft.com/office/officeart/2005/8/layout/pyramid1"/>
    <dgm:cxn modelId="{DF43672E-6AB1-4754-ADDC-5F267F853ECC}" type="presParOf" srcId="{09523A19-007A-4A14-AF22-3BB086084B3F}" destId="{89E87112-5356-46A0-9C08-A1D46707DDFD}" srcOrd="0" destOrd="0" presId="urn:microsoft.com/office/officeart/2005/8/layout/pyramid1"/>
    <dgm:cxn modelId="{23D0E25B-6AA2-4282-BA61-DC566C5724CD}" type="presParOf" srcId="{09523A19-007A-4A14-AF22-3BB086084B3F}" destId="{A01F2363-783A-45A3-BC34-D37D20EAAE9B}" srcOrd="1" destOrd="0" presId="urn:microsoft.com/office/officeart/2005/8/layout/pyramid1"/>
    <dgm:cxn modelId="{05E57EAC-06B1-46FA-9CA2-ED997F7ABA4B}" type="presParOf" srcId="{61507999-64C6-4A32-8249-19AC27148903}" destId="{F7CF404D-0E14-41D9-A896-CD2A1B97FA67}" srcOrd="1" destOrd="0" presId="urn:microsoft.com/office/officeart/2005/8/layout/pyramid1"/>
    <dgm:cxn modelId="{22117C84-4299-494A-9DE7-529BC2A40F91}" type="presParOf" srcId="{F7CF404D-0E14-41D9-A896-CD2A1B97FA67}" destId="{0B758F5C-CB9B-402D-9CFC-F816968A60BB}" srcOrd="0" destOrd="0" presId="urn:microsoft.com/office/officeart/2005/8/layout/pyramid1"/>
    <dgm:cxn modelId="{7219D0F0-15A0-4EDA-B1FD-26F4AA671765}" type="presParOf" srcId="{F7CF404D-0E14-41D9-A896-CD2A1B97FA67}" destId="{42FD5617-8F1B-4A63-9B63-D7D83E19CADD}" srcOrd="1" destOrd="0" presId="urn:microsoft.com/office/officeart/2005/8/layout/pyramid1"/>
    <dgm:cxn modelId="{EFC95F33-8CF3-400D-8C11-F7404AF2F001}" type="presParOf" srcId="{61507999-64C6-4A32-8249-19AC27148903}" destId="{12C9B9FD-4DBA-40A8-87CF-FDCDB804532F}" srcOrd="2" destOrd="0" presId="urn:microsoft.com/office/officeart/2005/8/layout/pyramid1"/>
    <dgm:cxn modelId="{73E2D48A-0E53-4F5F-B91A-53E77B858D82}" type="presParOf" srcId="{12C9B9FD-4DBA-40A8-87CF-FDCDB804532F}" destId="{7347D881-5567-460A-9848-39D53F70CCB5}" srcOrd="0" destOrd="0" presId="urn:microsoft.com/office/officeart/2005/8/layout/pyramid1"/>
    <dgm:cxn modelId="{951CC655-5219-4E4D-B710-0E294EFF9D0B}" type="presParOf" srcId="{12C9B9FD-4DBA-40A8-87CF-FDCDB804532F}" destId="{9236FABB-F318-42A6-A2A8-4BD8A2A8820C}" srcOrd="1" destOrd="0" presId="urn:microsoft.com/office/officeart/2005/8/layout/pyramid1"/>
    <dgm:cxn modelId="{79472FB3-E7AD-46F9-AC1E-A797D7BB8F66}" type="presParOf" srcId="{61507999-64C6-4A32-8249-19AC27148903}" destId="{19EB180A-E295-4AF4-A32F-849BBF2E7BB0}" srcOrd="3" destOrd="0" presId="urn:microsoft.com/office/officeart/2005/8/layout/pyramid1"/>
    <dgm:cxn modelId="{BA3BFB72-7856-4CD5-A4DB-97ED4213C552}" type="presParOf" srcId="{19EB180A-E295-4AF4-A32F-849BBF2E7BB0}" destId="{C82E248E-1669-4057-A6DB-D95140AAE8CD}" srcOrd="0" destOrd="0" presId="urn:microsoft.com/office/officeart/2005/8/layout/pyramid1"/>
    <dgm:cxn modelId="{B2482830-6CB4-4B3E-9B1C-1B7E6E286770}" type="presParOf" srcId="{19EB180A-E295-4AF4-A32F-849BBF2E7BB0}" destId="{0EAC50AE-E72E-4583-80E1-4DA4547A5C01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B91024-0358-49AF-BAC1-ED0A3D5CABCD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7088DC54-9491-483D-A0D9-5CAB7CAC3766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1400" noProof="0" dirty="0" smtClean="0"/>
            <a:t>Crypto Ops</a:t>
          </a:r>
          <a:endParaRPr lang="en-US" sz="1400" noProof="0" dirty="0"/>
        </a:p>
      </dgm:t>
    </dgm:pt>
    <dgm:pt modelId="{D8520BC0-C6AD-4976-8FDA-65EBC98C37C3}" type="parTrans" cxnId="{3F552ECA-F443-4AB9-87EE-71026F788D76}">
      <dgm:prSet/>
      <dgm:spPr/>
      <dgm:t>
        <a:bodyPr/>
        <a:lstStyle/>
        <a:p>
          <a:endParaRPr lang="en-US"/>
        </a:p>
      </dgm:t>
    </dgm:pt>
    <dgm:pt modelId="{4A27235A-D29B-49ED-AD31-9430850E8224}" type="sibTrans" cxnId="{3F552ECA-F443-4AB9-87EE-71026F788D76}">
      <dgm:prSet/>
      <dgm:spPr/>
      <dgm:t>
        <a:bodyPr/>
        <a:lstStyle/>
        <a:p>
          <a:endParaRPr lang="en-US"/>
        </a:p>
      </dgm:t>
    </dgm:pt>
    <dgm:pt modelId="{903F2F23-F840-47F6-9533-196DC4DC19CF}">
      <dgm:prSet phldrT="[Text]" custT="1"/>
      <dgm:spPr/>
      <dgm:t>
        <a:bodyPr/>
        <a:lstStyle/>
        <a:p>
          <a:r>
            <a:rPr lang="en-US" sz="1400" noProof="0" dirty="0" smtClean="0"/>
            <a:t>Finite Field </a:t>
          </a:r>
        </a:p>
        <a:p>
          <a:r>
            <a:rPr lang="en-US" sz="1400" noProof="0" dirty="0" smtClean="0"/>
            <a:t>Operations</a:t>
          </a:r>
          <a:endParaRPr lang="en-US" sz="1400" noProof="0" dirty="0"/>
        </a:p>
      </dgm:t>
    </dgm:pt>
    <dgm:pt modelId="{1DF58868-694A-4646-B285-53137A010A13}" type="parTrans" cxnId="{1F62C692-1502-430E-8DBD-044617CD44B3}">
      <dgm:prSet/>
      <dgm:spPr/>
      <dgm:t>
        <a:bodyPr/>
        <a:lstStyle/>
        <a:p>
          <a:endParaRPr lang="en-US"/>
        </a:p>
      </dgm:t>
    </dgm:pt>
    <dgm:pt modelId="{A77BBCB5-F66F-45CA-81EB-DAABC750A708}" type="sibTrans" cxnId="{1F62C692-1502-430E-8DBD-044617CD44B3}">
      <dgm:prSet/>
      <dgm:spPr/>
      <dgm:t>
        <a:bodyPr/>
        <a:lstStyle/>
        <a:p>
          <a:endParaRPr lang="en-US"/>
        </a:p>
      </dgm:t>
    </dgm:pt>
    <dgm:pt modelId="{C7B827FE-20E4-44D8-A08E-810D078AC1B5}">
      <dgm:prSet phldrT="[Text]" custT="1"/>
      <dgm:spPr/>
      <dgm:t>
        <a:bodyPr/>
        <a:lstStyle/>
        <a:p>
          <a:r>
            <a:rPr lang="en-US" sz="1400" noProof="0" dirty="0" smtClean="0"/>
            <a:t>Basic Field </a:t>
          </a:r>
        </a:p>
        <a:p>
          <a:r>
            <a:rPr lang="en-US" sz="1400" noProof="0" dirty="0" smtClean="0"/>
            <a:t>Operations</a:t>
          </a:r>
          <a:endParaRPr lang="en-US" sz="1400" noProof="0" dirty="0"/>
        </a:p>
      </dgm:t>
    </dgm:pt>
    <dgm:pt modelId="{8F970470-96AF-46B3-BE0D-7121A6133750}" type="parTrans" cxnId="{383649F1-C76F-45CE-AC5D-9C908F124EEE}">
      <dgm:prSet/>
      <dgm:spPr/>
      <dgm:t>
        <a:bodyPr/>
        <a:lstStyle/>
        <a:p>
          <a:endParaRPr lang="en-US"/>
        </a:p>
      </dgm:t>
    </dgm:pt>
    <dgm:pt modelId="{61BF71E8-2AF7-46E0-91ED-D8E8D8688581}" type="sibTrans" cxnId="{383649F1-C76F-45CE-AC5D-9C908F124EEE}">
      <dgm:prSet/>
      <dgm:spPr/>
      <dgm:t>
        <a:bodyPr/>
        <a:lstStyle/>
        <a:p>
          <a:endParaRPr lang="en-US"/>
        </a:p>
      </dgm:t>
    </dgm:pt>
    <dgm:pt modelId="{11C361ED-7CB6-44CB-9196-0137A29D24C4}">
      <dgm:prSet phldrT="[Text]" custT="1"/>
      <dgm:spPr/>
      <dgm:t>
        <a:bodyPr/>
        <a:lstStyle/>
        <a:p>
          <a:r>
            <a:rPr lang="en-US" sz="1400" noProof="0" dirty="0" smtClean="0"/>
            <a:t>EC Point Ops</a:t>
          </a:r>
          <a:endParaRPr lang="en-US" sz="1400" noProof="0" dirty="0"/>
        </a:p>
      </dgm:t>
    </dgm:pt>
    <dgm:pt modelId="{A04B24BF-932C-4297-82F4-80C46D8F045D}" type="parTrans" cxnId="{C4E64355-8AEC-49C0-86BD-BC0D83259FD3}">
      <dgm:prSet/>
      <dgm:spPr/>
      <dgm:t>
        <a:bodyPr/>
        <a:lstStyle/>
        <a:p>
          <a:endParaRPr lang="en-US"/>
        </a:p>
      </dgm:t>
    </dgm:pt>
    <dgm:pt modelId="{3B6E9AC4-6BFB-4DE8-A155-317A52BEC434}" type="sibTrans" cxnId="{C4E64355-8AEC-49C0-86BD-BC0D83259FD3}">
      <dgm:prSet/>
      <dgm:spPr/>
      <dgm:t>
        <a:bodyPr/>
        <a:lstStyle/>
        <a:p>
          <a:endParaRPr lang="en-US"/>
        </a:p>
      </dgm:t>
    </dgm:pt>
    <dgm:pt modelId="{61507999-64C6-4A32-8249-19AC27148903}" type="pres">
      <dgm:prSet presAssocID="{78B91024-0358-49AF-BAC1-ED0A3D5CABCD}" presName="Name0" presStyleCnt="0">
        <dgm:presLayoutVars>
          <dgm:dir/>
          <dgm:animLvl val="lvl"/>
          <dgm:resizeHandles val="exact"/>
        </dgm:presLayoutVars>
      </dgm:prSet>
      <dgm:spPr/>
    </dgm:pt>
    <dgm:pt modelId="{09523A19-007A-4A14-AF22-3BB086084B3F}" type="pres">
      <dgm:prSet presAssocID="{7088DC54-9491-483D-A0D9-5CAB7CAC3766}" presName="Name8" presStyleCnt="0"/>
      <dgm:spPr/>
    </dgm:pt>
    <dgm:pt modelId="{89E87112-5356-46A0-9C08-A1D46707DDFD}" type="pres">
      <dgm:prSet presAssocID="{7088DC54-9491-483D-A0D9-5CAB7CAC3766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1F2363-783A-45A3-BC34-D37D20EAAE9B}" type="pres">
      <dgm:prSet presAssocID="{7088DC54-9491-483D-A0D9-5CAB7CAC376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42D835-E149-4447-B2C5-D3E5C52B944F}" type="pres">
      <dgm:prSet presAssocID="{11C361ED-7CB6-44CB-9196-0137A29D24C4}" presName="Name8" presStyleCnt="0"/>
      <dgm:spPr/>
    </dgm:pt>
    <dgm:pt modelId="{DF15972C-A20A-4C27-A4A3-0DA4D861807B}" type="pres">
      <dgm:prSet presAssocID="{11C361ED-7CB6-44CB-9196-0137A29D24C4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E3A421-EED3-42A7-9947-7898436C876B}" type="pres">
      <dgm:prSet presAssocID="{11C361ED-7CB6-44CB-9196-0137A29D24C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C9B9FD-4DBA-40A8-87CF-FDCDB804532F}" type="pres">
      <dgm:prSet presAssocID="{903F2F23-F840-47F6-9533-196DC4DC19CF}" presName="Name8" presStyleCnt="0"/>
      <dgm:spPr/>
    </dgm:pt>
    <dgm:pt modelId="{7347D881-5567-460A-9848-39D53F70CCB5}" type="pres">
      <dgm:prSet presAssocID="{903F2F23-F840-47F6-9533-196DC4DC19CF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36FABB-F318-42A6-A2A8-4BD8A2A8820C}" type="pres">
      <dgm:prSet presAssocID="{903F2F23-F840-47F6-9533-196DC4DC19C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EB180A-E295-4AF4-A32F-849BBF2E7BB0}" type="pres">
      <dgm:prSet presAssocID="{C7B827FE-20E4-44D8-A08E-810D078AC1B5}" presName="Name8" presStyleCnt="0"/>
      <dgm:spPr/>
    </dgm:pt>
    <dgm:pt modelId="{C82E248E-1669-4057-A6DB-D95140AAE8CD}" type="pres">
      <dgm:prSet presAssocID="{C7B827FE-20E4-44D8-A08E-810D078AC1B5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AC50AE-E72E-4583-80E1-4DA4547A5C01}" type="pres">
      <dgm:prSet presAssocID="{C7B827FE-20E4-44D8-A08E-810D078AC1B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325056-CDCB-4FB9-BFCC-D4E5DB0AD8EC}" type="presOf" srcId="{C7B827FE-20E4-44D8-A08E-810D078AC1B5}" destId="{C82E248E-1669-4057-A6DB-D95140AAE8CD}" srcOrd="0" destOrd="0" presId="urn:microsoft.com/office/officeart/2005/8/layout/pyramid1"/>
    <dgm:cxn modelId="{3F552ECA-F443-4AB9-87EE-71026F788D76}" srcId="{78B91024-0358-49AF-BAC1-ED0A3D5CABCD}" destId="{7088DC54-9491-483D-A0D9-5CAB7CAC3766}" srcOrd="0" destOrd="0" parTransId="{D8520BC0-C6AD-4976-8FDA-65EBC98C37C3}" sibTransId="{4A27235A-D29B-49ED-AD31-9430850E8224}"/>
    <dgm:cxn modelId="{70DBB9FA-9772-4F74-A7E8-8B62CF69D643}" type="presOf" srcId="{903F2F23-F840-47F6-9533-196DC4DC19CF}" destId="{7347D881-5567-460A-9848-39D53F70CCB5}" srcOrd="0" destOrd="0" presId="urn:microsoft.com/office/officeart/2005/8/layout/pyramid1"/>
    <dgm:cxn modelId="{77F9763D-7951-46E1-A701-8417F3F8D9FC}" type="presOf" srcId="{C7B827FE-20E4-44D8-A08E-810D078AC1B5}" destId="{0EAC50AE-E72E-4583-80E1-4DA4547A5C01}" srcOrd="1" destOrd="0" presId="urn:microsoft.com/office/officeart/2005/8/layout/pyramid1"/>
    <dgm:cxn modelId="{46ED696A-B6BA-4FD3-903E-F2D9013C50C4}" type="presOf" srcId="{903F2F23-F840-47F6-9533-196DC4DC19CF}" destId="{9236FABB-F318-42A6-A2A8-4BD8A2A8820C}" srcOrd="1" destOrd="0" presId="urn:microsoft.com/office/officeart/2005/8/layout/pyramid1"/>
    <dgm:cxn modelId="{5C939AFA-AE65-4394-A332-A5D04212745B}" type="presOf" srcId="{11C361ED-7CB6-44CB-9196-0137A29D24C4}" destId="{6FE3A421-EED3-42A7-9947-7898436C876B}" srcOrd="1" destOrd="0" presId="urn:microsoft.com/office/officeart/2005/8/layout/pyramid1"/>
    <dgm:cxn modelId="{C4E64355-8AEC-49C0-86BD-BC0D83259FD3}" srcId="{78B91024-0358-49AF-BAC1-ED0A3D5CABCD}" destId="{11C361ED-7CB6-44CB-9196-0137A29D24C4}" srcOrd="1" destOrd="0" parTransId="{A04B24BF-932C-4297-82F4-80C46D8F045D}" sibTransId="{3B6E9AC4-6BFB-4DE8-A155-317A52BEC434}"/>
    <dgm:cxn modelId="{048493B8-E6DE-4ECE-A794-2029F820792D}" type="presOf" srcId="{78B91024-0358-49AF-BAC1-ED0A3D5CABCD}" destId="{61507999-64C6-4A32-8249-19AC27148903}" srcOrd="0" destOrd="0" presId="urn:microsoft.com/office/officeart/2005/8/layout/pyramid1"/>
    <dgm:cxn modelId="{376737F2-349A-4493-9569-497646C05683}" type="presOf" srcId="{11C361ED-7CB6-44CB-9196-0137A29D24C4}" destId="{DF15972C-A20A-4C27-A4A3-0DA4D861807B}" srcOrd="0" destOrd="0" presId="urn:microsoft.com/office/officeart/2005/8/layout/pyramid1"/>
    <dgm:cxn modelId="{D612ED82-F0CE-4487-AC76-4907A3146EA7}" type="presOf" srcId="{7088DC54-9491-483D-A0D9-5CAB7CAC3766}" destId="{89E87112-5356-46A0-9C08-A1D46707DDFD}" srcOrd="0" destOrd="0" presId="urn:microsoft.com/office/officeart/2005/8/layout/pyramid1"/>
    <dgm:cxn modelId="{383649F1-C76F-45CE-AC5D-9C908F124EEE}" srcId="{78B91024-0358-49AF-BAC1-ED0A3D5CABCD}" destId="{C7B827FE-20E4-44D8-A08E-810D078AC1B5}" srcOrd="3" destOrd="0" parTransId="{8F970470-96AF-46B3-BE0D-7121A6133750}" sibTransId="{61BF71E8-2AF7-46E0-91ED-D8E8D8688581}"/>
    <dgm:cxn modelId="{1F62C692-1502-430E-8DBD-044617CD44B3}" srcId="{78B91024-0358-49AF-BAC1-ED0A3D5CABCD}" destId="{903F2F23-F840-47F6-9533-196DC4DC19CF}" srcOrd="2" destOrd="0" parTransId="{1DF58868-694A-4646-B285-53137A010A13}" sibTransId="{A77BBCB5-F66F-45CA-81EB-DAABC750A708}"/>
    <dgm:cxn modelId="{F615406A-8935-47E1-9267-9074FD527CA2}" type="presOf" srcId="{7088DC54-9491-483D-A0D9-5CAB7CAC3766}" destId="{A01F2363-783A-45A3-BC34-D37D20EAAE9B}" srcOrd="1" destOrd="0" presId="urn:microsoft.com/office/officeart/2005/8/layout/pyramid1"/>
    <dgm:cxn modelId="{25CE7FFB-5985-47CB-9AB5-A27590298A14}" type="presParOf" srcId="{61507999-64C6-4A32-8249-19AC27148903}" destId="{09523A19-007A-4A14-AF22-3BB086084B3F}" srcOrd="0" destOrd="0" presId="urn:microsoft.com/office/officeart/2005/8/layout/pyramid1"/>
    <dgm:cxn modelId="{7904568E-F1E2-4854-B68E-E45AB757113F}" type="presParOf" srcId="{09523A19-007A-4A14-AF22-3BB086084B3F}" destId="{89E87112-5356-46A0-9C08-A1D46707DDFD}" srcOrd="0" destOrd="0" presId="urn:microsoft.com/office/officeart/2005/8/layout/pyramid1"/>
    <dgm:cxn modelId="{B4698202-C778-4DDD-BBC4-49DF6B239085}" type="presParOf" srcId="{09523A19-007A-4A14-AF22-3BB086084B3F}" destId="{A01F2363-783A-45A3-BC34-D37D20EAAE9B}" srcOrd="1" destOrd="0" presId="urn:microsoft.com/office/officeart/2005/8/layout/pyramid1"/>
    <dgm:cxn modelId="{EB2CA57D-468F-403C-BA3E-3B2225BA3836}" type="presParOf" srcId="{61507999-64C6-4A32-8249-19AC27148903}" destId="{AB42D835-E149-4447-B2C5-D3E5C52B944F}" srcOrd="1" destOrd="0" presId="urn:microsoft.com/office/officeart/2005/8/layout/pyramid1"/>
    <dgm:cxn modelId="{127084C5-0427-4F7A-8AAB-F09F8A6D7DBA}" type="presParOf" srcId="{AB42D835-E149-4447-B2C5-D3E5C52B944F}" destId="{DF15972C-A20A-4C27-A4A3-0DA4D861807B}" srcOrd="0" destOrd="0" presId="urn:microsoft.com/office/officeart/2005/8/layout/pyramid1"/>
    <dgm:cxn modelId="{EBD4D04D-4E54-4E69-8FA1-289841EA4643}" type="presParOf" srcId="{AB42D835-E149-4447-B2C5-D3E5C52B944F}" destId="{6FE3A421-EED3-42A7-9947-7898436C876B}" srcOrd="1" destOrd="0" presId="urn:microsoft.com/office/officeart/2005/8/layout/pyramid1"/>
    <dgm:cxn modelId="{FECE468F-4B79-4CD0-B2FC-B7080617A98F}" type="presParOf" srcId="{61507999-64C6-4A32-8249-19AC27148903}" destId="{12C9B9FD-4DBA-40A8-87CF-FDCDB804532F}" srcOrd="2" destOrd="0" presId="urn:microsoft.com/office/officeart/2005/8/layout/pyramid1"/>
    <dgm:cxn modelId="{EE2F3533-7D28-4C7A-B47E-E12BAF1707CA}" type="presParOf" srcId="{12C9B9FD-4DBA-40A8-87CF-FDCDB804532F}" destId="{7347D881-5567-460A-9848-39D53F70CCB5}" srcOrd="0" destOrd="0" presId="urn:microsoft.com/office/officeart/2005/8/layout/pyramid1"/>
    <dgm:cxn modelId="{1C0015B8-FF83-4F5A-8EA7-DD4B92FF8173}" type="presParOf" srcId="{12C9B9FD-4DBA-40A8-87CF-FDCDB804532F}" destId="{9236FABB-F318-42A6-A2A8-4BD8A2A8820C}" srcOrd="1" destOrd="0" presId="urn:microsoft.com/office/officeart/2005/8/layout/pyramid1"/>
    <dgm:cxn modelId="{E9C24988-412C-44CD-9ADC-887C3D77132A}" type="presParOf" srcId="{61507999-64C6-4A32-8249-19AC27148903}" destId="{19EB180A-E295-4AF4-A32F-849BBF2E7BB0}" srcOrd="3" destOrd="0" presId="urn:microsoft.com/office/officeart/2005/8/layout/pyramid1"/>
    <dgm:cxn modelId="{F041EE2E-6DBA-4E6D-90B0-05DDB2BC976E}" type="presParOf" srcId="{19EB180A-E295-4AF4-A32F-849BBF2E7BB0}" destId="{C82E248E-1669-4057-A6DB-D95140AAE8CD}" srcOrd="0" destOrd="0" presId="urn:microsoft.com/office/officeart/2005/8/layout/pyramid1"/>
    <dgm:cxn modelId="{1B7DA791-0EDC-45D2-9978-480386E4BC91}" type="presParOf" srcId="{19EB180A-E295-4AF4-A32F-849BBF2E7BB0}" destId="{0EAC50AE-E72E-4583-80E1-4DA4547A5C01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8B91024-0358-49AF-BAC1-ED0A3D5CABCD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7088DC54-9491-483D-A0D9-5CAB7CAC3766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400" noProof="0" dirty="0" smtClean="0"/>
            <a:t>Crypto Ops</a:t>
          </a:r>
          <a:endParaRPr lang="en-US" sz="1400" noProof="0" dirty="0"/>
        </a:p>
      </dgm:t>
    </dgm:pt>
    <dgm:pt modelId="{D8520BC0-C6AD-4976-8FDA-65EBC98C37C3}" type="parTrans" cxnId="{3F552ECA-F443-4AB9-87EE-71026F788D76}">
      <dgm:prSet/>
      <dgm:spPr/>
      <dgm:t>
        <a:bodyPr/>
        <a:lstStyle/>
        <a:p>
          <a:endParaRPr lang="en-US"/>
        </a:p>
      </dgm:t>
    </dgm:pt>
    <dgm:pt modelId="{4A27235A-D29B-49ED-AD31-9430850E8224}" type="sibTrans" cxnId="{3F552ECA-F443-4AB9-87EE-71026F788D76}">
      <dgm:prSet/>
      <dgm:spPr/>
      <dgm:t>
        <a:bodyPr/>
        <a:lstStyle/>
        <a:p>
          <a:endParaRPr lang="en-US"/>
        </a:p>
      </dgm:t>
    </dgm:pt>
    <dgm:pt modelId="{903F2F23-F840-47F6-9533-196DC4DC19CF}">
      <dgm:prSet phldrT="[Text]" custT="1"/>
      <dgm:spPr/>
      <dgm:t>
        <a:bodyPr/>
        <a:lstStyle/>
        <a:p>
          <a:r>
            <a:rPr lang="en-US" sz="1400" noProof="0" dirty="0" smtClean="0"/>
            <a:t>Finite Field </a:t>
          </a:r>
        </a:p>
        <a:p>
          <a:r>
            <a:rPr lang="en-US" sz="1400" noProof="0" dirty="0" smtClean="0"/>
            <a:t>Operations</a:t>
          </a:r>
          <a:endParaRPr lang="en-US" sz="1400" noProof="0" dirty="0"/>
        </a:p>
      </dgm:t>
    </dgm:pt>
    <dgm:pt modelId="{1DF58868-694A-4646-B285-53137A010A13}" type="parTrans" cxnId="{1F62C692-1502-430E-8DBD-044617CD44B3}">
      <dgm:prSet/>
      <dgm:spPr/>
      <dgm:t>
        <a:bodyPr/>
        <a:lstStyle/>
        <a:p>
          <a:endParaRPr lang="en-US"/>
        </a:p>
      </dgm:t>
    </dgm:pt>
    <dgm:pt modelId="{A77BBCB5-F66F-45CA-81EB-DAABC750A708}" type="sibTrans" cxnId="{1F62C692-1502-430E-8DBD-044617CD44B3}">
      <dgm:prSet/>
      <dgm:spPr/>
      <dgm:t>
        <a:bodyPr/>
        <a:lstStyle/>
        <a:p>
          <a:endParaRPr lang="en-US"/>
        </a:p>
      </dgm:t>
    </dgm:pt>
    <dgm:pt modelId="{C7B827FE-20E4-44D8-A08E-810D078AC1B5}">
      <dgm:prSet phldrT="[Text]" custT="1"/>
      <dgm:spPr/>
      <dgm:t>
        <a:bodyPr/>
        <a:lstStyle/>
        <a:p>
          <a:r>
            <a:rPr lang="en-US" sz="1400" noProof="0" dirty="0" smtClean="0"/>
            <a:t>Basic Field </a:t>
          </a:r>
        </a:p>
        <a:p>
          <a:r>
            <a:rPr lang="en-US" sz="1400" noProof="0" dirty="0" smtClean="0"/>
            <a:t>Operations</a:t>
          </a:r>
          <a:endParaRPr lang="en-US" sz="1400" noProof="0" dirty="0"/>
        </a:p>
      </dgm:t>
    </dgm:pt>
    <dgm:pt modelId="{8F970470-96AF-46B3-BE0D-7121A6133750}" type="parTrans" cxnId="{383649F1-C76F-45CE-AC5D-9C908F124EEE}">
      <dgm:prSet/>
      <dgm:spPr/>
      <dgm:t>
        <a:bodyPr/>
        <a:lstStyle/>
        <a:p>
          <a:endParaRPr lang="en-US"/>
        </a:p>
      </dgm:t>
    </dgm:pt>
    <dgm:pt modelId="{61BF71E8-2AF7-46E0-91ED-D8E8D8688581}" type="sibTrans" cxnId="{383649F1-C76F-45CE-AC5D-9C908F124EEE}">
      <dgm:prSet/>
      <dgm:spPr/>
      <dgm:t>
        <a:bodyPr/>
        <a:lstStyle/>
        <a:p>
          <a:endParaRPr lang="en-US"/>
        </a:p>
      </dgm:t>
    </dgm:pt>
    <dgm:pt modelId="{11C361ED-7CB6-44CB-9196-0137A29D24C4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1400" noProof="0" dirty="0" smtClean="0"/>
            <a:t>EC Point Ops</a:t>
          </a:r>
          <a:endParaRPr lang="en-US" sz="1400" noProof="0" dirty="0"/>
        </a:p>
      </dgm:t>
    </dgm:pt>
    <dgm:pt modelId="{A04B24BF-932C-4297-82F4-80C46D8F045D}" type="parTrans" cxnId="{C4E64355-8AEC-49C0-86BD-BC0D83259FD3}">
      <dgm:prSet/>
      <dgm:spPr/>
      <dgm:t>
        <a:bodyPr/>
        <a:lstStyle/>
        <a:p>
          <a:endParaRPr lang="en-US"/>
        </a:p>
      </dgm:t>
    </dgm:pt>
    <dgm:pt modelId="{3B6E9AC4-6BFB-4DE8-A155-317A52BEC434}" type="sibTrans" cxnId="{C4E64355-8AEC-49C0-86BD-BC0D83259FD3}">
      <dgm:prSet/>
      <dgm:spPr/>
      <dgm:t>
        <a:bodyPr/>
        <a:lstStyle/>
        <a:p>
          <a:endParaRPr lang="en-US"/>
        </a:p>
      </dgm:t>
    </dgm:pt>
    <dgm:pt modelId="{61507999-64C6-4A32-8249-19AC27148903}" type="pres">
      <dgm:prSet presAssocID="{78B91024-0358-49AF-BAC1-ED0A3D5CABCD}" presName="Name0" presStyleCnt="0">
        <dgm:presLayoutVars>
          <dgm:dir/>
          <dgm:animLvl val="lvl"/>
          <dgm:resizeHandles val="exact"/>
        </dgm:presLayoutVars>
      </dgm:prSet>
      <dgm:spPr/>
    </dgm:pt>
    <dgm:pt modelId="{09523A19-007A-4A14-AF22-3BB086084B3F}" type="pres">
      <dgm:prSet presAssocID="{7088DC54-9491-483D-A0D9-5CAB7CAC3766}" presName="Name8" presStyleCnt="0"/>
      <dgm:spPr/>
    </dgm:pt>
    <dgm:pt modelId="{89E87112-5356-46A0-9C08-A1D46707DDFD}" type="pres">
      <dgm:prSet presAssocID="{7088DC54-9491-483D-A0D9-5CAB7CAC3766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1F2363-783A-45A3-BC34-D37D20EAAE9B}" type="pres">
      <dgm:prSet presAssocID="{7088DC54-9491-483D-A0D9-5CAB7CAC376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42D835-E149-4447-B2C5-D3E5C52B944F}" type="pres">
      <dgm:prSet presAssocID="{11C361ED-7CB6-44CB-9196-0137A29D24C4}" presName="Name8" presStyleCnt="0"/>
      <dgm:spPr/>
    </dgm:pt>
    <dgm:pt modelId="{DF15972C-A20A-4C27-A4A3-0DA4D861807B}" type="pres">
      <dgm:prSet presAssocID="{11C361ED-7CB6-44CB-9196-0137A29D24C4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E3A421-EED3-42A7-9947-7898436C876B}" type="pres">
      <dgm:prSet presAssocID="{11C361ED-7CB6-44CB-9196-0137A29D24C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C9B9FD-4DBA-40A8-87CF-FDCDB804532F}" type="pres">
      <dgm:prSet presAssocID="{903F2F23-F840-47F6-9533-196DC4DC19CF}" presName="Name8" presStyleCnt="0"/>
      <dgm:spPr/>
    </dgm:pt>
    <dgm:pt modelId="{7347D881-5567-460A-9848-39D53F70CCB5}" type="pres">
      <dgm:prSet presAssocID="{903F2F23-F840-47F6-9533-196DC4DC19CF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36FABB-F318-42A6-A2A8-4BD8A2A8820C}" type="pres">
      <dgm:prSet presAssocID="{903F2F23-F840-47F6-9533-196DC4DC19C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EB180A-E295-4AF4-A32F-849BBF2E7BB0}" type="pres">
      <dgm:prSet presAssocID="{C7B827FE-20E4-44D8-A08E-810D078AC1B5}" presName="Name8" presStyleCnt="0"/>
      <dgm:spPr/>
    </dgm:pt>
    <dgm:pt modelId="{C82E248E-1669-4057-A6DB-D95140AAE8CD}" type="pres">
      <dgm:prSet presAssocID="{C7B827FE-20E4-44D8-A08E-810D078AC1B5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AC50AE-E72E-4583-80E1-4DA4547A5C01}" type="pres">
      <dgm:prSet presAssocID="{C7B827FE-20E4-44D8-A08E-810D078AC1B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8569D23-D88B-4E02-BED7-DC39029D3943}" type="presOf" srcId="{78B91024-0358-49AF-BAC1-ED0A3D5CABCD}" destId="{61507999-64C6-4A32-8249-19AC27148903}" srcOrd="0" destOrd="0" presId="urn:microsoft.com/office/officeart/2005/8/layout/pyramid1"/>
    <dgm:cxn modelId="{3F552ECA-F443-4AB9-87EE-71026F788D76}" srcId="{78B91024-0358-49AF-BAC1-ED0A3D5CABCD}" destId="{7088DC54-9491-483D-A0D9-5CAB7CAC3766}" srcOrd="0" destOrd="0" parTransId="{D8520BC0-C6AD-4976-8FDA-65EBC98C37C3}" sibTransId="{4A27235A-D29B-49ED-AD31-9430850E8224}"/>
    <dgm:cxn modelId="{D89BD02D-1964-4AEF-B4B5-0BB55F73791C}" type="presOf" srcId="{C7B827FE-20E4-44D8-A08E-810D078AC1B5}" destId="{0EAC50AE-E72E-4583-80E1-4DA4547A5C01}" srcOrd="1" destOrd="0" presId="urn:microsoft.com/office/officeart/2005/8/layout/pyramid1"/>
    <dgm:cxn modelId="{383649F1-C76F-45CE-AC5D-9C908F124EEE}" srcId="{78B91024-0358-49AF-BAC1-ED0A3D5CABCD}" destId="{C7B827FE-20E4-44D8-A08E-810D078AC1B5}" srcOrd="3" destOrd="0" parTransId="{8F970470-96AF-46B3-BE0D-7121A6133750}" sibTransId="{61BF71E8-2AF7-46E0-91ED-D8E8D8688581}"/>
    <dgm:cxn modelId="{A2D75F14-3154-47A5-9812-8AA84DCFF806}" type="presOf" srcId="{11C361ED-7CB6-44CB-9196-0137A29D24C4}" destId="{6FE3A421-EED3-42A7-9947-7898436C876B}" srcOrd="1" destOrd="0" presId="urn:microsoft.com/office/officeart/2005/8/layout/pyramid1"/>
    <dgm:cxn modelId="{35DE82B8-BE7E-4D83-83C7-89B857EEC806}" type="presOf" srcId="{11C361ED-7CB6-44CB-9196-0137A29D24C4}" destId="{DF15972C-A20A-4C27-A4A3-0DA4D861807B}" srcOrd="0" destOrd="0" presId="urn:microsoft.com/office/officeart/2005/8/layout/pyramid1"/>
    <dgm:cxn modelId="{7671624A-B629-4973-8FCE-F55AB259DDA9}" type="presOf" srcId="{7088DC54-9491-483D-A0D9-5CAB7CAC3766}" destId="{A01F2363-783A-45A3-BC34-D37D20EAAE9B}" srcOrd="1" destOrd="0" presId="urn:microsoft.com/office/officeart/2005/8/layout/pyramid1"/>
    <dgm:cxn modelId="{EEE6740A-AD71-4900-92F1-A8F71184235E}" type="presOf" srcId="{C7B827FE-20E4-44D8-A08E-810D078AC1B5}" destId="{C82E248E-1669-4057-A6DB-D95140AAE8CD}" srcOrd="0" destOrd="0" presId="urn:microsoft.com/office/officeart/2005/8/layout/pyramid1"/>
    <dgm:cxn modelId="{DE893598-779C-444D-8EDD-42E5D12D6EB7}" type="presOf" srcId="{903F2F23-F840-47F6-9533-196DC4DC19CF}" destId="{7347D881-5567-460A-9848-39D53F70CCB5}" srcOrd="0" destOrd="0" presId="urn:microsoft.com/office/officeart/2005/8/layout/pyramid1"/>
    <dgm:cxn modelId="{D410D6EB-46F8-433E-9354-887E23D0854D}" type="presOf" srcId="{903F2F23-F840-47F6-9533-196DC4DC19CF}" destId="{9236FABB-F318-42A6-A2A8-4BD8A2A8820C}" srcOrd="1" destOrd="0" presId="urn:microsoft.com/office/officeart/2005/8/layout/pyramid1"/>
    <dgm:cxn modelId="{7409CE0E-0EB8-4C4D-9F32-70523CADF4AA}" type="presOf" srcId="{7088DC54-9491-483D-A0D9-5CAB7CAC3766}" destId="{89E87112-5356-46A0-9C08-A1D46707DDFD}" srcOrd="0" destOrd="0" presId="urn:microsoft.com/office/officeart/2005/8/layout/pyramid1"/>
    <dgm:cxn modelId="{C4E64355-8AEC-49C0-86BD-BC0D83259FD3}" srcId="{78B91024-0358-49AF-BAC1-ED0A3D5CABCD}" destId="{11C361ED-7CB6-44CB-9196-0137A29D24C4}" srcOrd="1" destOrd="0" parTransId="{A04B24BF-932C-4297-82F4-80C46D8F045D}" sibTransId="{3B6E9AC4-6BFB-4DE8-A155-317A52BEC434}"/>
    <dgm:cxn modelId="{1F62C692-1502-430E-8DBD-044617CD44B3}" srcId="{78B91024-0358-49AF-BAC1-ED0A3D5CABCD}" destId="{903F2F23-F840-47F6-9533-196DC4DC19CF}" srcOrd="2" destOrd="0" parTransId="{1DF58868-694A-4646-B285-53137A010A13}" sibTransId="{A77BBCB5-F66F-45CA-81EB-DAABC750A708}"/>
    <dgm:cxn modelId="{0CF972AA-B8D6-4860-A97F-F67EBB36ECCE}" type="presParOf" srcId="{61507999-64C6-4A32-8249-19AC27148903}" destId="{09523A19-007A-4A14-AF22-3BB086084B3F}" srcOrd="0" destOrd="0" presId="urn:microsoft.com/office/officeart/2005/8/layout/pyramid1"/>
    <dgm:cxn modelId="{D1BBD9D9-A4A1-4773-9A0B-535A4C769388}" type="presParOf" srcId="{09523A19-007A-4A14-AF22-3BB086084B3F}" destId="{89E87112-5356-46A0-9C08-A1D46707DDFD}" srcOrd="0" destOrd="0" presId="urn:microsoft.com/office/officeart/2005/8/layout/pyramid1"/>
    <dgm:cxn modelId="{438EDC84-435E-46FF-962C-ED545DFAD751}" type="presParOf" srcId="{09523A19-007A-4A14-AF22-3BB086084B3F}" destId="{A01F2363-783A-45A3-BC34-D37D20EAAE9B}" srcOrd="1" destOrd="0" presId="urn:microsoft.com/office/officeart/2005/8/layout/pyramid1"/>
    <dgm:cxn modelId="{FD047C45-E2A3-4085-9FCD-1190618BC2EC}" type="presParOf" srcId="{61507999-64C6-4A32-8249-19AC27148903}" destId="{AB42D835-E149-4447-B2C5-D3E5C52B944F}" srcOrd="1" destOrd="0" presId="urn:microsoft.com/office/officeart/2005/8/layout/pyramid1"/>
    <dgm:cxn modelId="{7E548116-AE07-42C1-B011-C452C00A66BF}" type="presParOf" srcId="{AB42D835-E149-4447-B2C5-D3E5C52B944F}" destId="{DF15972C-A20A-4C27-A4A3-0DA4D861807B}" srcOrd="0" destOrd="0" presId="urn:microsoft.com/office/officeart/2005/8/layout/pyramid1"/>
    <dgm:cxn modelId="{856CD168-E5AB-4D25-B577-BE4419C2B99F}" type="presParOf" srcId="{AB42D835-E149-4447-B2C5-D3E5C52B944F}" destId="{6FE3A421-EED3-42A7-9947-7898436C876B}" srcOrd="1" destOrd="0" presId="urn:microsoft.com/office/officeart/2005/8/layout/pyramid1"/>
    <dgm:cxn modelId="{7FCC7757-9170-442F-8EF7-112F81560D18}" type="presParOf" srcId="{61507999-64C6-4A32-8249-19AC27148903}" destId="{12C9B9FD-4DBA-40A8-87CF-FDCDB804532F}" srcOrd="2" destOrd="0" presId="urn:microsoft.com/office/officeart/2005/8/layout/pyramid1"/>
    <dgm:cxn modelId="{DA32B21C-CAB3-41F3-ADE1-F04BB1C10593}" type="presParOf" srcId="{12C9B9FD-4DBA-40A8-87CF-FDCDB804532F}" destId="{7347D881-5567-460A-9848-39D53F70CCB5}" srcOrd="0" destOrd="0" presId="urn:microsoft.com/office/officeart/2005/8/layout/pyramid1"/>
    <dgm:cxn modelId="{7183B9C8-F92A-45FE-A003-FC2A1A7AFCED}" type="presParOf" srcId="{12C9B9FD-4DBA-40A8-87CF-FDCDB804532F}" destId="{9236FABB-F318-42A6-A2A8-4BD8A2A8820C}" srcOrd="1" destOrd="0" presId="urn:microsoft.com/office/officeart/2005/8/layout/pyramid1"/>
    <dgm:cxn modelId="{EAD99B39-1C99-433B-901F-D13AE2CB77EE}" type="presParOf" srcId="{61507999-64C6-4A32-8249-19AC27148903}" destId="{19EB180A-E295-4AF4-A32F-849BBF2E7BB0}" srcOrd="3" destOrd="0" presId="urn:microsoft.com/office/officeart/2005/8/layout/pyramid1"/>
    <dgm:cxn modelId="{1D4A73B7-5FB4-4690-946E-14B75287A17B}" type="presParOf" srcId="{19EB180A-E295-4AF4-A32F-849BBF2E7BB0}" destId="{C82E248E-1669-4057-A6DB-D95140AAE8CD}" srcOrd="0" destOrd="0" presId="urn:microsoft.com/office/officeart/2005/8/layout/pyramid1"/>
    <dgm:cxn modelId="{1A746F47-7C0F-4F7D-8FFD-CE434B71A54A}" type="presParOf" srcId="{19EB180A-E295-4AF4-A32F-849BBF2E7BB0}" destId="{0EAC50AE-E72E-4583-80E1-4DA4547A5C01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8B91024-0358-49AF-BAC1-ED0A3D5CABCD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7088DC54-9491-483D-A0D9-5CAB7CAC3766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400" noProof="0" dirty="0" smtClean="0"/>
            <a:t>Crypto Ops</a:t>
          </a:r>
          <a:endParaRPr lang="en-US" sz="1400" noProof="0" dirty="0"/>
        </a:p>
      </dgm:t>
    </dgm:pt>
    <dgm:pt modelId="{D8520BC0-C6AD-4976-8FDA-65EBC98C37C3}" type="parTrans" cxnId="{3F552ECA-F443-4AB9-87EE-71026F788D76}">
      <dgm:prSet/>
      <dgm:spPr/>
      <dgm:t>
        <a:bodyPr/>
        <a:lstStyle/>
        <a:p>
          <a:endParaRPr lang="en-US"/>
        </a:p>
      </dgm:t>
    </dgm:pt>
    <dgm:pt modelId="{4A27235A-D29B-49ED-AD31-9430850E8224}" type="sibTrans" cxnId="{3F552ECA-F443-4AB9-87EE-71026F788D76}">
      <dgm:prSet/>
      <dgm:spPr/>
      <dgm:t>
        <a:bodyPr/>
        <a:lstStyle/>
        <a:p>
          <a:endParaRPr lang="en-US"/>
        </a:p>
      </dgm:t>
    </dgm:pt>
    <dgm:pt modelId="{903F2F23-F840-47F6-9533-196DC4DC19CF}">
      <dgm:prSet phldrT="[Text]" custT="1"/>
      <dgm:spPr/>
      <dgm:t>
        <a:bodyPr/>
        <a:lstStyle/>
        <a:p>
          <a:r>
            <a:rPr lang="en-US" sz="1400" noProof="0" dirty="0" smtClean="0"/>
            <a:t>Finite Field </a:t>
          </a:r>
        </a:p>
        <a:p>
          <a:r>
            <a:rPr lang="en-US" sz="1400" noProof="0" dirty="0" smtClean="0"/>
            <a:t>Operations</a:t>
          </a:r>
          <a:endParaRPr lang="en-US" sz="1400" noProof="0" dirty="0"/>
        </a:p>
      </dgm:t>
    </dgm:pt>
    <dgm:pt modelId="{1DF58868-694A-4646-B285-53137A010A13}" type="parTrans" cxnId="{1F62C692-1502-430E-8DBD-044617CD44B3}">
      <dgm:prSet/>
      <dgm:spPr/>
      <dgm:t>
        <a:bodyPr/>
        <a:lstStyle/>
        <a:p>
          <a:endParaRPr lang="en-US"/>
        </a:p>
      </dgm:t>
    </dgm:pt>
    <dgm:pt modelId="{A77BBCB5-F66F-45CA-81EB-DAABC750A708}" type="sibTrans" cxnId="{1F62C692-1502-430E-8DBD-044617CD44B3}">
      <dgm:prSet/>
      <dgm:spPr/>
      <dgm:t>
        <a:bodyPr/>
        <a:lstStyle/>
        <a:p>
          <a:endParaRPr lang="en-US"/>
        </a:p>
      </dgm:t>
    </dgm:pt>
    <dgm:pt modelId="{C7B827FE-20E4-44D8-A08E-810D078AC1B5}">
      <dgm:prSet phldrT="[Text]" custT="1"/>
      <dgm:spPr/>
      <dgm:t>
        <a:bodyPr/>
        <a:lstStyle/>
        <a:p>
          <a:r>
            <a:rPr lang="en-US" sz="1400" noProof="0" dirty="0" smtClean="0"/>
            <a:t>Basic Field </a:t>
          </a:r>
        </a:p>
        <a:p>
          <a:r>
            <a:rPr lang="en-US" sz="1400" noProof="0" dirty="0" smtClean="0"/>
            <a:t>Operations</a:t>
          </a:r>
          <a:endParaRPr lang="en-US" sz="1400" noProof="0" dirty="0"/>
        </a:p>
      </dgm:t>
    </dgm:pt>
    <dgm:pt modelId="{8F970470-96AF-46B3-BE0D-7121A6133750}" type="parTrans" cxnId="{383649F1-C76F-45CE-AC5D-9C908F124EEE}">
      <dgm:prSet/>
      <dgm:spPr/>
      <dgm:t>
        <a:bodyPr/>
        <a:lstStyle/>
        <a:p>
          <a:endParaRPr lang="en-US"/>
        </a:p>
      </dgm:t>
    </dgm:pt>
    <dgm:pt modelId="{61BF71E8-2AF7-46E0-91ED-D8E8D8688581}" type="sibTrans" cxnId="{383649F1-C76F-45CE-AC5D-9C908F124EEE}">
      <dgm:prSet/>
      <dgm:spPr/>
      <dgm:t>
        <a:bodyPr/>
        <a:lstStyle/>
        <a:p>
          <a:endParaRPr lang="en-US"/>
        </a:p>
      </dgm:t>
    </dgm:pt>
    <dgm:pt modelId="{11C361ED-7CB6-44CB-9196-0137A29D24C4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1400" noProof="0" dirty="0" smtClean="0"/>
            <a:t>EC Point Ops</a:t>
          </a:r>
          <a:endParaRPr lang="en-US" sz="1400" noProof="0" dirty="0"/>
        </a:p>
      </dgm:t>
    </dgm:pt>
    <dgm:pt modelId="{A04B24BF-932C-4297-82F4-80C46D8F045D}" type="parTrans" cxnId="{C4E64355-8AEC-49C0-86BD-BC0D83259FD3}">
      <dgm:prSet/>
      <dgm:spPr/>
      <dgm:t>
        <a:bodyPr/>
        <a:lstStyle/>
        <a:p>
          <a:endParaRPr lang="en-US"/>
        </a:p>
      </dgm:t>
    </dgm:pt>
    <dgm:pt modelId="{3B6E9AC4-6BFB-4DE8-A155-317A52BEC434}" type="sibTrans" cxnId="{C4E64355-8AEC-49C0-86BD-BC0D83259FD3}">
      <dgm:prSet/>
      <dgm:spPr/>
      <dgm:t>
        <a:bodyPr/>
        <a:lstStyle/>
        <a:p>
          <a:endParaRPr lang="en-US"/>
        </a:p>
      </dgm:t>
    </dgm:pt>
    <dgm:pt modelId="{61507999-64C6-4A32-8249-19AC27148903}" type="pres">
      <dgm:prSet presAssocID="{78B91024-0358-49AF-BAC1-ED0A3D5CABCD}" presName="Name0" presStyleCnt="0">
        <dgm:presLayoutVars>
          <dgm:dir/>
          <dgm:animLvl val="lvl"/>
          <dgm:resizeHandles val="exact"/>
        </dgm:presLayoutVars>
      </dgm:prSet>
      <dgm:spPr/>
    </dgm:pt>
    <dgm:pt modelId="{09523A19-007A-4A14-AF22-3BB086084B3F}" type="pres">
      <dgm:prSet presAssocID="{7088DC54-9491-483D-A0D9-5CAB7CAC3766}" presName="Name8" presStyleCnt="0"/>
      <dgm:spPr/>
    </dgm:pt>
    <dgm:pt modelId="{89E87112-5356-46A0-9C08-A1D46707DDFD}" type="pres">
      <dgm:prSet presAssocID="{7088DC54-9491-483D-A0D9-5CAB7CAC3766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1F2363-783A-45A3-BC34-D37D20EAAE9B}" type="pres">
      <dgm:prSet presAssocID="{7088DC54-9491-483D-A0D9-5CAB7CAC376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42D835-E149-4447-B2C5-D3E5C52B944F}" type="pres">
      <dgm:prSet presAssocID="{11C361ED-7CB6-44CB-9196-0137A29D24C4}" presName="Name8" presStyleCnt="0"/>
      <dgm:spPr/>
    </dgm:pt>
    <dgm:pt modelId="{DF15972C-A20A-4C27-A4A3-0DA4D861807B}" type="pres">
      <dgm:prSet presAssocID="{11C361ED-7CB6-44CB-9196-0137A29D24C4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E3A421-EED3-42A7-9947-7898436C876B}" type="pres">
      <dgm:prSet presAssocID="{11C361ED-7CB6-44CB-9196-0137A29D24C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C9B9FD-4DBA-40A8-87CF-FDCDB804532F}" type="pres">
      <dgm:prSet presAssocID="{903F2F23-F840-47F6-9533-196DC4DC19CF}" presName="Name8" presStyleCnt="0"/>
      <dgm:spPr/>
    </dgm:pt>
    <dgm:pt modelId="{7347D881-5567-460A-9848-39D53F70CCB5}" type="pres">
      <dgm:prSet presAssocID="{903F2F23-F840-47F6-9533-196DC4DC19CF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36FABB-F318-42A6-A2A8-4BD8A2A8820C}" type="pres">
      <dgm:prSet presAssocID="{903F2F23-F840-47F6-9533-196DC4DC19C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EB180A-E295-4AF4-A32F-849BBF2E7BB0}" type="pres">
      <dgm:prSet presAssocID="{C7B827FE-20E4-44D8-A08E-810D078AC1B5}" presName="Name8" presStyleCnt="0"/>
      <dgm:spPr/>
    </dgm:pt>
    <dgm:pt modelId="{C82E248E-1669-4057-A6DB-D95140AAE8CD}" type="pres">
      <dgm:prSet presAssocID="{C7B827FE-20E4-44D8-A08E-810D078AC1B5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AC50AE-E72E-4583-80E1-4DA4547A5C01}" type="pres">
      <dgm:prSet presAssocID="{C7B827FE-20E4-44D8-A08E-810D078AC1B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F552ECA-F443-4AB9-87EE-71026F788D76}" srcId="{78B91024-0358-49AF-BAC1-ED0A3D5CABCD}" destId="{7088DC54-9491-483D-A0D9-5CAB7CAC3766}" srcOrd="0" destOrd="0" parTransId="{D8520BC0-C6AD-4976-8FDA-65EBC98C37C3}" sibTransId="{4A27235A-D29B-49ED-AD31-9430850E8224}"/>
    <dgm:cxn modelId="{43B1A5C7-FDFB-409D-8A23-9A33CFD512A8}" type="presOf" srcId="{7088DC54-9491-483D-A0D9-5CAB7CAC3766}" destId="{A01F2363-783A-45A3-BC34-D37D20EAAE9B}" srcOrd="1" destOrd="0" presId="urn:microsoft.com/office/officeart/2005/8/layout/pyramid1"/>
    <dgm:cxn modelId="{05AE8893-C40C-4527-8A77-B71F1D82A6D5}" type="presOf" srcId="{11C361ED-7CB6-44CB-9196-0137A29D24C4}" destId="{6FE3A421-EED3-42A7-9947-7898436C876B}" srcOrd="1" destOrd="0" presId="urn:microsoft.com/office/officeart/2005/8/layout/pyramid1"/>
    <dgm:cxn modelId="{C0E84687-01FE-446F-B7A0-F898CA7570D2}" type="presOf" srcId="{C7B827FE-20E4-44D8-A08E-810D078AC1B5}" destId="{C82E248E-1669-4057-A6DB-D95140AAE8CD}" srcOrd="0" destOrd="0" presId="urn:microsoft.com/office/officeart/2005/8/layout/pyramid1"/>
    <dgm:cxn modelId="{0EAF6547-B610-488A-A83B-E99927CA4031}" type="presOf" srcId="{903F2F23-F840-47F6-9533-196DC4DC19CF}" destId="{9236FABB-F318-42A6-A2A8-4BD8A2A8820C}" srcOrd="1" destOrd="0" presId="urn:microsoft.com/office/officeart/2005/8/layout/pyramid1"/>
    <dgm:cxn modelId="{16F1DB3A-F495-423D-B48D-A6B7B8D42198}" type="presOf" srcId="{C7B827FE-20E4-44D8-A08E-810D078AC1B5}" destId="{0EAC50AE-E72E-4583-80E1-4DA4547A5C01}" srcOrd="1" destOrd="0" presId="urn:microsoft.com/office/officeart/2005/8/layout/pyramid1"/>
    <dgm:cxn modelId="{C4E64355-8AEC-49C0-86BD-BC0D83259FD3}" srcId="{78B91024-0358-49AF-BAC1-ED0A3D5CABCD}" destId="{11C361ED-7CB6-44CB-9196-0137A29D24C4}" srcOrd="1" destOrd="0" parTransId="{A04B24BF-932C-4297-82F4-80C46D8F045D}" sibTransId="{3B6E9AC4-6BFB-4DE8-A155-317A52BEC434}"/>
    <dgm:cxn modelId="{23E508B4-A6A7-4D3E-863D-5405BFFA7FBF}" type="presOf" srcId="{7088DC54-9491-483D-A0D9-5CAB7CAC3766}" destId="{89E87112-5356-46A0-9C08-A1D46707DDFD}" srcOrd="0" destOrd="0" presId="urn:microsoft.com/office/officeart/2005/8/layout/pyramid1"/>
    <dgm:cxn modelId="{BA80C7D8-08A5-4CB8-AD33-D87BDF6D4433}" type="presOf" srcId="{903F2F23-F840-47F6-9533-196DC4DC19CF}" destId="{7347D881-5567-460A-9848-39D53F70CCB5}" srcOrd="0" destOrd="0" presId="urn:microsoft.com/office/officeart/2005/8/layout/pyramid1"/>
    <dgm:cxn modelId="{383649F1-C76F-45CE-AC5D-9C908F124EEE}" srcId="{78B91024-0358-49AF-BAC1-ED0A3D5CABCD}" destId="{C7B827FE-20E4-44D8-A08E-810D078AC1B5}" srcOrd="3" destOrd="0" parTransId="{8F970470-96AF-46B3-BE0D-7121A6133750}" sibTransId="{61BF71E8-2AF7-46E0-91ED-D8E8D8688581}"/>
    <dgm:cxn modelId="{1F62C692-1502-430E-8DBD-044617CD44B3}" srcId="{78B91024-0358-49AF-BAC1-ED0A3D5CABCD}" destId="{903F2F23-F840-47F6-9533-196DC4DC19CF}" srcOrd="2" destOrd="0" parTransId="{1DF58868-694A-4646-B285-53137A010A13}" sibTransId="{A77BBCB5-F66F-45CA-81EB-DAABC750A708}"/>
    <dgm:cxn modelId="{50B9612E-9C27-40C5-938A-D001A42E39DD}" type="presOf" srcId="{78B91024-0358-49AF-BAC1-ED0A3D5CABCD}" destId="{61507999-64C6-4A32-8249-19AC27148903}" srcOrd="0" destOrd="0" presId="urn:microsoft.com/office/officeart/2005/8/layout/pyramid1"/>
    <dgm:cxn modelId="{40438129-E0A4-4DDD-98B8-F4D8E365716D}" type="presOf" srcId="{11C361ED-7CB6-44CB-9196-0137A29D24C4}" destId="{DF15972C-A20A-4C27-A4A3-0DA4D861807B}" srcOrd="0" destOrd="0" presId="urn:microsoft.com/office/officeart/2005/8/layout/pyramid1"/>
    <dgm:cxn modelId="{55BEF7B3-D219-4E63-B506-970BBEAA9761}" type="presParOf" srcId="{61507999-64C6-4A32-8249-19AC27148903}" destId="{09523A19-007A-4A14-AF22-3BB086084B3F}" srcOrd="0" destOrd="0" presId="urn:microsoft.com/office/officeart/2005/8/layout/pyramid1"/>
    <dgm:cxn modelId="{F17029D7-13D6-4B1D-A173-08169861DB53}" type="presParOf" srcId="{09523A19-007A-4A14-AF22-3BB086084B3F}" destId="{89E87112-5356-46A0-9C08-A1D46707DDFD}" srcOrd="0" destOrd="0" presId="urn:microsoft.com/office/officeart/2005/8/layout/pyramid1"/>
    <dgm:cxn modelId="{A94D60BD-DB70-47EB-B0F3-7DB6F05D7B07}" type="presParOf" srcId="{09523A19-007A-4A14-AF22-3BB086084B3F}" destId="{A01F2363-783A-45A3-BC34-D37D20EAAE9B}" srcOrd="1" destOrd="0" presId="urn:microsoft.com/office/officeart/2005/8/layout/pyramid1"/>
    <dgm:cxn modelId="{C82A6315-314C-4790-8951-2A620C7D90DB}" type="presParOf" srcId="{61507999-64C6-4A32-8249-19AC27148903}" destId="{AB42D835-E149-4447-B2C5-D3E5C52B944F}" srcOrd="1" destOrd="0" presId="urn:microsoft.com/office/officeart/2005/8/layout/pyramid1"/>
    <dgm:cxn modelId="{462D6755-CD51-4C6C-8EF3-3C5EB29D1722}" type="presParOf" srcId="{AB42D835-E149-4447-B2C5-D3E5C52B944F}" destId="{DF15972C-A20A-4C27-A4A3-0DA4D861807B}" srcOrd="0" destOrd="0" presId="urn:microsoft.com/office/officeart/2005/8/layout/pyramid1"/>
    <dgm:cxn modelId="{D0F17206-2135-4B2A-A7F9-70DF7DC72B18}" type="presParOf" srcId="{AB42D835-E149-4447-B2C5-D3E5C52B944F}" destId="{6FE3A421-EED3-42A7-9947-7898436C876B}" srcOrd="1" destOrd="0" presId="urn:microsoft.com/office/officeart/2005/8/layout/pyramid1"/>
    <dgm:cxn modelId="{3F674278-5041-4550-824C-E6BBF708A2A6}" type="presParOf" srcId="{61507999-64C6-4A32-8249-19AC27148903}" destId="{12C9B9FD-4DBA-40A8-87CF-FDCDB804532F}" srcOrd="2" destOrd="0" presId="urn:microsoft.com/office/officeart/2005/8/layout/pyramid1"/>
    <dgm:cxn modelId="{3D148432-8C05-44B1-9126-5F699405A49D}" type="presParOf" srcId="{12C9B9FD-4DBA-40A8-87CF-FDCDB804532F}" destId="{7347D881-5567-460A-9848-39D53F70CCB5}" srcOrd="0" destOrd="0" presId="urn:microsoft.com/office/officeart/2005/8/layout/pyramid1"/>
    <dgm:cxn modelId="{DEC5E829-A768-4434-93AE-52BB018D13CF}" type="presParOf" srcId="{12C9B9FD-4DBA-40A8-87CF-FDCDB804532F}" destId="{9236FABB-F318-42A6-A2A8-4BD8A2A8820C}" srcOrd="1" destOrd="0" presId="urn:microsoft.com/office/officeart/2005/8/layout/pyramid1"/>
    <dgm:cxn modelId="{984E7D0E-174B-44CA-AADE-A1BC8EBE0CA7}" type="presParOf" srcId="{61507999-64C6-4A32-8249-19AC27148903}" destId="{19EB180A-E295-4AF4-A32F-849BBF2E7BB0}" srcOrd="3" destOrd="0" presId="urn:microsoft.com/office/officeart/2005/8/layout/pyramid1"/>
    <dgm:cxn modelId="{A5535681-7B73-47CD-B411-778093788D84}" type="presParOf" srcId="{19EB180A-E295-4AF4-A32F-849BBF2E7BB0}" destId="{C82E248E-1669-4057-A6DB-D95140AAE8CD}" srcOrd="0" destOrd="0" presId="urn:microsoft.com/office/officeart/2005/8/layout/pyramid1"/>
    <dgm:cxn modelId="{59249CFD-34C6-46C1-8D59-BA9D5B64E4A8}" type="presParOf" srcId="{19EB180A-E295-4AF4-A32F-849BBF2E7BB0}" destId="{0EAC50AE-E72E-4583-80E1-4DA4547A5C01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8B91024-0358-49AF-BAC1-ED0A3D5CABCD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7088DC54-9491-483D-A0D9-5CAB7CAC3766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400" noProof="0" dirty="0" smtClean="0"/>
            <a:t>Crypto Ops</a:t>
          </a:r>
          <a:endParaRPr lang="en-US" sz="1400" noProof="0" dirty="0"/>
        </a:p>
      </dgm:t>
    </dgm:pt>
    <dgm:pt modelId="{D8520BC0-C6AD-4976-8FDA-65EBC98C37C3}" type="parTrans" cxnId="{3F552ECA-F443-4AB9-87EE-71026F788D76}">
      <dgm:prSet/>
      <dgm:spPr/>
      <dgm:t>
        <a:bodyPr/>
        <a:lstStyle/>
        <a:p>
          <a:endParaRPr lang="en-US"/>
        </a:p>
      </dgm:t>
    </dgm:pt>
    <dgm:pt modelId="{4A27235A-D29B-49ED-AD31-9430850E8224}" type="sibTrans" cxnId="{3F552ECA-F443-4AB9-87EE-71026F788D76}">
      <dgm:prSet/>
      <dgm:spPr/>
      <dgm:t>
        <a:bodyPr/>
        <a:lstStyle/>
        <a:p>
          <a:endParaRPr lang="en-US"/>
        </a:p>
      </dgm:t>
    </dgm:pt>
    <dgm:pt modelId="{903F2F23-F840-47F6-9533-196DC4DC19CF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1400" noProof="0" dirty="0" smtClean="0"/>
            <a:t>Finite Field </a:t>
          </a:r>
        </a:p>
        <a:p>
          <a:r>
            <a:rPr lang="en-US" sz="1400" noProof="0" dirty="0" smtClean="0"/>
            <a:t>Operations</a:t>
          </a:r>
          <a:endParaRPr lang="en-US" sz="1400" noProof="0" dirty="0"/>
        </a:p>
      </dgm:t>
    </dgm:pt>
    <dgm:pt modelId="{1DF58868-694A-4646-B285-53137A010A13}" type="parTrans" cxnId="{1F62C692-1502-430E-8DBD-044617CD44B3}">
      <dgm:prSet/>
      <dgm:spPr/>
      <dgm:t>
        <a:bodyPr/>
        <a:lstStyle/>
        <a:p>
          <a:endParaRPr lang="en-US"/>
        </a:p>
      </dgm:t>
    </dgm:pt>
    <dgm:pt modelId="{A77BBCB5-F66F-45CA-81EB-DAABC750A708}" type="sibTrans" cxnId="{1F62C692-1502-430E-8DBD-044617CD44B3}">
      <dgm:prSet/>
      <dgm:spPr/>
      <dgm:t>
        <a:bodyPr/>
        <a:lstStyle/>
        <a:p>
          <a:endParaRPr lang="en-US"/>
        </a:p>
      </dgm:t>
    </dgm:pt>
    <dgm:pt modelId="{C7B827FE-20E4-44D8-A08E-810D078AC1B5}">
      <dgm:prSet phldrT="[Text]" custT="1"/>
      <dgm:spPr/>
      <dgm:t>
        <a:bodyPr/>
        <a:lstStyle/>
        <a:p>
          <a:r>
            <a:rPr lang="en-US" sz="1400" noProof="0" dirty="0" smtClean="0"/>
            <a:t>Basic Field </a:t>
          </a:r>
        </a:p>
        <a:p>
          <a:r>
            <a:rPr lang="en-US" sz="1400" noProof="0" dirty="0" smtClean="0"/>
            <a:t>Operations</a:t>
          </a:r>
          <a:endParaRPr lang="en-US" sz="1400" noProof="0" dirty="0"/>
        </a:p>
      </dgm:t>
    </dgm:pt>
    <dgm:pt modelId="{8F970470-96AF-46B3-BE0D-7121A6133750}" type="parTrans" cxnId="{383649F1-C76F-45CE-AC5D-9C908F124EEE}">
      <dgm:prSet/>
      <dgm:spPr/>
      <dgm:t>
        <a:bodyPr/>
        <a:lstStyle/>
        <a:p>
          <a:endParaRPr lang="en-US"/>
        </a:p>
      </dgm:t>
    </dgm:pt>
    <dgm:pt modelId="{61BF71E8-2AF7-46E0-91ED-D8E8D8688581}" type="sibTrans" cxnId="{383649F1-C76F-45CE-AC5D-9C908F124EEE}">
      <dgm:prSet/>
      <dgm:spPr/>
      <dgm:t>
        <a:bodyPr/>
        <a:lstStyle/>
        <a:p>
          <a:endParaRPr lang="en-US"/>
        </a:p>
      </dgm:t>
    </dgm:pt>
    <dgm:pt modelId="{11C361ED-7CB6-44CB-9196-0137A29D24C4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400" noProof="0" dirty="0" smtClean="0"/>
            <a:t>EC Point Ops</a:t>
          </a:r>
          <a:endParaRPr lang="en-US" sz="1400" noProof="0" dirty="0"/>
        </a:p>
      </dgm:t>
    </dgm:pt>
    <dgm:pt modelId="{A04B24BF-932C-4297-82F4-80C46D8F045D}" type="parTrans" cxnId="{C4E64355-8AEC-49C0-86BD-BC0D83259FD3}">
      <dgm:prSet/>
      <dgm:spPr/>
      <dgm:t>
        <a:bodyPr/>
        <a:lstStyle/>
        <a:p>
          <a:endParaRPr lang="en-US"/>
        </a:p>
      </dgm:t>
    </dgm:pt>
    <dgm:pt modelId="{3B6E9AC4-6BFB-4DE8-A155-317A52BEC434}" type="sibTrans" cxnId="{C4E64355-8AEC-49C0-86BD-BC0D83259FD3}">
      <dgm:prSet/>
      <dgm:spPr/>
      <dgm:t>
        <a:bodyPr/>
        <a:lstStyle/>
        <a:p>
          <a:endParaRPr lang="en-US"/>
        </a:p>
      </dgm:t>
    </dgm:pt>
    <dgm:pt modelId="{61507999-64C6-4A32-8249-19AC27148903}" type="pres">
      <dgm:prSet presAssocID="{78B91024-0358-49AF-BAC1-ED0A3D5CABCD}" presName="Name0" presStyleCnt="0">
        <dgm:presLayoutVars>
          <dgm:dir/>
          <dgm:animLvl val="lvl"/>
          <dgm:resizeHandles val="exact"/>
        </dgm:presLayoutVars>
      </dgm:prSet>
      <dgm:spPr/>
    </dgm:pt>
    <dgm:pt modelId="{09523A19-007A-4A14-AF22-3BB086084B3F}" type="pres">
      <dgm:prSet presAssocID="{7088DC54-9491-483D-A0D9-5CAB7CAC3766}" presName="Name8" presStyleCnt="0"/>
      <dgm:spPr/>
    </dgm:pt>
    <dgm:pt modelId="{89E87112-5356-46A0-9C08-A1D46707DDFD}" type="pres">
      <dgm:prSet presAssocID="{7088DC54-9491-483D-A0D9-5CAB7CAC3766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1F2363-783A-45A3-BC34-D37D20EAAE9B}" type="pres">
      <dgm:prSet presAssocID="{7088DC54-9491-483D-A0D9-5CAB7CAC376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42D835-E149-4447-B2C5-D3E5C52B944F}" type="pres">
      <dgm:prSet presAssocID="{11C361ED-7CB6-44CB-9196-0137A29D24C4}" presName="Name8" presStyleCnt="0"/>
      <dgm:spPr/>
    </dgm:pt>
    <dgm:pt modelId="{DF15972C-A20A-4C27-A4A3-0DA4D861807B}" type="pres">
      <dgm:prSet presAssocID="{11C361ED-7CB6-44CB-9196-0137A29D24C4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E3A421-EED3-42A7-9947-7898436C876B}" type="pres">
      <dgm:prSet presAssocID="{11C361ED-7CB6-44CB-9196-0137A29D24C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C9B9FD-4DBA-40A8-87CF-FDCDB804532F}" type="pres">
      <dgm:prSet presAssocID="{903F2F23-F840-47F6-9533-196DC4DC19CF}" presName="Name8" presStyleCnt="0"/>
      <dgm:spPr/>
    </dgm:pt>
    <dgm:pt modelId="{7347D881-5567-460A-9848-39D53F70CCB5}" type="pres">
      <dgm:prSet presAssocID="{903F2F23-F840-47F6-9533-196DC4DC19CF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36FABB-F318-42A6-A2A8-4BD8A2A8820C}" type="pres">
      <dgm:prSet presAssocID="{903F2F23-F840-47F6-9533-196DC4DC19C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EB180A-E295-4AF4-A32F-849BBF2E7BB0}" type="pres">
      <dgm:prSet presAssocID="{C7B827FE-20E4-44D8-A08E-810D078AC1B5}" presName="Name8" presStyleCnt="0"/>
      <dgm:spPr/>
    </dgm:pt>
    <dgm:pt modelId="{C82E248E-1669-4057-A6DB-D95140AAE8CD}" type="pres">
      <dgm:prSet presAssocID="{C7B827FE-20E4-44D8-A08E-810D078AC1B5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AC50AE-E72E-4583-80E1-4DA4547A5C01}" type="pres">
      <dgm:prSet presAssocID="{C7B827FE-20E4-44D8-A08E-810D078AC1B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F552ECA-F443-4AB9-87EE-71026F788D76}" srcId="{78B91024-0358-49AF-BAC1-ED0A3D5CABCD}" destId="{7088DC54-9491-483D-A0D9-5CAB7CAC3766}" srcOrd="0" destOrd="0" parTransId="{D8520BC0-C6AD-4976-8FDA-65EBC98C37C3}" sibTransId="{4A27235A-D29B-49ED-AD31-9430850E8224}"/>
    <dgm:cxn modelId="{E94A117D-D206-4B0A-B721-55A87A02C360}" type="presOf" srcId="{903F2F23-F840-47F6-9533-196DC4DC19CF}" destId="{7347D881-5567-460A-9848-39D53F70CCB5}" srcOrd="0" destOrd="0" presId="urn:microsoft.com/office/officeart/2005/8/layout/pyramid1"/>
    <dgm:cxn modelId="{C2098E21-BE14-476F-B691-632541CD85F0}" type="presOf" srcId="{7088DC54-9491-483D-A0D9-5CAB7CAC3766}" destId="{89E87112-5356-46A0-9C08-A1D46707DDFD}" srcOrd="0" destOrd="0" presId="urn:microsoft.com/office/officeart/2005/8/layout/pyramid1"/>
    <dgm:cxn modelId="{68FC2DDF-FC10-4BDD-B0B6-E769D6F64514}" type="presOf" srcId="{11C361ED-7CB6-44CB-9196-0137A29D24C4}" destId="{6FE3A421-EED3-42A7-9947-7898436C876B}" srcOrd="1" destOrd="0" presId="urn:microsoft.com/office/officeart/2005/8/layout/pyramid1"/>
    <dgm:cxn modelId="{8D41E1CF-C0C5-4905-9A04-E5ADA6F2A196}" type="presOf" srcId="{11C361ED-7CB6-44CB-9196-0137A29D24C4}" destId="{DF15972C-A20A-4C27-A4A3-0DA4D861807B}" srcOrd="0" destOrd="0" presId="urn:microsoft.com/office/officeart/2005/8/layout/pyramid1"/>
    <dgm:cxn modelId="{F04760EC-9995-4061-A83F-0AFF6B5B1684}" type="presOf" srcId="{78B91024-0358-49AF-BAC1-ED0A3D5CABCD}" destId="{61507999-64C6-4A32-8249-19AC27148903}" srcOrd="0" destOrd="0" presId="urn:microsoft.com/office/officeart/2005/8/layout/pyramid1"/>
    <dgm:cxn modelId="{5E704DD2-E147-4419-99E6-E97B5E27D52D}" type="presOf" srcId="{7088DC54-9491-483D-A0D9-5CAB7CAC3766}" destId="{A01F2363-783A-45A3-BC34-D37D20EAAE9B}" srcOrd="1" destOrd="0" presId="urn:microsoft.com/office/officeart/2005/8/layout/pyramid1"/>
    <dgm:cxn modelId="{1050D84B-BF1B-4A85-AA9C-823D95A20DF4}" type="presOf" srcId="{903F2F23-F840-47F6-9533-196DC4DC19CF}" destId="{9236FABB-F318-42A6-A2A8-4BD8A2A8820C}" srcOrd="1" destOrd="0" presId="urn:microsoft.com/office/officeart/2005/8/layout/pyramid1"/>
    <dgm:cxn modelId="{C4E64355-8AEC-49C0-86BD-BC0D83259FD3}" srcId="{78B91024-0358-49AF-BAC1-ED0A3D5CABCD}" destId="{11C361ED-7CB6-44CB-9196-0137A29D24C4}" srcOrd="1" destOrd="0" parTransId="{A04B24BF-932C-4297-82F4-80C46D8F045D}" sibTransId="{3B6E9AC4-6BFB-4DE8-A155-317A52BEC434}"/>
    <dgm:cxn modelId="{5D99BC74-3DDB-47F0-83B5-5ED4058DCFE4}" type="presOf" srcId="{C7B827FE-20E4-44D8-A08E-810D078AC1B5}" destId="{0EAC50AE-E72E-4583-80E1-4DA4547A5C01}" srcOrd="1" destOrd="0" presId="urn:microsoft.com/office/officeart/2005/8/layout/pyramid1"/>
    <dgm:cxn modelId="{C8273541-4C06-4D2D-9F33-535F8C349285}" type="presOf" srcId="{C7B827FE-20E4-44D8-A08E-810D078AC1B5}" destId="{C82E248E-1669-4057-A6DB-D95140AAE8CD}" srcOrd="0" destOrd="0" presId="urn:microsoft.com/office/officeart/2005/8/layout/pyramid1"/>
    <dgm:cxn modelId="{383649F1-C76F-45CE-AC5D-9C908F124EEE}" srcId="{78B91024-0358-49AF-BAC1-ED0A3D5CABCD}" destId="{C7B827FE-20E4-44D8-A08E-810D078AC1B5}" srcOrd="3" destOrd="0" parTransId="{8F970470-96AF-46B3-BE0D-7121A6133750}" sibTransId="{61BF71E8-2AF7-46E0-91ED-D8E8D8688581}"/>
    <dgm:cxn modelId="{1F62C692-1502-430E-8DBD-044617CD44B3}" srcId="{78B91024-0358-49AF-BAC1-ED0A3D5CABCD}" destId="{903F2F23-F840-47F6-9533-196DC4DC19CF}" srcOrd="2" destOrd="0" parTransId="{1DF58868-694A-4646-B285-53137A010A13}" sibTransId="{A77BBCB5-F66F-45CA-81EB-DAABC750A708}"/>
    <dgm:cxn modelId="{767A7C32-2C76-4A55-98A3-B39492D8D76E}" type="presParOf" srcId="{61507999-64C6-4A32-8249-19AC27148903}" destId="{09523A19-007A-4A14-AF22-3BB086084B3F}" srcOrd="0" destOrd="0" presId="urn:microsoft.com/office/officeart/2005/8/layout/pyramid1"/>
    <dgm:cxn modelId="{88C37C27-985E-4B74-AE5A-6F654D509E9C}" type="presParOf" srcId="{09523A19-007A-4A14-AF22-3BB086084B3F}" destId="{89E87112-5356-46A0-9C08-A1D46707DDFD}" srcOrd="0" destOrd="0" presId="urn:microsoft.com/office/officeart/2005/8/layout/pyramid1"/>
    <dgm:cxn modelId="{DF52083F-69B6-47C7-B05A-F279925FA204}" type="presParOf" srcId="{09523A19-007A-4A14-AF22-3BB086084B3F}" destId="{A01F2363-783A-45A3-BC34-D37D20EAAE9B}" srcOrd="1" destOrd="0" presId="urn:microsoft.com/office/officeart/2005/8/layout/pyramid1"/>
    <dgm:cxn modelId="{785610B0-2EBF-4344-8D73-F3D11D66E2B8}" type="presParOf" srcId="{61507999-64C6-4A32-8249-19AC27148903}" destId="{AB42D835-E149-4447-B2C5-D3E5C52B944F}" srcOrd="1" destOrd="0" presId="urn:microsoft.com/office/officeart/2005/8/layout/pyramid1"/>
    <dgm:cxn modelId="{04A219FC-7EA2-499C-AEB0-EC728CB07AC2}" type="presParOf" srcId="{AB42D835-E149-4447-B2C5-D3E5C52B944F}" destId="{DF15972C-A20A-4C27-A4A3-0DA4D861807B}" srcOrd="0" destOrd="0" presId="urn:microsoft.com/office/officeart/2005/8/layout/pyramid1"/>
    <dgm:cxn modelId="{CC0E05EB-CB53-47E0-A64F-A6A4F197E0F6}" type="presParOf" srcId="{AB42D835-E149-4447-B2C5-D3E5C52B944F}" destId="{6FE3A421-EED3-42A7-9947-7898436C876B}" srcOrd="1" destOrd="0" presId="urn:microsoft.com/office/officeart/2005/8/layout/pyramid1"/>
    <dgm:cxn modelId="{6D58C74B-BCEF-4454-8D69-AB035619BAF3}" type="presParOf" srcId="{61507999-64C6-4A32-8249-19AC27148903}" destId="{12C9B9FD-4DBA-40A8-87CF-FDCDB804532F}" srcOrd="2" destOrd="0" presId="urn:microsoft.com/office/officeart/2005/8/layout/pyramid1"/>
    <dgm:cxn modelId="{17F8FDF0-31DA-44A0-B2D1-48D3A5EDE2BD}" type="presParOf" srcId="{12C9B9FD-4DBA-40A8-87CF-FDCDB804532F}" destId="{7347D881-5567-460A-9848-39D53F70CCB5}" srcOrd="0" destOrd="0" presId="urn:microsoft.com/office/officeart/2005/8/layout/pyramid1"/>
    <dgm:cxn modelId="{E67863E3-A018-47FD-A83C-A6BB0B40CE1B}" type="presParOf" srcId="{12C9B9FD-4DBA-40A8-87CF-FDCDB804532F}" destId="{9236FABB-F318-42A6-A2A8-4BD8A2A8820C}" srcOrd="1" destOrd="0" presId="urn:microsoft.com/office/officeart/2005/8/layout/pyramid1"/>
    <dgm:cxn modelId="{F4DEEAC8-5C38-41FE-9216-9AEAF0306553}" type="presParOf" srcId="{61507999-64C6-4A32-8249-19AC27148903}" destId="{19EB180A-E295-4AF4-A32F-849BBF2E7BB0}" srcOrd="3" destOrd="0" presId="urn:microsoft.com/office/officeart/2005/8/layout/pyramid1"/>
    <dgm:cxn modelId="{E3024F92-34D5-4F1B-9E4F-09CB8EFE3C59}" type="presParOf" srcId="{19EB180A-E295-4AF4-A32F-849BBF2E7BB0}" destId="{C82E248E-1669-4057-A6DB-D95140AAE8CD}" srcOrd="0" destOrd="0" presId="urn:microsoft.com/office/officeart/2005/8/layout/pyramid1"/>
    <dgm:cxn modelId="{FCE13FE8-F293-43AC-BBB4-4C0C18B4630B}" type="presParOf" srcId="{19EB180A-E295-4AF4-A32F-849BBF2E7BB0}" destId="{0EAC50AE-E72E-4583-80E1-4DA4547A5C01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8B91024-0358-49AF-BAC1-ED0A3D5CABCD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7088DC54-9491-483D-A0D9-5CAB7CAC3766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400" noProof="0" dirty="0" smtClean="0"/>
            <a:t>Crypto Ops</a:t>
          </a:r>
          <a:endParaRPr lang="en-US" sz="1400" noProof="0" dirty="0"/>
        </a:p>
      </dgm:t>
    </dgm:pt>
    <dgm:pt modelId="{D8520BC0-C6AD-4976-8FDA-65EBC98C37C3}" type="parTrans" cxnId="{3F552ECA-F443-4AB9-87EE-71026F788D76}">
      <dgm:prSet/>
      <dgm:spPr/>
      <dgm:t>
        <a:bodyPr/>
        <a:lstStyle/>
        <a:p>
          <a:endParaRPr lang="en-US"/>
        </a:p>
      </dgm:t>
    </dgm:pt>
    <dgm:pt modelId="{4A27235A-D29B-49ED-AD31-9430850E8224}" type="sibTrans" cxnId="{3F552ECA-F443-4AB9-87EE-71026F788D76}">
      <dgm:prSet/>
      <dgm:spPr/>
      <dgm:t>
        <a:bodyPr/>
        <a:lstStyle/>
        <a:p>
          <a:endParaRPr lang="en-US"/>
        </a:p>
      </dgm:t>
    </dgm:pt>
    <dgm:pt modelId="{903F2F23-F840-47F6-9533-196DC4DC19CF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400" noProof="0" dirty="0" smtClean="0"/>
            <a:t>Finite Field </a:t>
          </a:r>
        </a:p>
        <a:p>
          <a:r>
            <a:rPr lang="en-US" sz="1400" noProof="0" dirty="0" smtClean="0"/>
            <a:t>Operations</a:t>
          </a:r>
          <a:endParaRPr lang="en-US" sz="1400" noProof="0" dirty="0"/>
        </a:p>
      </dgm:t>
    </dgm:pt>
    <dgm:pt modelId="{1DF58868-694A-4646-B285-53137A010A13}" type="parTrans" cxnId="{1F62C692-1502-430E-8DBD-044617CD44B3}">
      <dgm:prSet/>
      <dgm:spPr/>
      <dgm:t>
        <a:bodyPr/>
        <a:lstStyle/>
        <a:p>
          <a:endParaRPr lang="en-US"/>
        </a:p>
      </dgm:t>
    </dgm:pt>
    <dgm:pt modelId="{A77BBCB5-F66F-45CA-81EB-DAABC750A708}" type="sibTrans" cxnId="{1F62C692-1502-430E-8DBD-044617CD44B3}">
      <dgm:prSet/>
      <dgm:spPr/>
      <dgm:t>
        <a:bodyPr/>
        <a:lstStyle/>
        <a:p>
          <a:endParaRPr lang="en-US"/>
        </a:p>
      </dgm:t>
    </dgm:pt>
    <dgm:pt modelId="{C7B827FE-20E4-44D8-A08E-810D078AC1B5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1400" noProof="0" dirty="0" smtClean="0"/>
            <a:t>Basic Field </a:t>
          </a:r>
        </a:p>
        <a:p>
          <a:r>
            <a:rPr lang="en-US" sz="1400" noProof="0" dirty="0" smtClean="0"/>
            <a:t>Operations</a:t>
          </a:r>
          <a:endParaRPr lang="en-US" sz="1400" noProof="0" dirty="0"/>
        </a:p>
      </dgm:t>
    </dgm:pt>
    <dgm:pt modelId="{8F970470-96AF-46B3-BE0D-7121A6133750}" type="parTrans" cxnId="{383649F1-C76F-45CE-AC5D-9C908F124EEE}">
      <dgm:prSet/>
      <dgm:spPr/>
      <dgm:t>
        <a:bodyPr/>
        <a:lstStyle/>
        <a:p>
          <a:endParaRPr lang="en-US"/>
        </a:p>
      </dgm:t>
    </dgm:pt>
    <dgm:pt modelId="{61BF71E8-2AF7-46E0-91ED-D8E8D8688581}" type="sibTrans" cxnId="{383649F1-C76F-45CE-AC5D-9C908F124EEE}">
      <dgm:prSet/>
      <dgm:spPr/>
      <dgm:t>
        <a:bodyPr/>
        <a:lstStyle/>
        <a:p>
          <a:endParaRPr lang="en-US"/>
        </a:p>
      </dgm:t>
    </dgm:pt>
    <dgm:pt modelId="{11C361ED-7CB6-44CB-9196-0137A29D24C4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400" noProof="0" dirty="0" smtClean="0"/>
            <a:t>EC Point Ops</a:t>
          </a:r>
          <a:endParaRPr lang="en-US" sz="1400" noProof="0" dirty="0"/>
        </a:p>
      </dgm:t>
    </dgm:pt>
    <dgm:pt modelId="{A04B24BF-932C-4297-82F4-80C46D8F045D}" type="parTrans" cxnId="{C4E64355-8AEC-49C0-86BD-BC0D83259FD3}">
      <dgm:prSet/>
      <dgm:spPr/>
      <dgm:t>
        <a:bodyPr/>
        <a:lstStyle/>
        <a:p>
          <a:endParaRPr lang="en-US"/>
        </a:p>
      </dgm:t>
    </dgm:pt>
    <dgm:pt modelId="{3B6E9AC4-6BFB-4DE8-A155-317A52BEC434}" type="sibTrans" cxnId="{C4E64355-8AEC-49C0-86BD-BC0D83259FD3}">
      <dgm:prSet/>
      <dgm:spPr/>
      <dgm:t>
        <a:bodyPr/>
        <a:lstStyle/>
        <a:p>
          <a:endParaRPr lang="en-US"/>
        </a:p>
      </dgm:t>
    </dgm:pt>
    <dgm:pt modelId="{61507999-64C6-4A32-8249-19AC27148903}" type="pres">
      <dgm:prSet presAssocID="{78B91024-0358-49AF-BAC1-ED0A3D5CABCD}" presName="Name0" presStyleCnt="0">
        <dgm:presLayoutVars>
          <dgm:dir/>
          <dgm:animLvl val="lvl"/>
          <dgm:resizeHandles val="exact"/>
        </dgm:presLayoutVars>
      </dgm:prSet>
      <dgm:spPr/>
    </dgm:pt>
    <dgm:pt modelId="{09523A19-007A-4A14-AF22-3BB086084B3F}" type="pres">
      <dgm:prSet presAssocID="{7088DC54-9491-483D-A0D9-5CAB7CAC3766}" presName="Name8" presStyleCnt="0"/>
      <dgm:spPr/>
    </dgm:pt>
    <dgm:pt modelId="{89E87112-5356-46A0-9C08-A1D46707DDFD}" type="pres">
      <dgm:prSet presAssocID="{7088DC54-9491-483D-A0D9-5CAB7CAC3766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1F2363-783A-45A3-BC34-D37D20EAAE9B}" type="pres">
      <dgm:prSet presAssocID="{7088DC54-9491-483D-A0D9-5CAB7CAC376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42D835-E149-4447-B2C5-D3E5C52B944F}" type="pres">
      <dgm:prSet presAssocID="{11C361ED-7CB6-44CB-9196-0137A29D24C4}" presName="Name8" presStyleCnt="0"/>
      <dgm:spPr/>
    </dgm:pt>
    <dgm:pt modelId="{DF15972C-A20A-4C27-A4A3-0DA4D861807B}" type="pres">
      <dgm:prSet presAssocID="{11C361ED-7CB6-44CB-9196-0137A29D24C4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E3A421-EED3-42A7-9947-7898436C876B}" type="pres">
      <dgm:prSet presAssocID="{11C361ED-7CB6-44CB-9196-0137A29D24C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C9B9FD-4DBA-40A8-87CF-FDCDB804532F}" type="pres">
      <dgm:prSet presAssocID="{903F2F23-F840-47F6-9533-196DC4DC19CF}" presName="Name8" presStyleCnt="0"/>
      <dgm:spPr/>
    </dgm:pt>
    <dgm:pt modelId="{7347D881-5567-460A-9848-39D53F70CCB5}" type="pres">
      <dgm:prSet presAssocID="{903F2F23-F840-47F6-9533-196DC4DC19CF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36FABB-F318-42A6-A2A8-4BD8A2A8820C}" type="pres">
      <dgm:prSet presAssocID="{903F2F23-F840-47F6-9533-196DC4DC19C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EB180A-E295-4AF4-A32F-849BBF2E7BB0}" type="pres">
      <dgm:prSet presAssocID="{C7B827FE-20E4-44D8-A08E-810D078AC1B5}" presName="Name8" presStyleCnt="0"/>
      <dgm:spPr/>
    </dgm:pt>
    <dgm:pt modelId="{C82E248E-1669-4057-A6DB-D95140AAE8CD}" type="pres">
      <dgm:prSet presAssocID="{C7B827FE-20E4-44D8-A08E-810D078AC1B5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AC50AE-E72E-4583-80E1-4DA4547A5C01}" type="pres">
      <dgm:prSet presAssocID="{C7B827FE-20E4-44D8-A08E-810D078AC1B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65EA9D-8E82-47FF-818D-4F3EB3481B61}" type="presOf" srcId="{11C361ED-7CB6-44CB-9196-0137A29D24C4}" destId="{6FE3A421-EED3-42A7-9947-7898436C876B}" srcOrd="1" destOrd="0" presId="urn:microsoft.com/office/officeart/2005/8/layout/pyramid1"/>
    <dgm:cxn modelId="{3F552ECA-F443-4AB9-87EE-71026F788D76}" srcId="{78B91024-0358-49AF-BAC1-ED0A3D5CABCD}" destId="{7088DC54-9491-483D-A0D9-5CAB7CAC3766}" srcOrd="0" destOrd="0" parTransId="{D8520BC0-C6AD-4976-8FDA-65EBC98C37C3}" sibTransId="{4A27235A-D29B-49ED-AD31-9430850E8224}"/>
    <dgm:cxn modelId="{383649F1-C76F-45CE-AC5D-9C908F124EEE}" srcId="{78B91024-0358-49AF-BAC1-ED0A3D5CABCD}" destId="{C7B827FE-20E4-44D8-A08E-810D078AC1B5}" srcOrd="3" destOrd="0" parTransId="{8F970470-96AF-46B3-BE0D-7121A6133750}" sibTransId="{61BF71E8-2AF7-46E0-91ED-D8E8D8688581}"/>
    <dgm:cxn modelId="{62173CDD-24F8-4135-9120-CA6F9BAAF490}" type="presOf" srcId="{7088DC54-9491-483D-A0D9-5CAB7CAC3766}" destId="{A01F2363-783A-45A3-BC34-D37D20EAAE9B}" srcOrd="1" destOrd="0" presId="urn:microsoft.com/office/officeart/2005/8/layout/pyramid1"/>
    <dgm:cxn modelId="{EC6540B2-207F-4A6F-BC9F-8BDDC1A45532}" type="presOf" srcId="{C7B827FE-20E4-44D8-A08E-810D078AC1B5}" destId="{0EAC50AE-E72E-4583-80E1-4DA4547A5C01}" srcOrd="1" destOrd="0" presId="urn:microsoft.com/office/officeart/2005/8/layout/pyramid1"/>
    <dgm:cxn modelId="{8C74BDEC-A6DD-4D17-A188-1D3C99293A58}" type="presOf" srcId="{78B91024-0358-49AF-BAC1-ED0A3D5CABCD}" destId="{61507999-64C6-4A32-8249-19AC27148903}" srcOrd="0" destOrd="0" presId="urn:microsoft.com/office/officeart/2005/8/layout/pyramid1"/>
    <dgm:cxn modelId="{13253CAE-C706-4EB8-8C46-E591549ED642}" type="presOf" srcId="{11C361ED-7CB6-44CB-9196-0137A29D24C4}" destId="{DF15972C-A20A-4C27-A4A3-0DA4D861807B}" srcOrd="0" destOrd="0" presId="urn:microsoft.com/office/officeart/2005/8/layout/pyramid1"/>
    <dgm:cxn modelId="{F586E39E-C249-4C8A-8081-B63C2EC3F465}" type="presOf" srcId="{903F2F23-F840-47F6-9533-196DC4DC19CF}" destId="{7347D881-5567-460A-9848-39D53F70CCB5}" srcOrd="0" destOrd="0" presId="urn:microsoft.com/office/officeart/2005/8/layout/pyramid1"/>
    <dgm:cxn modelId="{01A48501-C830-435C-846D-9615FF89EAC2}" type="presOf" srcId="{C7B827FE-20E4-44D8-A08E-810D078AC1B5}" destId="{C82E248E-1669-4057-A6DB-D95140AAE8CD}" srcOrd="0" destOrd="0" presId="urn:microsoft.com/office/officeart/2005/8/layout/pyramid1"/>
    <dgm:cxn modelId="{C4E64355-8AEC-49C0-86BD-BC0D83259FD3}" srcId="{78B91024-0358-49AF-BAC1-ED0A3D5CABCD}" destId="{11C361ED-7CB6-44CB-9196-0137A29D24C4}" srcOrd="1" destOrd="0" parTransId="{A04B24BF-932C-4297-82F4-80C46D8F045D}" sibTransId="{3B6E9AC4-6BFB-4DE8-A155-317A52BEC434}"/>
    <dgm:cxn modelId="{51015796-7AA7-4D1D-B898-EFD67339C74C}" type="presOf" srcId="{7088DC54-9491-483D-A0D9-5CAB7CAC3766}" destId="{89E87112-5356-46A0-9C08-A1D46707DDFD}" srcOrd="0" destOrd="0" presId="urn:microsoft.com/office/officeart/2005/8/layout/pyramid1"/>
    <dgm:cxn modelId="{0A14F351-836F-4766-BA70-8336ECA6B025}" type="presOf" srcId="{903F2F23-F840-47F6-9533-196DC4DC19CF}" destId="{9236FABB-F318-42A6-A2A8-4BD8A2A8820C}" srcOrd="1" destOrd="0" presId="urn:microsoft.com/office/officeart/2005/8/layout/pyramid1"/>
    <dgm:cxn modelId="{1F62C692-1502-430E-8DBD-044617CD44B3}" srcId="{78B91024-0358-49AF-BAC1-ED0A3D5CABCD}" destId="{903F2F23-F840-47F6-9533-196DC4DC19CF}" srcOrd="2" destOrd="0" parTransId="{1DF58868-694A-4646-B285-53137A010A13}" sibTransId="{A77BBCB5-F66F-45CA-81EB-DAABC750A708}"/>
    <dgm:cxn modelId="{D9B9569F-A6AC-4216-835B-ED4986E92BE0}" type="presParOf" srcId="{61507999-64C6-4A32-8249-19AC27148903}" destId="{09523A19-007A-4A14-AF22-3BB086084B3F}" srcOrd="0" destOrd="0" presId="urn:microsoft.com/office/officeart/2005/8/layout/pyramid1"/>
    <dgm:cxn modelId="{3F85454C-8DA2-4E54-B5FF-5ACB72247066}" type="presParOf" srcId="{09523A19-007A-4A14-AF22-3BB086084B3F}" destId="{89E87112-5356-46A0-9C08-A1D46707DDFD}" srcOrd="0" destOrd="0" presId="urn:microsoft.com/office/officeart/2005/8/layout/pyramid1"/>
    <dgm:cxn modelId="{0F6766DF-1DB8-4CEE-8B5B-D29BBA237A76}" type="presParOf" srcId="{09523A19-007A-4A14-AF22-3BB086084B3F}" destId="{A01F2363-783A-45A3-BC34-D37D20EAAE9B}" srcOrd="1" destOrd="0" presId="urn:microsoft.com/office/officeart/2005/8/layout/pyramid1"/>
    <dgm:cxn modelId="{3BC802B2-FA2E-464F-A9E3-322F32DED03B}" type="presParOf" srcId="{61507999-64C6-4A32-8249-19AC27148903}" destId="{AB42D835-E149-4447-B2C5-D3E5C52B944F}" srcOrd="1" destOrd="0" presId="urn:microsoft.com/office/officeart/2005/8/layout/pyramid1"/>
    <dgm:cxn modelId="{46AA9687-1093-4BFD-8CB8-E68BE42663F2}" type="presParOf" srcId="{AB42D835-E149-4447-B2C5-D3E5C52B944F}" destId="{DF15972C-A20A-4C27-A4A3-0DA4D861807B}" srcOrd="0" destOrd="0" presId="urn:microsoft.com/office/officeart/2005/8/layout/pyramid1"/>
    <dgm:cxn modelId="{292DB92C-DCCB-4678-94C3-B89E4BFD0C77}" type="presParOf" srcId="{AB42D835-E149-4447-B2C5-D3E5C52B944F}" destId="{6FE3A421-EED3-42A7-9947-7898436C876B}" srcOrd="1" destOrd="0" presId="urn:microsoft.com/office/officeart/2005/8/layout/pyramid1"/>
    <dgm:cxn modelId="{D1F9B174-874B-43BA-9974-ED68E71F9A75}" type="presParOf" srcId="{61507999-64C6-4A32-8249-19AC27148903}" destId="{12C9B9FD-4DBA-40A8-87CF-FDCDB804532F}" srcOrd="2" destOrd="0" presId="urn:microsoft.com/office/officeart/2005/8/layout/pyramid1"/>
    <dgm:cxn modelId="{0175C4E5-32A7-4BC1-A5D6-DEA8287D020F}" type="presParOf" srcId="{12C9B9FD-4DBA-40A8-87CF-FDCDB804532F}" destId="{7347D881-5567-460A-9848-39D53F70CCB5}" srcOrd="0" destOrd="0" presId="urn:microsoft.com/office/officeart/2005/8/layout/pyramid1"/>
    <dgm:cxn modelId="{65C2170F-468A-47D4-A939-A618DC53E152}" type="presParOf" srcId="{12C9B9FD-4DBA-40A8-87CF-FDCDB804532F}" destId="{9236FABB-F318-42A6-A2A8-4BD8A2A8820C}" srcOrd="1" destOrd="0" presId="urn:microsoft.com/office/officeart/2005/8/layout/pyramid1"/>
    <dgm:cxn modelId="{0D859D78-D2E6-4550-BA01-B1CE7F09BDF1}" type="presParOf" srcId="{61507999-64C6-4A32-8249-19AC27148903}" destId="{19EB180A-E295-4AF4-A32F-849BBF2E7BB0}" srcOrd="3" destOrd="0" presId="urn:microsoft.com/office/officeart/2005/8/layout/pyramid1"/>
    <dgm:cxn modelId="{62200084-510B-4DAE-96DA-F8638C55DCAF}" type="presParOf" srcId="{19EB180A-E295-4AF4-A32F-849BBF2E7BB0}" destId="{C82E248E-1669-4057-A6DB-D95140AAE8CD}" srcOrd="0" destOrd="0" presId="urn:microsoft.com/office/officeart/2005/8/layout/pyramid1"/>
    <dgm:cxn modelId="{E80B1A6F-77C3-4224-BA2F-D5228867FCE9}" type="presParOf" srcId="{19EB180A-E295-4AF4-A32F-849BBF2E7BB0}" destId="{0EAC50AE-E72E-4583-80E1-4DA4547A5C01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E87112-5356-46A0-9C08-A1D46707DDFD}">
      <dsp:nvSpPr>
        <dsp:cNvPr id="0" name=""/>
        <dsp:cNvSpPr/>
      </dsp:nvSpPr>
      <dsp:spPr>
        <a:xfrm>
          <a:off x="2946817" y="0"/>
          <a:ext cx="1964545" cy="1288257"/>
        </a:xfrm>
        <a:prstGeom prst="trapezoid">
          <a:avLst>
            <a:gd name="adj" fmla="val 762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noProof="0" dirty="0" smtClean="0"/>
            <a:t>Cryptographic  Operations</a:t>
          </a:r>
          <a:endParaRPr lang="en-US" sz="2100" b="1" kern="1200" noProof="0" dirty="0"/>
        </a:p>
      </dsp:txBody>
      <dsp:txXfrm>
        <a:off x="2946817" y="0"/>
        <a:ext cx="1964545" cy="1288257"/>
      </dsp:txXfrm>
    </dsp:sp>
    <dsp:sp modelId="{0B758F5C-CB9B-402D-9CFC-F816968A60BB}">
      <dsp:nvSpPr>
        <dsp:cNvPr id="0" name=""/>
        <dsp:cNvSpPr/>
      </dsp:nvSpPr>
      <dsp:spPr>
        <a:xfrm>
          <a:off x="1964545" y="1288256"/>
          <a:ext cx="3929090" cy="1288257"/>
        </a:xfrm>
        <a:prstGeom prst="trapezoid">
          <a:avLst>
            <a:gd name="adj" fmla="val 762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noProof="0" dirty="0" smtClean="0"/>
            <a:t>EC Point Arithmetic</a:t>
          </a:r>
          <a:endParaRPr lang="en-US" sz="2100" b="1" kern="1200" noProof="0" dirty="0"/>
        </a:p>
      </dsp:txBody>
      <dsp:txXfrm>
        <a:off x="2652135" y="1288256"/>
        <a:ext cx="2553908" cy="1288257"/>
      </dsp:txXfrm>
    </dsp:sp>
    <dsp:sp modelId="{7347D881-5567-460A-9848-39D53F70CCB5}">
      <dsp:nvSpPr>
        <dsp:cNvPr id="0" name=""/>
        <dsp:cNvSpPr/>
      </dsp:nvSpPr>
      <dsp:spPr>
        <a:xfrm>
          <a:off x="982272" y="2576513"/>
          <a:ext cx="5893634" cy="1288257"/>
        </a:xfrm>
        <a:prstGeom prst="trapezoid">
          <a:avLst>
            <a:gd name="adj" fmla="val 762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noProof="0" dirty="0" smtClean="0"/>
            <a:t>Finite Field Operations</a:t>
          </a:r>
          <a:endParaRPr lang="en-US" sz="2100" b="1" kern="1200" noProof="0" dirty="0"/>
        </a:p>
      </dsp:txBody>
      <dsp:txXfrm>
        <a:off x="2013658" y="2576513"/>
        <a:ext cx="3830862" cy="1288257"/>
      </dsp:txXfrm>
    </dsp:sp>
    <dsp:sp modelId="{C82E248E-1669-4057-A6DB-D95140AAE8CD}">
      <dsp:nvSpPr>
        <dsp:cNvPr id="0" name=""/>
        <dsp:cNvSpPr/>
      </dsp:nvSpPr>
      <dsp:spPr>
        <a:xfrm>
          <a:off x="0" y="3864771"/>
          <a:ext cx="7858180" cy="1288257"/>
        </a:xfrm>
        <a:prstGeom prst="trapezoid">
          <a:avLst>
            <a:gd name="adj" fmla="val 762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noProof="0" dirty="0" smtClean="0"/>
            <a:t>Basic Field Operations</a:t>
          </a:r>
          <a:endParaRPr lang="en-US" sz="2100" b="1" kern="1200" noProof="0" dirty="0"/>
        </a:p>
      </dsp:txBody>
      <dsp:txXfrm>
        <a:off x="1375181" y="3864771"/>
        <a:ext cx="5107817" cy="128825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E87112-5356-46A0-9C08-A1D46707DDFD}">
      <dsp:nvSpPr>
        <dsp:cNvPr id="0" name=""/>
        <dsp:cNvSpPr/>
      </dsp:nvSpPr>
      <dsp:spPr>
        <a:xfrm>
          <a:off x="910834" y="0"/>
          <a:ext cx="607223" cy="1181099"/>
        </a:xfrm>
        <a:prstGeom prst="trapezoid">
          <a:avLst>
            <a:gd name="adj" fmla="val 5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Crypto Ops</a:t>
          </a:r>
          <a:endParaRPr lang="en-US" sz="1400" kern="1200" noProof="0" dirty="0"/>
        </a:p>
      </dsp:txBody>
      <dsp:txXfrm>
        <a:off x="910834" y="0"/>
        <a:ext cx="607223" cy="1181099"/>
      </dsp:txXfrm>
    </dsp:sp>
    <dsp:sp modelId="{DF15972C-A20A-4C27-A4A3-0DA4D861807B}">
      <dsp:nvSpPr>
        <dsp:cNvPr id="0" name=""/>
        <dsp:cNvSpPr/>
      </dsp:nvSpPr>
      <dsp:spPr>
        <a:xfrm>
          <a:off x="607223" y="1181099"/>
          <a:ext cx="1214446" cy="1181099"/>
        </a:xfrm>
        <a:prstGeom prst="trapezoid">
          <a:avLst>
            <a:gd name="adj" fmla="val 2570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EC Point Ops</a:t>
          </a:r>
          <a:endParaRPr lang="en-US" sz="1400" kern="1200" noProof="0" dirty="0"/>
        </a:p>
      </dsp:txBody>
      <dsp:txXfrm>
        <a:off x="819751" y="1181099"/>
        <a:ext cx="789389" cy="1181099"/>
      </dsp:txXfrm>
    </dsp:sp>
    <dsp:sp modelId="{7347D881-5567-460A-9848-39D53F70CCB5}">
      <dsp:nvSpPr>
        <dsp:cNvPr id="0" name=""/>
        <dsp:cNvSpPr/>
      </dsp:nvSpPr>
      <dsp:spPr>
        <a:xfrm>
          <a:off x="303611" y="2362199"/>
          <a:ext cx="1821669" cy="1181099"/>
        </a:xfrm>
        <a:prstGeom prst="trapezoid">
          <a:avLst>
            <a:gd name="adj" fmla="val 2570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Finite Field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Operations</a:t>
          </a:r>
          <a:endParaRPr lang="en-US" sz="1400" kern="1200" noProof="0" dirty="0"/>
        </a:p>
      </dsp:txBody>
      <dsp:txXfrm>
        <a:off x="622403" y="2362199"/>
        <a:ext cx="1184084" cy="1181099"/>
      </dsp:txXfrm>
    </dsp:sp>
    <dsp:sp modelId="{C82E248E-1669-4057-A6DB-D95140AAE8CD}">
      <dsp:nvSpPr>
        <dsp:cNvPr id="0" name=""/>
        <dsp:cNvSpPr/>
      </dsp:nvSpPr>
      <dsp:spPr>
        <a:xfrm>
          <a:off x="0" y="3543299"/>
          <a:ext cx="2428892" cy="1181099"/>
        </a:xfrm>
        <a:prstGeom prst="trapezoid">
          <a:avLst>
            <a:gd name="adj" fmla="val 2570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Basic Field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Operations</a:t>
          </a:r>
          <a:endParaRPr lang="en-US" sz="1400" kern="1200" noProof="0" dirty="0"/>
        </a:p>
      </dsp:txBody>
      <dsp:txXfrm>
        <a:off x="425056" y="3543299"/>
        <a:ext cx="1578779" cy="118109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E87112-5356-46A0-9C08-A1D46707DDFD}">
      <dsp:nvSpPr>
        <dsp:cNvPr id="0" name=""/>
        <dsp:cNvSpPr/>
      </dsp:nvSpPr>
      <dsp:spPr>
        <a:xfrm>
          <a:off x="910834" y="0"/>
          <a:ext cx="607223" cy="1181099"/>
        </a:xfrm>
        <a:prstGeom prst="trapezoid">
          <a:avLst>
            <a:gd name="adj" fmla="val 5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Crypto Ops</a:t>
          </a:r>
          <a:endParaRPr lang="en-US" sz="1400" kern="1200" noProof="0" dirty="0"/>
        </a:p>
      </dsp:txBody>
      <dsp:txXfrm>
        <a:off x="910834" y="0"/>
        <a:ext cx="607223" cy="1181099"/>
      </dsp:txXfrm>
    </dsp:sp>
    <dsp:sp modelId="{DF15972C-A20A-4C27-A4A3-0DA4D861807B}">
      <dsp:nvSpPr>
        <dsp:cNvPr id="0" name=""/>
        <dsp:cNvSpPr/>
      </dsp:nvSpPr>
      <dsp:spPr>
        <a:xfrm>
          <a:off x="607223" y="1181099"/>
          <a:ext cx="1214446" cy="1181099"/>
        </a:xfrm>
        <a:prstGeom prst="trapezoid">
          <a:avLst>
            <a:gd name="adj" fmla="val 25706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EC Point Ops</a:t>
          </a:r>
          <a:endParaRPr lang="en-US" sz="1400" kern="1200" noProof="0" dirty="0"/>
        </a:p>
      </dsp:txBody>
      <dsp:txXfrm>
        <a:off x="819751" y="1181099"/>
        <a:ext cx="789389" cy="1181099"/>
      </dsp:txXfrm>
    </dsp:sp>
    <dsp:sp modelId="{7347D881-5567-460A-9848-39D53F70CCB5}">
      <dsp:nvSpPr>
        <dsp:cNvPr id="0" name=""/>
        <dsp:cNvSpPr/>
      </dsp:nvSpPr>
      <dsp:spPr>
        <a:xfrm>
          <a:off x="303611" y="2362199"/>
          <a:ext cx="1821669" cy="1181099"/>
        </a:xfrm>
        <a:prstGeom prst="trapezoid">
          <a:avLst>
            <a:gd name="adj" fmla="val 2570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Finite Field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Operations</a:t>
          </a:r>
          <a:endParaRPr lang="en-US" sz="1400" kern="1200" noProof="0" dirty="0"/>
        </a:p>
      </dsp:txBody>
      <dsp:txXfrm>
        <a:off x="622403" y="2362199"/>
        <a:ext cx="1184084" cy="1181099"/>
      </dsp:txXfrm>
    </dsp:sp>
    <dsp:sp modelId="{C82E248E-1669-4057-A6DB-D95140AAE8CD}">
      <dsp:nvSpPr>
        <dsp:cNvPr id="0" name=""/>
        <dsp:cNvSpPr/>
      </dsp:nvSpPr>
      <dsp:spPr>
        <a:xfrm>
          <a:off x="0" y="3543299"/>
          <a:ext cx="2428892" cy="1181099"/>
        </a:xfrm>
        <a:prstGeom prst="trapezoid">
          <a:avLst>
            <a:gd name="adj" fmla="val 2570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Basic Field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Operations</a:t>
          </a:r>
          <a:endParaRPr lang="en-US" sz="1400" kern="1200" noProof="0" dirty="0"/>
        </a:p>
      </dsp:txBody>
      <dsp:txXfrm>
        <a:off x="425056" y="3543299"/>
        <a:ext cx="1578779" cy="118109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E87112-5356-46A0-9C08-A1D46707DDFD}">
      <dsp:nvSpPr>
        <dsp:cNvPr id="0" name=""/>
        <dsp:cNvSpPr/>
      </dsp:nvSpPr>
      <dsp:spPr>
        <a:xfrm>
          <a:off x="910834" y="0"/>
          <a:ext cx="607223" cy="1181099"/>
        </a:xfrm>
        <a:prstGeom prst="trapezoid">
          <a:avLst>
            <a:gd name="adj" fmla="val 5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Crypto Ops</a:t>
          </a:r>
          <a:endParaRPr lang="en-US" sz="1400" kern="1200" noProof="0" dirty="0"/>
        </a:p>
      </dsp:txBody>
      <dsp:txXfrm>
        <a:off x="910834" y="0"/>
        <a:ext cx="607223" cy="1181099"/>
      </dsp:txXfrm>
    </dsp:sp>
    <dsp:sp modelId="{DF15972C-A20A-4C27-A4A3-0DA4D861807B}">
      <dsp:nvSpPr>
        <dsp:cNvPr id="0" name=""/>
        <dsp:cNvSpPr/>
      </dsp:nvSpPr>
      <dsp:spPr>
        <a:xfrm>
          <a:off x="607223" y="1181099"/>
          <a:ext cx="1214446" cy="1181099"/>
        </a:xfrm>
        <a:prstGeom prst="trapezoid">
          <a:avLst>
            <a:gd name="adj" fmla="val 25706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EC Point Ops</a:t>
          </a:r>
          <a:endParaRPr lang="en-US" sz="1400" kern="1200" noProof="0" dirty="0"/>
        </a:p>
      </dsp:txBody>
      <dsp:txXfrm>
        <a:off x="819751" y="1181099"/>
        <a:ext cx="789389" cy="1181099"/>
      </dsp:txXfrm>
    </dsp:sp>
    <dsp:sp modelId="{7347D881-5567-460A-9848-39D53F70CCB5}">
      <dsp:nvSpPr>
        <dsp:cNvPr id="0" name=""/>
        <dsp:cNvSpPr/>
      </dsp:nvSpPr>
      <dsp:spPr>
        <a:xfrm>
          <a:off x="303611" y="2362199"/>
          <a:ext cx="1821669" cy="1181099"/>
        </a:xfrm>
        <a:prstGeom prst="trapezoid">
          <a:avLst>
            <a:gd name="adj" fmla="val 2570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Finite Field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Operations</a:t>
          </a:r>
          <a:endParaRPr lang="en-US" sz="1400" kern="1200" noProof="0" dirty="0"/>
        </a:p>
      </dsp:txBody>
      <dsp:txXfrm>
        <a:off x="622403" y="2362199"/>
        <a:ext cx="1184084" cy="1181099"/>
      </dsp:txXfrm>
    </dsp:sp>
    <dsp:sp modelId="{C82E248E-1669-4057-A6DB-D95140AAE8CD}">
      <dsp:nvSpPr>
        <dsp:cNvPr id="0" name=""/>
        <dsp:cNvSpPr/>
      </dsp:nvSpPr>
      <dsp:spPr>
        <a:xfrm>
          <a:off x="0" y="3543299"/>
          <a:ext cx="2428892" cy="1181099"/>
        </a:xfrm>
        <a:prstGeom prst="trapezoid">
          <a:avLst>
            <a:gd name="adj" fmla="val 2570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Basic Field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Operations</a:t>
          </a:r>
          <a:endParaRPr lang="en-US" sz="1400" kern="1200" noProof="0" dirty="0"/>
        </a:p>
      </dsp:txBody>
      <dsp:txXfrm>
        <a:off x="425056" y="3543299"/>
        <a:ext cx="1578779" cy="118109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E87112-5356-46A0-9C08-A1D46707DDFD}">
      <dsp:nvSpPr>
        <dsp:cNvPr id="0" name=""/>
        <dsp:cNvSpPr/>
      </dsp:nvSpPr>
      <dsp:spPr>
        <a:xfrm>
          <a:off x="910834" y="0"/>
          <a:ext cx="607223" cy="1181099"/>
        </a:xfrm>
        <a:prstGeom prst="trapezoid">
          <a:avLst>
            <a:gd name="adj" fmla="val 5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Crypto Ops</a:t>
          </a:r>
          <a:endParaRPr lang="en-US" sz="1400" kern="1200" noProof="0" dirty="0"/>
        </a:p>
      </dsp:txBody>
      <dsp:txXfrm>
        <a:off x="910834" y="0"/>
        <a:ext cx="607223" cy="1181099"/>
      </dsp:txXfrm>
    </dsp:sp>
    <dsp:sp modelId="{DF15972C-A20A-4C27-A4A3-0DA4D861807B}">
      <dsp:nvSpPr>
        <dsp:cNvPr id="0" name=""/>
        <dsp:cNvSpPr/>
      </dsp:nvSpPr>
      <dsp:spPr>
        <a:xfrm>
          <a:off x="607223" y="1181099"/>
          <a:ext cx="1214446" cy="1181099"/>
        </a:xfrm>
        <a:prstGeom prst="trapezoid">
          <a:avLst>
            <a:gd name="adj" fmla="val 25706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EC Point Ops</a:t>
          </a:r>
          <a:endParaRPr lang="en-US" sz="1400" kern="1200" noProof="0" dirty="0"/>
        </a:p>
      </dsp:txBody>
      <dsp:txXfrm>
        <a:off x="819751" y="1181099"/>
        <a:ext cx="789389" cy="1181099"/>
      </dsp:txXfrm>
    </dsp:sp>
    <dsp:sp modelId="{7347D881-5567-460A-9848-39D53F70CCB5}">
      <dsp:nvSpPr>
        <dsp:cNvPr id="0" name=""/>
        <dsp:cNvSpPr/>
      </dsp:nvSpPr>
      <dsp:spPr>
        <a:xfrm>
          <a:off x="303611" y="2362199"/>
          <a:ext cx="1821669" cy="1181099"/>
        </a:xfrm>
        <a:prstGeom prst="trapezoid">
          <a:avLst>
            <a:gd name="adj" fmla="val 25706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Finite Field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Operations</a:t>
          </a:r>
          <a:endParaRPr lang="en-US" sz="1400" kern="1200" noProof="0" dirty="0"/>
        </a:p>
      </dsp:txBody>
      <dsp:txXfrm>
        <a:off x="622403" y="2362199"/>
        <a:ext cx="1184084" cy="1181099"/>
      </dsp:txXfrm>
    </dsp:sp>
    <dsp:sp modelId="{C82E248E-1669-4057-A6DB-D95140AAE8CD}">
      <dsp:nvSpPr>
        <dsp:cNvPr id="0" name=""/>
        <dsp:cNvSpPr/>
      </dsp:nvSpPr>
      <dsp:spPr>
        <a:xfrm>
          <a:off x="0" y="3543299"/>
          <a:ext cx="2428892" cy="1181099"/>
        </a:xfrm>
        <a:prstGeom prst="trapezoid">
          <a:avLst>
            <a:gd name="adj" fmla="val 2570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Basic Field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Operations</a:t>
          </a:r>
          <a:endParaRPr lang="en-US" sz="1400" kern="1200" noProof="0" dirty="0"/>
        </a:p>
      </dsp:txBody>
      <dsp:txXfrm>
        <a:off x="425056" y="3543299"/>
        <a:ext cx="1578779" cy="118109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E87112-5356-46A0-9C08-A1D46707DDFD}">
      <dsp:nvSpPr>
        <dsp:cNvPr id="0" name=""/>
        <dsp:cNvSpPr/>
      </dsp:nvSpPr>
      <dsp:spPr>
        <a:xfrm>
          <a:off x="910834" y="0"/>
          <a:ext cx="607223" cy="1181099"/>
        </a:xfrm>
        <a:prstGeom prst="trapezoid">
          <a:avLst>
            <a:gd name="adj" fmla="val 5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Crypto Ops</a:t>
          </a:r>
          <a:endParaRPr lang="en-US" sz="1400" kern="1200" noProof="0" dirty="0"/>
        </a:p>
      </dsp:txBody>
      <dsp:txXfrm>
        <a:off x="910834" y="0"/>
        <a:ext cx="607223" cy="1181099"/>
      </dsp:txXfrm>
    </dsp:sp>
    <dsp:sp modelId="{DF15972C-A20A-4C27-A4A3-0DA4D861807B}">
      <dsp:nvSpPr>
        <dsp:cNvPr id="0" name=""/>
        <dsp:cNvSpPr/>
      </dsp:nvSpPr>
      <dsp:spPr>
        <a:xfrm>
          <a:off x="607223" y="1181099"/>
          <a:ext cx="1214446" cy="1181099"/>
        </a:xfrm>
        <a:prstGeom prst="trapezoid">
          <a:avLst>
            <a:gd name="adj" fmla="val 25706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EC Point Ops</a:t>
          </a:r>
          <a:endParaRPr lang="en-US" sz="1400" kern="1200" noProof="0" dirty="0"/>
        </a:p>
      </dsp:txBody>
      <dsp:txXfrm>
        <a:off x="819751" y="1181099"/>
        <a:ext cx="789389" cy="1181099"/>
      </dsp:txXfrm>
    </dsp:sp>
    <dsp:sp modelId="{7347D881-5567-460A-9848-39D53F70CCB5}">
      <dsp:nvSpPr>
        <dsp:cNvPr id="0" name=""/>
        <dsp:cNvSpPr/>
      </dsp:nvSpPr>
      <dsp:spPr>
        <a:xfrm>
          <a:off x="303611" y="2362199"/>
          <a:ext cx="1821669" cy="1181099"/>
        </a:xfrm>
        <a:prstGeom prst="trapezoid">
          <a:avLst>
            <a:gd name="adj" fmla="val 25706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Finite Field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Operations</a:t>
          </a:r>
          <a:endParaRPr lang="en-US" sz="1400" kern="1200" noProof="0" dirty="0"/>
        </a:p>
      </dsp:txBody>
      <dsp:txXfrm>
        <a:off x="622403" y="2362199"/>
        <a:ext cx="1184084" cy="1181099"/>
      </dsp:txXfrm>
    </dsp:sp>
    <dsp:sp modelId="{C82E248E-1669-4057-A6DB-D95140AAE8CD}">
      <dsp:nvSpPr>
        <dsp:cNvPr id="0" name=""/>
        <dsp:cNvSpPr/>
      </dsp:nvSpPr>
      <dsp:spPr>
        <a:xfrm>
          <a:off x="0" y="3543299"/>
          <a:ext cx="2428892" cy="1181099"/>
        </a:xfrm>
        <a:prstGeom prst="trapezoid">
          <a:avLst>
            <a:gd name="adj" fmla="val 25706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Basic Field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Operations</a:t>
          </a:r>
          <a:endParaRPr lang="en-US" sz="1400" kern="1200" noProof="0" dirty="0"/>
        </a:p>
      </dsp:txBody>
      <dsp:txXfrm>
        <a:off x="425056" y="3543299"/>
        <a:ext cx="1578779" cy="11810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529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>
            <a:lvl1pPr defTabSz="91281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1338" y="0"/>
            <a:ext cx="42529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60713" y="533400"/>
            <a:ext cx="3554412" cy="25130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90638" y="3198813"/>
            <a:ext cx="7292975" cy="304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Klicken Sie, um die Formate des Vorlagentextes zu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397625"/>
            <a:ext cx="4252913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8" tIns="45624" rIns="91248" bIns="45624" numCol="1" anchor="b" anchorCtr="0" compatLnSpc="1">
            <a:prstTxWarp prst="textNoShape">
              <a:avLst/>
            </a:prstTxWarp>
          </a:bodyPr>
          <a:lstStyle>
            <a:lvl1pPr defTabSz="91281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338" y="6397625"/>
            <a:ext cx="4252912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8" tIns="45624" rIns="91248" bIns="45624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pPr>
              <a:defRPr/>
            </a:pPr>
            <a:fld id="{F2D3FAB4-55D8-47E1-86B8-24B6E7DAFA64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46978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2B0B426-8D38-43B8-809C-10C3C62CE676}" type="slidenum">
              <a:rPr lang="en-US" sz="1200" smtClean="0"/>
              <a:pPr/>
              <a:t>1</a:t>
            </a:fld>
            <a:endParaRPr lang="en-US" sz="1200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smtClean="0">
                <a:latin typeface="Times New Roman" pitchFamily="18" charset="0"/>
              </a:rPr>
              <a:t>Kriterien: Vollständig, Abgeschlossen, Realisierbar Komposition</a:t>
            </a:r>
          </a:p>
        </p:txBody>
      </p:sp>
      <p:sp>
        <p:nvSpPr>
          <p:cNvPr id="798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BA4D2CF-C1A4-4504-8447-869C52881C08}" type="slidenum">
              <a:rPr lang="en-US" sz="1200" smtClean="0"/>
              <a:pPr/>
              <a:t>97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B992690-8A25-4DE3-9A51-74696C779063}" type="slidenum">
              <a:rPr lang="en-US" sz="1200" smtClean="0"/>
              <a:pPr/>
              <a:t>99</a:t>
            </a:fld>
            <a:endParaRPr lang="en-US" sz="1200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smtClean="0">
                <a:latin typeface="Times New Roman" pitchFamily="18" charset="0"/>
              </a:rPr>
              <a:t>Standardansätze zur Bewertung von Sicherheit </a:t>
            </a:r>
          </a:p>
          <a:p>
            <a:endParaRPr lang="de-DE" smtClean="0">
              <a:latin typeface="Times New Roman" pitchFamily="18" charset="0"/>
            </a:endParaRPr>
          </a:p>
          <a:p>
            <a:r>
              <a:rPr lang="de-DE" smtClean="0">
                <a:latin typeface="Times New Roman" pitchFamily="18" charset="0"/>
              </a:rPr>
              <a:t>Sicherheitsmetriken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smtClean="0">
              <a:latin typeface="Times New Roman" pitchFamily="18" charset="0"/>
            </a:endParaRPr>
          </a:p>
        </p:txBody>
      </p:sp>
      <p:sp>
        <p:nvSpPr>
          <p:cNvPr id="81924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6D3BF9F-1B9A-478B-9AC4-64EF17369D21}" type="slidenum">
              <a:rPr lang="en-US" sz="1200" smtClean="0"/>
              <a:pPr/>
              <a:t>100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smtClean="0">
                <a:latin typeface="Times New Roman" pitchFamily="18" charset="0"/>
              </a:rPr>
              <a:t>Möchte das für den Fall der Angriffe durchspielen</a:t>
            </a:r>
          </a:p>
        </p:txBody>
      </p:sp>
      <p:sp>
        <p:nvSpPr>
          <p:cNvPr id="82948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19BFC89-C2A3-46A1-92B7-3B52EBF6D15E}" type="slidenum">
              <a:rPr lang="en-US" sz="1200" smtClean="0"/>
              <a:pPr/>
              <a:t>101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smtClean="0">
                <a:latin typeface="Times New Roman" pitchFamily="18" charset="0"/>
              </a:rPr>
              <a:t>Illustriert nochmals die Methodik des Konfigurationsansatzes</a:t>
            </a:r>
          </a:p>
          <a:p>
            <a:r>
              <a:rPr lang="de-DE" smtClean="0">
                <a:latin typeface="Times New Roman" pitchFamily="18" charset="0"/>
              </a:rPr>
              <a:t>Tolle hier ist dass das große Wissen in den Eigenschaften des Arbeitsmodells ist</a:t>
            </a:r>
          </a:p>
        </p:txBody>
      </p:sp>
      <p:sp>
        <p:nvSpPr>
          <p:cNvPr id="8397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48AB872-A9A6-4D0E-8FA7-004A9EEF6953}" type="slidenum">
              <a:rPr lang="en-US" sz="1200" smtClean="0"/>
              <a:pPr/>
              <a:t>103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149E896-9E61-460A-AE2B-C3499DE8CCD7}" type="slidenum">
              <a:rPr lang="en-US" sz="1200" smtClean="0"/>
              <a:pPr/>
              <a:t>105</a:t>
            </a:fld>
            <a:endParaRPr lang="en-US" sz="1200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Ziele</a:t>
            </a:r>
            <a:r>
              <a:rPr lang="en-US" dirty="0" smtClean="0"/>
              <a:t> - </a:t>
            </a:r>
            <a:r>
              <a:rPr lang="en-US" dirty="0" err="1" smtClean="0"/>
              <a:t>Generell</a:t>
            </a:r>
            <a:endParaRPr lang="en-US" dirty="0" smtClean="0"/>
          </a:p>
          <a:p>
            <a:pPr marL="742950" lvl="1" indent="-285750">
              <a:buFontTx/>
              <a:buChar char="-"/>
              <a:defRPr/>
            </a:pPr>
            <a:r>
              <a:rPr lang="en-US" dirty="0" smtClean="0"/>
              <a:t>Test der </a:t>
            </a:r>
            <a:r>
              <a:rPr lang="en-US" dirty="0" err="1" smtClean="0"/>
              <a:t>generellen</a:t>
            </a:r>
            <a:r>
              <a:rPr lang="en-US" dirty="0" smtClean="0"/>
              <a:t> </a:t>
            </a:r>
            <a:r>
              <a:rPr lang="en-US" dirty="0" err="1" smtClean="0"/>
              <a:t>Funktion</a:t>
            </a:r>
            <a:endParaRPr lang="en-US" dirty="0" smtClean="0"/>
          </a:p>
          <a:p>
            <a:pPr marL="742950" lvl="1" indent="-285750">
              <a:buFontTx/>
              <a:buChar char="-"/>
              <a:defRPr/>
            </a:pPr>
            <a:r>
              <a:rPr lang="en-US" dirty="0" err="1" smtClean="0"/>
              <a:t>Vergleich</a:t>
            </a:r>
            <a:r>
              <a:rPr lang="en-US" dirty="0" smtClean="0"/>
              <a:t> </a:t>
            </a:r>
            <a:r>
              <a:rPr lang="en-US" dirty="0" err="1" smtClean="0"/>
              <a:t>mit</a:t>
            </a:r>
            <a:r>
              <a:rPr lang="en-US" dirty="0" smtClean="0"/>
              <a:t> </a:t>
            </a:r>
            <a:r>
              <a:rPr lang="en-US" dirty="0" err="1" smtClean="0"/>
              <a:t>dem</a:t>
            </a:r>
            <a:r>
              <a:rPr lang="en-US" dirty="0" smtClean="0"/>
              <a:t> Stand der </a:t>
            </a:r>
            <a:r>
              <a:rPr lang="en-US" dirty="0" err="1" smtClean="0"/>
              <a:t>Technik</a:t>
            </a:r>
            <a:endParaRPr lang="en-US" dirty="0" smtClean="0"/>
          </a:p>
          <a:p>
            <a:pPr lvl="1">
              <a:defRPr/>
            </a:pPr>
            <a:r>
              <a:rPr lang="en-US" dirty="0" err="1" smtClean="0"/>
              <a:t>Sicherheitsmodelle</a:t>
            </a:r>
            <a:endParaRPr lang="en-US" dirty="0" smtClean="0"/>
          </a:p>
          <a:p>
            <a:pPr marL="742950" lvl="1" indent="-285750">
              <a:buFontTx/>
              <a:buChar char="-"/>
              <a:defRPr/>
            </a:pPr>
            <a:r>
              <a:rPr lang="en-US" dirty="0" smtClean="0"/>
              <a:t>Test auf </a:t>
            </a:r>
            <a:r>
              <a:rPr lang="en-US" dirty="0" err="1" smtClean="0"/>
              <a:t>korrekte</a:t>
            </a:r>
            <a:r>
              <a:rPr lang="en-US" dirty="0" smtClean="0"/>
              <a:t> </a:t>
            </a:r>
            <a:r>
              <a:rPr lang="en-US" dirty="0" err="1" smtClean="0"/>
              <a:t>Ergebnisse</a:t>
            </a:r>
            <a:endParaRPr lang="en-US" dirty="0" smtClean="0"/>
          </a:p>
          <a:p>
            <a:pPr marL="742950" lvl="1" indent="-285750">
              <a:buFontTx/>
              <a:buChar char="-"/>
              <a:defRPr/>
            </a:pPr>
            <a:r>
              <a:rPr lang="en-US" dirty="0" err="1" smtClean="0"/>
              <a:t>Vergleich</a:t>
            </a:r>
            <a:r>
              <a:rPr lang="en-US" dirty="0" smtClean="0"/>
              <a:t> </a:t>
            </a:r>
            <a:r>
              <a:rPr lang="en-US" dirty="0" err="1" smtClean="0"/>
              <a:t>untereinander</a:t>
            </a: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err="1" smtClean="0"/>
              <a:t>Vorgehen</a:t>
            </a:r>
            <a:endParaRPr lang="en-US" dirty="0" smtClean="0"/>
          </a:p>
          <a:p>
            <a:pPr marL="742950" lvl="1" indent="-285750">
              <a:buFontTx/>
              <a:buChar char="-"/>
              <a:defRPr/>
            </a:pPr>
            <a:r>
              <a:rPr lang="en-US" dirty="0" err="1" smtClean="0"/>
              <a:t>Implementierung</a:t>
            </a:r>
            <a:r>
              <a:rPr lang="en-US" dirty="0" smtClean="0"/>
              <a:t> der </a:t>
            </a:r>
            <a:r>
              <a:rPr lang="en-US" dirty="0" err="1" smtClean="0"/>
              <a:t>Werkzeugkette</a:t>
            </a:r>
            <a:endParaRPr lang="en-US" dirty="0" smtClean="0"/>
          </a:p>
          <a:p>
            <a:pPr marL="742950" lvl="1" indent="-285750">
              <a:buFontTx/>
              <a:buChar char="-"/>
              <a:defRPr/>
            </a:pPr>
            <a:r>
              <a:rPr lang="en-US" dirty="0" smtClean="0"/>
              <a:t>Integration der </a:t>
            </a:r>
            <a:r>
              <a:rPr lang="en-US" dirty="0" err="1" smtClean="0"/>
              <a:t>Sicherheitsmodelle</a:t>
            </a:r>
            <a:endParaRPr lang="en-US" dirty="0" smtClean="0"/>
          </a:p>
          <a:p>
            <a:pPr marL="742950" lvl="1" indent="-285750">
              <a:buFontTx/>
              <a:buChar char="-"/>
              <a:defRPr/>
            </a:pPr>
            <a:r>
              <a:rPr lang="en-US" dirty="0" smtClean="0"/>
              <a:t>Test </a:t>
            </a:r>
            <a:r>
              <a:rPr lang="en-US" dirty="0" err="1" smtClean="0"/>
              <a:t>im</a:t>
            </a:r>
            <a:r>
              <a:rPr lang="en-US" dirty="0" smtClean="0"/>
              <a:t> </a:t>
            </a:r>
            <a:r>
              <a:rPr lang="en-US" dirty="0" err="1" smtClean="0"/>
              <a:t>Vergleich</a:t>
            </a:r>
            <a:r>
              <a:rPr lang="en-US" dirty="0" smtClean="0"/>
              <a:t> </a:t>
            </a:r>
            <a:r>
              <a:rPr lang="en-US" dirty="0" err="1" smtClean="0"/>
              <a:t>mit</a:t>
            </a:r>
            <a:r>
              <a:rPr lang="en-US" dirty="0" smtClean="0"/>
              <a:t> </a:t>
            </a:r>
            <a:r>
              <a:rPr lang="en-US" dirty="0" err="1" smtClean="0"/>
              <a:t>Referenzlösungen</a:t>
            </a:r>
            <a:endParaRPr lang="en-US" dirty="0" smtClean="0"/>
          </a:p>
          <a:p>
            <a:pPr>
              <a:defRPr/>
            </a:pPr>
            <a:endParaRPr lang="de-DE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Char char="-"/>
            </a:pPr>
            <a:r>
              <a:rPr lang="de-DE" sz="800" b="1" smtClean="0">
                <a:solidFill>
                  <a:srgbClr val="FF0000"/>
                </a:solidFill>
                <a:latin typeface="Times New Roman" pitchFamily="18" charset="0"/>
              </a:rPr>
              <a:t>1. Selection of hardware</a:t>
            </a:r>
          </a:p>
          <a:p>
            <a:pPr>
              <a:buFontTx/>
              <a:buChar char="-"/>
            </a:pPr>
            <a:r>
              <a:rPr lang="de-DE" sz="800" b="1" smtClean="0">
                <a:solidFill>
                  <a:srgbClr val="FF0000"/>
                </a:solidFill>
                <a:latin typeface="Times New Roman" pitchFamily="18" charset="0"/>
              </a:rPr>
              <a:t>Selection of required functions</a:t>
            </a:r>
          </a:p>
          <a:p>
            <a:pPr>
              <a:buFontTx/>
              <a:buChar char="-"/>
            </a:pPr>
            <a:r>
              <a:rPr lang="de-DE" sz="800" b="1" smtClean="0">
                <a:solidFill>
                  <a:srgbClr val="FF0000"/>
                </a:solidFill>
                <a:latin typeface="Times New Roman" pitchFamily="18" charset="0"/>
              </a:rPr>
              <a:t>Definition of security properties</a:t>
            </a:r>
          </a:p>
          <a:p>
            <a:pPr>
              <a:buFontTx/>
              <a:buChar char="-"/>
            </a:pPr>
            <a:endParaRPr lang="de-DE" sz="8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buFontTx/>
              <a:buChar char="-"/>
            </a:pPr>
            <a:r>
              <a:rPr lang="de-DE" sz="800" b="1" smtClean="0">
                <a:solidFill>
                  <a:srgbClr val="FF0000"/>
                </a:solidFill>
                <a:latin typeface="Times New Roman" pitchFamily="18" charset="0"/>
              </a:rPr>
              <a:t>2. Proposed software configuration</a:t>
            </a:r>
          </a:p>
          <a:p>
            <a:pPr>
              <a:buFontTx/>
              <a:buChar char="-"/>
            </a:pPr>
            <a:r>
              <a:rPr lang="en-US" sz="800" b="1" smtClean="0">
                <a:solidFill>
                  <a:srgbClr val="FF0000"/>
                </a:solidFill>
                <a:latin typeface="Times New Roman" pitchFamily="18" charset="0"/>
              </a:rPr>
              <a:t>Including prediction of footprint</a:t>
            </a:r>
          </a:p>
          <a:p>
            <a:pPr>
              <a:buFontTx/>
              <a:buChar char="-"/>
            </a:pPr>
            <a:endParaRPr lang="de-DE" sz="8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buFontTx/>
              <a:buChar char="-"/>
            </a:pPr>
            <a:r>
              <a:rPr lang="de-DE" sz="800" b="1" smtClean="0">
                <a:solidFill>
                  <a:srgbClr val="FF0000"/>
                </a:solidFill>
                <a:latin typeface="Times New Roman" pitchFamily="18" charset="0"/>
              </a:rPr>
              <a:t>3. </a:t>
            </a:r>
            <a:r>
              <a:rPr lang="en-US" sz="800" b="1" smtClean="0">
                <a:solidFill>
                  <a:srgbClr val="FF0000"/>
                </a:solidFill>
                <a:latin typeface="Times New Roman" pitchFamily="18" charset="0"/>
              </a:rPr>
              <a:t>Each change of inputs </a:t>
            </a:r>
            <a:br>
              <a:rPr lang="en-US" sz="800" b="1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en-US" sz="800" b="1" smtClean="0">
                <a:solidFill>
                  <a:srgbClr val="FF0000"/>
                </a:solidFill>
                <a:latin typeface="Times New Roman" pitchFamily="18" charset="0"/>
              </a:rPr>
              <a:t>immediately updates the result</a:t>
            </a:r>
          </a:p>
          <a:p>
            <a:r>
              <a:rPr lang="en-US" sz="800" b="1" smtClean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 Fast and easy refinement process</a:t>
            </a:r>
            <a:endParaRPr lang="en-US" sz="8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endParaRPr lang="en-US" sz="8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86020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53DEE07-53EE-413B-A01F-9EEEDA777D58}" type="slidenum">
              <a:rPr lang="en-US" sz="1200" smtClean="0"/>
              <a:pPr/>
              <a:t>106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smtClean="0">
                <a:latin typeface="Times New Roman" pitchFamily="18" charset="0"/>
              </a:rPr>
              <a:t>Übersicht als Basis für die offenen Punkte</a:t>
            </a:r>
          </a:p>
        </p:txBody>
      </p:sp>
      <p:sp>
        <p:nvSpPr>
          <p:cNvPr id="87044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A2907DE-A4B2-4A01-B37A-A14BECD44806}" type="slidenum">
              <a:rPr lang="en-US" sz="1200" smtClean="0"/>
              <a:pPr/>
              <a:t>108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smtClean="0">
                <a:latin typeface="Times New Roman" pitchFamily="18" charset="0"/>
              </a:rPr>
              <a:t>Dabei ist nicht nur der komponenten-basierte Entwicklungsfluss ein Grundstein des Erfolges</a:t>
            </a:r>
          </a:p>
        </p:txBody>
      </p:sp>
      <p:sp>
        <p:nvSpPr>
          <p:cNvPr id="88068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04D36F2-921E-486B-81C4-8876D707FE0D}" type="slidenum">
              <a:rPr lang="en-US" sz="1200" smtClean="0"/>
              <a:pPr/>
              <a:t>109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7D4F23B-40E1-4ADC-838F-E8885A90E1E6}" type="slidenum">
              <a:rPr lang="en-US" sz="1200" smtClean="0"/>
              <a:pPr/>
              <a:t>136</a:t>
            </a:fld>
            <a:endParaRPr lang="en-US" sz="120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B58DE25-2DFA-46F8-9FCA-FB2DB49B1752}" type="slidenum">
              <a:rPr lang="en-US" sz="1200" smtClean="0"/>
              <a:pPr/>
              <a:t>4</a:t>
            </a:fld>
            <a:endParaRPr lang="en-US" sz="1200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DE34AC1-A50A-4C30-80AD-0E669F346204}" type="slidenum">
              <a:rPr lang="en-US" sz="1200" smtClean="0"/>
              <a:pPr/>
              <a:t>153</a:t>
            </a:fld>
            <a:endParaRPr lang="en-US" sz="1200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187044D0-4DE4-47DA-9D9F-F83CC589A446}" type="slidenum">
              <a:rPr lang="en-US" sz="1200" smtClean="0"/>
              <a:pPr/>
              <a:t>160</a:t>
            </a:fld>
            <a:endParaRPr lang="en-US" sz="120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9460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DC363FA-0875-4A2F-B073-1E3748683176}" type="slidenum">
              <a:rPr lang="en-US" sz="1200" smtClean="0"/>
              <a:pPr/>
              <a:t>32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2D864BC-B47E-4366-B3C9-62965D735180}" type="slidenum">
              <a:rPr lang="en-US" sz="1200" smtClean="0"/>
              <a:pPr/>
              <a:t>84</a:t>
            </a:fld>
            <a:endParaRPr lang="en-US" sz="1200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/>
              <a:t>FABRIC hat </a:t>
            </a:r>
            <a:r>
              <a:rPr lang="en-US" b="1" dirty="0" err="1" smtClean="0"/>
              <a:t>Sicherheit</a:t>
            </a:r>
            <a:r>
              <a:rPr lang="en-US" b="1" dirty="0" smtClean="0"/>
              <a:t> </a:t>
            </a:r>
            <a:r>
              <a:rPr lang="en-US" b="1" dirty="0" err="1" smtClean="0"/>
              <a:t>aber</a:t>
            </a:r>
            <a:r>
              <a:rPr lang="en-US" b="1" dirty="0" smtClean="0"/>
              <a:t> </a:t>
            </a:r>
            <a:r>
              <a:rPr lang="en-US" b="1" dirty="0" err="1" smtClean="0"/>
              <a:t>unzureichend</a:t>
            </a:r>
            <a:endParaRPr lang="en-US" b="1" dirty="0" smtClean="0"/>
          </a:p>
          <a:p>
            <a:pPr>
              <a:defRPr/>
            </a:pPr>
            <a:r>
              <a:rPr lang="en-US" b="1" dirty="0" err="1" smtClean="0"/>
              <a:t>Transparente</a:t>
            </a:r>
            <a:r>
              <a:rPr lang="en-US" b="1" dirty="0" smtClean="0"/>
              <a:t> </a:t>
            </a:r>
            <a:r>
              <a:rPr lang="en-US" b="1" dirty="0" err="1" smtClean="0"/>
              <a:t>Sicherheit</a:t>
            </a:r>
            <a:r>
              <a:rPr lang="en-US" b="1" dirty="0" smtClean="0"/>
              <a:t> </a:t>
            </a:r>
            <a:r>
              <a:rPr lang="en-US" b="1" dirty="0" err="1" smtClean="0"/>
              <a:t>sehr</a:t>
            </a:r>
            <a:r>
              <a:rPr lang="en-US" b="1" dirty="0" smtClean="0"/>
              <a:t> </a:t>
            </a:r>
            <a:r>
              <a:rPr lang="en-US" b="1" dirty="0" err="1" smtClean="0"/>
              <a:t>verbereitet</a:t>
            </a:r>
            <a:endParaRPr lang="en-US" b="1" dirty="0" smtClean="0"/>
          </a:p>
          <a:p>
            <a:pPr>
              <a:defRPr/>
            </a:pPr>
            <a:endParaRPr lang="en-US" b="1" dirty="0" smtClean="0"/>
          </a:p>
          <a:p>
            <a:pPr>
              <a:defRPr/>
            </a:pPr>
            <a:endParaRPr lang="en-US" b="1" dirty="0" smtClean="0"/>
          </a:p>
          <a:p>
            <a:pPr>
              <a:defRPr/>
            </a:pPr>
            <a:r>
              <a:rPr lang="en-US" b="1" dirty="0" smtClean="0"/>
              <a:t>[GKE04]</a:t>
            </a:r>
            <a:r>
              <a:rPr lang="en-US" dirty="0" smtClean="0"/>
              <a:t>       B. Greenstein, E. Kohler, and D. </a:t>
            </a:r>
            <a:r>
              <a:rPr lang="en-US" dirty="0" err="1" smtClean="0"/>
              <a:t>Estrin</a:t>
            </a:r>
            <a:r>
              <a:rPr lang="en-US" dirty="0" smtClean="0"/>
              <a:t>.  A sensor network application construction kit (SNACK).   In Proc. of the 2nd International Conference on </a:t>
            </a:r>
            <a:r>
              <a:rPr lang="en-US" dirty="0" err="1" smtClean="0"/>
              <a:t>EmbeddedNetworked</a:t>
            </a:r>
            <a:r>
              <a:rPr lang="en-US" dirty="0" smtClean="0"/>
              <a:t> Sensor Systems (</a:t>
            </a:r>
            <a:r>
              <a:rPr lang="en-US" dirty="0" err="1" smtClean="0"/>
              <a:t>SenSys</a:t>
            </a:r>
            <a:r>
              <a:rPr lang="en-US" dirty="0" smtClean="0"/>
              <a:t>), pages 69–80. ACM, 2004.</a:t>
            </a:r>
          </a:p>
          <a:p>
            <a:pPr>
              <a:defRPr/>
            </a:pPr>
            <a:r>
              <a:rPr lang="en-US" b="1" dirty="0" smtClean="0"/>
              <a:t>[Pfi07</a:t>
            </a:r>
            <a:r>
              <a:rPr lang="en-US" dirty="0" smtClean="0"/>
              <a:t>] D. </a:t>
            </a:r>
            <a:r>
              <a:rPr lang="en-US" dirty="0" err="1" smtClean="0"/>
              <a:t>Pfisterer</a:t>
            </a:r>
            <a:r>
              <a:rPr lang="en-US" dirty="0" smtClean="0"/>
              <a:t>.  Comprehensive Development Support for Wireless Sensor Networks. PhD thesis, </a:t>
            </a:r>
            <a:r>
              <a:rPr lang="en-US" dirty="0" err="1" smtClean="0"/>
              <a:t>Universität</a:t>
            </a:r>
            <a:r>
              <a:rPr lang="en-US" dirty="0" smtClean="0"/>
              <a:t> </a:t>
            </a:r>
            <a:r>
              <a:rPr lang="en-US" dirty="0" err="1" smtClean="0"/>
              <a:t>zu</a:t>
            </a:r>
            <a:r>
              <a:rPr lang="en-US" dirty="0" smtClean="0"/>
              <a:t> </a:t>
            </a:r>
            <a:r>
              <a:rPr lang="en-US" dirty="0" err="1" smtClean="0"/>
              <a:t>Lubeck</a:t>
            </a:r>
            <a:r>
              <a:rPr lang="en-US" dirty="0" smtClean="0"/>
              <a:t>, 2007</a:t>
            </a:r>
          </a:p>
          <a:p>
            <a:pPr>
              <a:defRPr/>
            </a:pPr>
            <a:r>
              <a:rPr lang="en-US" b="1" dirty="0" smtClean="0">
                <a:latin typeface="+mn-lt"/>
              </a:rPr>
              <a:t>[HSH+08]     </a:t>
            </a:r>
            <a:r>
              <a:rPr lang="en-US" dirty="0" smtClean="0">
                <a:latin typeface="+mn-lt"/>
              </a:rPr>
              <a:t>T.W. </a:t>
            </a:r>
            <a:r>
              <a:rPr lang="en-US" dirty="0" err="1" smtClean="0">
                <a:latin typeface="+mn-lt"/>
              </a:rPr>
              <a:t>Hnat</a:t>
            </a:r>
            <a:r>
              <a:rPr lang="en-US" dirty="0" smtClean="0">
                <a:latin typeface="+mn-lt"/>
              </a:rPr>
              <a:t>, T.I. </a:t>
            </a:r>
            <a:r>
              <a:rPr lang="en-US" dirty="0" err="1" smtClean="0">
                <a:latin typeface="+mn-lt"/>
              </a:rPr>
              <a:t>Sookoor</a:t>
            </a:r>
            <a:r>
              <a:rPr lang="en-US" dirty="0" smtClean="0">
                <a:latin typeface="+mn-lt"/>
              </a:rPr>
              <a:t>, P. </a:t>
            </a:r>
            <a:r>
              <a:rPr lang="en-US" dirty="0" err="1" smtClean="0">
                <a:latin typeface="+mn-lt"/>
              </a:rPr>
              <a:t>Hooimeijer</a:t>
            </a:r>
            <a:r>
              <a:rPr lang="en-US" dirty="0" smtClean="0">
                <a:latin typeface="+mn-lt"/>
              </a:rPr>
              <a:t>, W. Weimer, and K. Whitehouse. </a:t>
            </a:r>
            <a:r>
              <a:rPr lang="en-US" dirty="0" err="1" smtClean="0">
                <a:latin typeface="+mn-lt"/>
              </a:rPr>
              <a:t>Macrolab</a:t>
            </a:r>
            <a:r>
              <a:rPr lang="en-US" dirty="0" smtClean="0">
                <a:latin typeface="+mn-lt"/>
              </a:rPr>
              <a:t>: a vector-based </a:t>
            </a:r>
            <a:r>
              <a:rPr lang="en-US" dirty="0" err="1" smtClean="0">
                <a:latin typeface="+mn-lt"/>
              </a:rPr>
              <a:t>macroprogramming</a:t>
            </a:r>
            <a:r>
              <a:rPr lang="en-US" dirty="0" smtClean="0">
                <a:latin typeface="+mn-lt"/>
              </a:rPr>
              <a:t> framework for cyber-physical systems. 6th ACM conference on Embedded network sensor systems, 2008.</a:t>
            </a:r>
          </a:p>
          <a:p>
            <a:pPr>
              <a:defRPr/>
            </a:pPr>
            <a:endParaRPr lang="de-DE" dirty="0"/>
          </a:p>
        </p:txBody>
      </p:sp>
      <p:sp>
        <p:nvSpPr>
          <p:cNvPr id="7475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037F7C8-1752-4265-970B-7DB328491F44}" type="slidenum">
              <a:rPr lang="en-US" sz="1200" smtClean="0"/>
              <a:pPr/>
              <a:t>91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latin typeface="Times New Roman" pitchFamily="18" charset="0"/>
              </a:rPr>
              <a:t>[AR06] C. Alcaraz and R. Roman.  Applying key infrastructures for sensor networks in CIP/CIIP scenarios. In Critical Information Infrastructures Security, volume 4347 of Lecture Notes in Computer Science, 2006.</a:t>
            </a:r>
          </a:p>
          <a:p>
            <a:r>
              <a:rPr lang="en-US" smtClean="0">
                <a:latin typeface="Times New Roman" pitchFamily="18" charset="0"/>
              </a:rPr>
              <a:t>[NCB10]        T.  Newe,  V.  Cionca,  and  D.  Boyle.    Security  for  Wireless  Sensor  Networks–Configuration Aid.   Advances  in  Wireless  Sensors  and  Sensor  Networks,  2010.</a:t>
            </a:r>
          </a:p>
          <a:p>
            <a:endParaRPr lang="de-DE" smtClean="0">
              <a:latin typeface="Times New Roman" pitchFamily="18" charset="0"/>
            </a:endParaRPr>
          </a:p>
        </p:txBody>
      </p:sp>
      <p:sp>
        <p:nvSpPr>
          <p:cNvPr id="75780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1F63938E-8489-42A9-8AD5-D66A9CC780B2}" type="slidenum">
              <a:rPr lang="en-US" sz="1200" smtClean="0"/>
              <a:pPr/>
              <a:t>92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smtClean="0">
                <a:latin typeface="Times New Roman" pitchFamily="18" charset="0"/>
              </a:rPr>
              <a:t>Übersicht als Basis für die offenen Punkte</a:t>
            </a:r>
          </a:p>
        </p:txBody>
      </p:sp>
      <p:sp>
        <p:nvSpPr>
          <p:cNvPr id="76804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B06B7BD-8AA5-4D6D-8A7A-08CF02D28057}" type="slidenum">
              <a:rPr lang="en-US" sz="1200" smtClean="0"/>
              <a:pPr/>
              <a:t>93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1741B9C9-1AE6-4B07-AB2C-BFAEF3D191A2}" type="slidenum">
              <a:rPr lang="en-US" sz="1200" smtClean="0"/>
              <a:pPr/>
              <a:t>94</a:t>
            </a:fld>
            <a:endParaRPr lang="en-US" sz="1200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smtClean="0">
                <a:latin typeface="Times New Roman" pitchFamily="18" charset="0"/>
              </a:rPr>
              <a:t>Text (Programm)</a:t>
            </a:r>
          </a:p>
          <a:p>
            <a:r>
              <a:rPr lang="de-DE" smtClean="0">
                <a:latin typeface="Times New Roman" pitchFamily="18" charset="0"/>
              </a:rPr>
              <a:t>Dialog Boxen</a:t>
            </a:r>
          </a:p>
          <a:p>
            <a:r>
              <a:rPr lang="de-DE" smtClean="0">
                <a:latin typeface="Times New Roman" pitchFamily="18" charset="0"/>
              </a:rPr>
              <a:t>Feature Modelle</a:t>
            </a:r>
          </a:p>
          <a:p>
            <a:r>
              <a:rPr lang="de-DE" smtClean="0">
                <a:latin typeface="Times New Roman" pitchFamily="18" charset="0"/>
              </a:rPr>
              <a:t>Interviews</a:t>
            </a:r>
          </a:p>
          <a:p>
            <a:r>
              <a:rPr lang="de-DE" smtClean="0">
                <a:latin typeface="Times New Roman" pitchFamily="18" charset="0"/>
              </a:rPr>
              <a:t>Katalog</a:t>
            </a:r>
          </a:p>
          <a:p>
            <a:endParaRPr lang="de-DE" smtClean="0">
              <a:latin typeface="Times New Roman" pitchFamily="18" charset="0"/>
            </a:endParaRPr>
          </a:p>
        </p:txBody>
      </p:sp>
      <p:sp>
        <p:nvSpPr>
          <p:cNvPr id="7885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118CB72-A633-45F8-A7BE-2D5856B770B7}" type="slidenum">
              <a:rPr lang="en-US" sz="1200" smtClean="0"/>
              <a:pPr/>
              <a:t>96</a:t>
            </a:fld>
            <a:endParaRPr 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4"/>
          <p:cNvSpPr>
            <a:spLocks noChangeArrowheads="1"/>
          </p:cNvSpPr>
          <p:nvPr/>
        </p:nvSpPr>
        <p:spPr bwMode="auto">
          <a:xfrm>
            <a:off x="8812213" y="2009775"/>
            <a:ext cx="847725" cy="6350"/>
          </a:xfrm>
          <a:prstGeom prst="rect">
            <a:avLst/>
          </a:prstGeom>
          <a:solidFill>
            <a:srgbClr val="DC2B1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" name="Freeform 65"/>
          <p:cNvSpPr>
            <a:spLocks noEditPoints="1"/>
          </p:cNvSpPr>
          <p:nvPr/>
        </p:nvSpPr>
        <p:spPr bwMode="auto">
          <a:xfrm>
            <a:off x="8816975" y="460375"/>
            <a:ext cx="936625" cy="987425"/>
          </a:xfrm>
          <a:custGeom>
            <a:avLst/>
            <a:gdLst>
              <a:gd name="T0" fmla="*/ 347053713 w 1769"/>
              <a:gd name="T1" fmla="*/ 369063058 h 1866"/>
              <a:gd name="T2" fmla="*/ 393588992 w 1769"/>
              <a:gd name="T3" fmla="*/ 315019796 h 1866"/>
              <a:gd name="T4" fmla="*/ 332756548 w 1769"/>
              <a:gd name="T5" fmla="*/ 282537429 h 1866"/>
              <a:gd name="T6" fmla="*/ 438722774 w 1769"/>
              <a:gd name="T7" fmla="*/ 362902500 h 1866"/>
              <a:gd name="T8" fmla="*/ 344810896 w 1769"/>
              <a:gd name="T9" fmla="*/ 354781908 h 1866"/>
              <a:gd name="T10" fmla="*/ 380413235 w 1769"/>
              <a:gd name="T11" fmla="*/ 317819617 h 1866"/>
              <a:gd name="T12" fmla="*/ 342848696 w 1769"/>
              <a:gd name="T13" fmla="*/ 297658367 h 1866"/>
              <a:gd name="T14" fmla="*/ 329112235 w 1769"/>
              <a:gd name="T15" fmla="*/ 282537429 h 1866"/>
              <a:gd name="T16" fmla="*/ 281735635 w 1769"/>
              <a:gd name="T17" fmla="*/ 281977571 h 1866"/>
              <a:gd name="T18" fmla="*/ 275287801 w 1769"/>
              <a:gd name="T19" fmla="*/ 270776700 h 1866"/>
              <a:gd name="T20" fmla="*/ 266036974 w 1769"/>
              <a:gd name="T21" fmla="*/ 283937604 h 1866"/>
              <a:gd name="T22" fmla="*/ 264074774 w 1769"/>
              <a:gd name="T23" fmla="*/ 290658021 h 1866"/>
              <a:gd name="T24" fmla="*/ 253702539 w 1769"/>
              <a:gd name="T25" fmla="*/ 300458717 h 1866"/>
              <a:gd name="T26" fmla="*/ 257626939 w 1769"/>
              <a:gd name="T27" fmla="*/ 314179479 h 1866"/>
              <a:gd name="T28" fmla="*/ 272204192 w 1769"/>
              <a:gd name="T29" fmla="*/ 307179133 h 1866"/>
              <a:gd name="T30" fmla="*/ 272764896 w 1769"/>
              <a:gd name="T31" fmla="*/ 371862879 h 1866"/>
              <a:gd name="T32" fmla="*/ 263233453 w 1769"/>
              <a:gd name="T33" fmla="*/ 376343333 h 1866"/>
              <a:gd name="T34" fmla="*/ 249777609 w 1769"/>
              <a:gd name="T35" fmla="*/ 393144375 h 1866"/>
              <a:gd name="T36" fmla="*/ 270802696 w 1769"/>
              <a:gd name="T37" fmla="*/ 402945071 h 1866"/>
              <a:gd name="T38" fmla="*/ 244171096 w 1769"/>
              <a:gd name="T39" fmla="*/ 418625867 h 1866"/>
              <a:gd name="T40" fmla="*/ 193430270 w 1769"/>
              <a:gd name="T41" fmla="*/ 314179479 h 1866"/>
              <a:gd name="T42" fmla="*/ 218380287 w 1769"/>
              <a:gd name="T43" fmla="*/ 309139167 h 1866"/>
              <a:gd name="T44" fmla="*/ 208568756 w 1769"/>
              <a:gd name="T45" fmla="*/ 409385558 h 1866"/>
              <a:gd name="T46" fmla="*/ 222585304 w 1769"/>
              <a:gd name="T47" fmla="*/ 405745421 h 1866"/>
              <a:gd name="T48" fmla="*/ 233518244 w 1769"/>
              <a:gd name="T49" fmla="*/ 317539688 h 1866"/>
              <a:gd name="T50" fmla="*/ 202120922 w 1769"/>
              <a:gd name="T51" fmla="*/ 292338125 h 1866"/>
              <a:gd name="T52" fmla="*/ 177170905 w 1769"/>
              <a:gd name="T53" fmla="*/ 225133958 h 1866"/>
              <a:gd name="T54" fmla="*/ 183618739 w 1769"/>
              <a:gd name="T55" fmla="*/ 189011983 h 1866"/>
              <a:gd name="T56" fmla="*/ 174087296 w 1769"/>
              <a:gd name="T57" fmla="*/ 189011983 h 1866"/>
              <a:gd name="T58" fmla="*/ 301639314 w 1769"/>
              <a:gd name="T59" fmla="*/ 386703888 h 1866"/>
              <a:gd name="T60" fmla="*/ 283137131 w 1769"/>
              <a:gd name="T61" fmla="*/ 401824825 h 1866"/>
              <a:gd name="T62" fmla="*/ 332756548 w 1769"/>
              <a:gd name="T63" fmla="*/ 522512396 h 1866"/>
              <a:gd name="T64" fmla="*/ 285660565 w 1769"/>
              <a:gd name="T65" fmla="*/ 418625867 h 1866"/>
              <a:gd name="T66" fmla="*/ 271643488 w 1769"/>
              <a:gd name="T67" fmla="*/ 495070871 h 1866"/>
              <a:gd name="T68" fmla="*/ 255944827 w 1769"/>
              <a:gd name="T69" fmla="*/ 502631075 h 1866"/>
              <a:gd name="T70" fmla="*/ 267158383 w 1769"/>
              <a:gd name="T71" fmla="*/ 432626558 h 1866"/>
              <a:gd name="T72" fmla="*/ 313413574 w 1769"/>
              <a:gd name="T73" fmla="*/ 296818579 h 1866"/>
              <a:gd name="T74" fmla="*/ 285660565 w 1769"/>
              <a:gd name="T75" fmla="*/ 315859583 h 1866"/>
              <a:gd name="T76" fmla="*/ 284539157 w 1769"/>
              <a:gd name="T77" fmla="*/ 375783475 h 1866"/>
              <a:gd name="T78" fmla="*/ 329112235 w 1769"/>
              <a:gd name="T79" fmla="*/ 362062713 h 1866"/>
              <a:gd name="T80" fmla="*/ 166237966 w 1769"/>
              <a:gd name="T81" fmla="*/ 209733092 h 1866"/>
              <a:gd name="T82" fmla="*/ 128112722 w 1769"/>
              <a:gd name="T83" fmla="*/ 262376179 h 1866"/>
              <a:gd name="T84" fmla="*/ 173807209 w 1769"/>
              <a:gd name="T85" fmla="*/ 336020833 h 1866"/>
              <a:gd name="T86" fmla="*/ 124468409 w 1769"/>
              <a:gd name="T87" fmla="*/ 412465838 h 1866"/>
              <a:gd name="T88" fmla="*/ 127271401 w 1769"/>
              <a:gd name="T89" fmla="*/ 438507187 h 1866"/>
              <a:gd name="T90" fmla="*/ 121664887 w 1769"/>
              <a:gd name="T91" fmla="*/ 451388162 h 1866"/>
              <a:gd name="T92" fmla="*/ 167639991 w 1769"/>
              <a:gd name="T93" fmla="*/ 447187637 h 1866"/>
              <a:gd name="T94" fmla="*/ 170442983 w 1769"/>
              <a:gd name="T95" fmla="*/ 241094683 h 1866"/>
              <a:gd name="T96" fmla="*/ 161752861 w 1769"/>
              <a:gd name="T97" fmla="*/ 330140733 h 1866"/>
              <a:gd name="T98" fmla="*/ 103443322 w 1769"/>
              <a:gd name="T99" fmla="*/ 227934308 h 1866"/>
              <a:gd name="T100" fmla="*/ 111012035 w 1769"/>
              <a:gd name="T101" fmla="*/ 279457150 h 1866"/>
              <a:gd name="T102" fmla="*/ 114376261 w 1769"/>
              <a:gd name="T103" fmla="*/ 399025004 h 1866"/>
              <a:gd name="T104" fmla="*/ 119982774 w 1769"/>
              <a:gd name="T105" fmla="*/ 415545588 h 1866"/>
              <a:gd name="T106" fmla="*/ 103443322 w 1769"/>
              <a:gd name="T107" fmla="*/ 522512396 h 1866"/>
              <a:gd name="T108" fmla="*/ 81857531 w 1769"/>
              <a:gd name="T109" fmla="*/ 239695037 h 1866"/>
              <a:gd name="T110" fmla="*/ 84941139 w 1769"/>
              <a:gd name="T111" fmla="*/ 273297121 h 1866"/>
              <a:gd name="T112" fmla="*/ 91669061 w 1769"/>
              <a:gd name="T113" fmla="*/ 429546808 h 1866"/>
              <a:gd name="T114" fmla="*/ 70363887 w 1769"/>
              <a:gd name="T115" fmla="*/ 384463925 h 1866"/>
              <a:gd name="T116" fmla="*/ 83259026 w 1769"/>
              <a:gd name="T117" fmla="*/ 319779650 h 1866"/>
              <a:gd name="T118" fmla="*/ 78213217 w 1769"/>
              <a:gd name="T119" fmla="*/ 304939171 h 1866"/>
              <a:gd name="T120" fmla="*/ 65878253 w 1769"/>
              <a:gd name="T121" fmla="*/ 306058888 h 1866"/>
              <a:gd name="T122" fmla="*/ 56347339 w 1769"/>
              <a:gd name="T123" fmla="*/ 385303713 h 1866"/>
              <a:gd name="T124" fmla="*/ 83539643 w 1769"/>
              <a:gd name="T125" fmla="*/ 441587467 h 186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769" h="1866">
                <a:moveTo>
                  <a:pt x="1187" y="268"/>
                </a:moveTo>
                <a:lnTo>
                  <a:pt x="1598" y="268"/>
                </a:lnTo>
                <a:lnTo>
                  <a:pt x="1598" y="1227"/>
                </a:lnTo>
                <a:lnTo>
                  <a:pt x="1559" y="1248"/>
                </a:lnTo>
                <a:lnTo>
                  <a:pt x="1516" y="1271"/>
                </a:lnTo>
                <a:lnTo>
                  <a:pt x="1469" y="1294"/>
                </a:lnTo>
                <a:lnTo>
                  <a:pt x="1418" y="1317"/>
                </a:lnTo>
                <a:lnTo>
                  <a:pt x="1365" y="1338"/>
                </a:lnTo>
                <a:lnTo>
                  <a:pt x="1307" y="1359"/>
                </a:lnTo>
                <a:lnTo>
                  <a:pt x="1247" y="1381"/>
                </a:lnTo>
                <a:lnTo>
                  <a:pt x="1187" y="1402"/>
                </a:lnTo>
                <a:lnTo>
                  <a:pt x="1187" y="1342"/>
                </a:lnTo>
                <a:lnTo>
                  <a:pt x="1213" y="1330"/>
                </a:lnTo>
                <a:lnTo>
                  <a:pt x="1238" y="1318"/>
                </a:lnTo>
                <a:lnTo>
                  <a:pt x="1262" y="1304"/>
                </a:lnTo>
                <a:lnTo>
                  <a:pt x="1286" y="1290"/>
                </a:lnTo>
                <a:lnTo>
                  <a:pt x="1309" y="1274"/>
                </a:lnTo>
                <a:lnTo>
                  <a:pt x="1332" y="1257"/>
                </a:lnTo>
                <a:lnTo>
                  <a:pt x="1352" y="1238"/>
                </a:lnTo>
                <a:lnTo>
                  <a:pt x="1372" y="1219"/>
                </a:lnTo>
                <a:lnTo>
                  <a:pt x="1381" y="1208"/>
                </a:lnTo>
                <a:lnTo>
                  <a:pt x="1389" y="1197"/>
                </a:lnTo>
                <a:lnTo>
                  <a:pt x="1395" y="1185"/>
                </a:lnTo>
                <a:lnTo>
                  <a:pt x="1400" y="1174"/>
                </a:lnTo>
                <a:lnTo>
                  <a:pt x="1404" y="1161"/>
                </a:lnTo>
                <a:lnTo>
                  <a:pt x="1405" y="1149"/>
                </a:lnTo>
                <a:lnTo>
                  <a:pt x="1405" y="1136"/>
                </a:lnTo>
                <a:lnTo>
                  <a:pt x="1404" y="1125"/>
                </a:lnTo>
                <a:lnTo>
                  <a:pt x="1400" y="1110"/>
                </a:lnTo>
                <a:lnTo>
                  <a:pt x="1394" y="1097"/>
                </a:lnTo>
                <a:lnTo>
                  <a:pt x="1385" y="1084"/>
                </a:lnTo>
                <a:lnTo>
                  <a:pt x="1376" y="1073"/>
                </a:lnTo>
                <a:lnTo>
                  <a:pt x="1365" y="1063"/>
                </a:lnTo>
                <a:lnTo>
                  <a:pt x="1351" y="1054"/>
                </a:lnTo>
                <a:lnTo>
                  <a:pt x="1337" y="1046"/>
                </a:lnTo>
                <a:lnTo>
                  <a:pt x="1322" y="1039"/>
                </a:lnTo>
                <a:lnTo>
                  <a:pt x="1307" y="1033"/>
                </a:lnTo>
                <a:lnTo>
                  <a:pt x="1290" y="1026"/>
                </a:lnTo>
                <a:lnTo>
                  <a:pt x="1272" y="1021"/>
                </a:lnTo>
                <a:lnTo>
                  <a:pt x="1255" y="1017"/>
                </a:lnTo>
                <a:lnTo>
                  <a:pt x="1221" y="1012"/>
                </a:lnTo>
                <a:lnTo>
                  <a:pt x="1187" y="1009"/>
                </a:lnTo>
                <a:lnTo>
                  <a:pt x="1187" y="649"/>
                </a:lnTo>
                <a:lnTo>
                  <a:pt x="1769" y="547"/>
                </a:lnTo>
                <a:lnTo>
                  <a:pt x="1671" y="0"/>
                </a:lnTo>
                <a:lnTo>
                  <a:pt x="1187" y="85"/>
                </a:lnTo>
                <a:lnTo>
                  <a:pt x="1187" y="268"/>
                </a:lnTo>
                <a:close/>
                <a:moveTo>
                  <a:pt x="1187" y="1442"/>
                </a:moveTo>
                <a:lnTo>
                  <a:pt x="1187" y="1866"/>
                </a:lnTo>
                <a:lnTo>
                  <a:pt x="1598" y="1866"/>
                </a:lnTo>
                <a:lnTo>
                  <a:pt x="1598" y="1280"/>
                </a:lnTo>
                <a:lnTo>
                  <a:pt x="1592" y="1284"/>
                </a:lnTo>
                <a:lnTo>
                  <a:pt x="1584" y="1288"/>
                </a:lnTo>
                <a:lnTo>
                  <a:pt x="1578" y="1290"/>
                </a:lnTo>
                <a:lnTo>
                  <a:pt x="1572" y="1293"/>
                </a:lnTo>
                <a:lnTo>
                  <a:pt x="1565" y="1296"/>
                </a:lnTo>
                <a:lnTo>
                  <a:pt x="1560" y="1299"/>
                </a:lnTo>
                <a:lnTo>
                  <a:pt x="1554" y="1301"/>
                </a:lnTo>
                <a:lnTo>
                  <a:pt x="1548" y="1304"/>
                </a:lnTo>
                <a:lnTo>
                  <a:pt x="1505" y="1323"/>
                </a:lnTo>
                <a:lnTo>
                  <a:pt x="1461" y="1341"/>
                </a:lnTo>
                <a:lnTo>
                  <a:pt x="1416" y="1358"/>
                </a:lnTo>
                <a:lnTo>
                  <a:pt x="1371" y="1376"/>
                </a:lnTo>
                <a:lnTo>
                  <a:pt x="1325" y="1394"/>
                </a:lnTo>
                <a:lnTo>
                  <a:pt x="1280" y="1410"/>
                </a:lnTo>
                <a:lnTo>
                  <a:pt x="1233" y="1426"/>
                </a:lnTo>
                <a:lnTo>
                  <a:pt x="1187" y="1442"/>
                </a:lnTo>
                <a:close/>
                <a:moveTo>
                  <a:pt x="1187" y="1288"/>
                </a:moveTo>
                <a:lnTo>
                  <a:pt x="1208" y="1277"/>
                </a:lnTo>
                <a:lnTo>
                  <a:pt x="1230" y="1267"/>
                </a:lnTo>
                <a:lnTo>
                  <a:pt x="1251" y="1255"/>
                </a:lnTo>
                <a:lnTo>
                  <a:pt x="1272" y="1243"/>
                </a:lnTo>
                <a:lnTo>
                  <a:pt x="1293" y="1229"/>
                </a:lnTo>
                <a:lnTo>
                  <a:pt x="1312" y="1216"/>
                </a:lnTo>
                <a:lnTo>
                  <a:pt x="1328" y="1202"/>
                </a:lnTo>
                <a:lnTo>
                  <a:pt x="1341" y="1188"/>
                </a:lnTo>
                <a:lnTo>
                  <a:pt x="1346" y="1181"/>
                </a:lnTo>
                <a:lnTo>
                  <a:pt x="1349" y="1175"/>
                </a:lnTo>
                <a:lnTo>
                  <a:pt x="1353" y="1169"/>
                </a:lnTo>
                <a:lnTo>
                  <a:pt x="1356" y="1161"/>
                </a:lnTo>
                <a:lnTo>
                  <a:pt x="1357" y="1155"/>
                </a:lnTo>
                <a:lnTo>
                  <a:pt x="1358" y="1149"/>
                </a:lnTo>
                <a:lnTo>
                  <a:pt x="1358" y="1142"/>
                </a:lnTo>
                <a:lnTo>
                  <a:pt x="1357" y="1135"/>
                </a:lnTo>
                <a:lnTo>
                  <a:pt x="1356" y="1128"/>
                </a:lnTo>
                <a:lnTo>
                  <a:pt x="1353" y="1122"/>
                </a:lnTo>
                <a:lnTo>
                  <a:pt x="1351" y="1117"/>
                </a:lnTo>
                <a:lnTo>
                  <a:pt x="1347" y="1111"/>
                </a:lnTo>
                <a:lnTo>
                  <a:pt x="1342" y="1106"/>
                </a:lnTo>
                <a:lnTo>
                  <a:pt x="1337" y="1101"/>
                </a:lnTo>
                <a:lnTo>
                  <a:pt x="1329" y="1096"/>
                </a:lnTo>
                <a:lnTo>
                  <a:pt x="1323" y="1092"/>
                </a:lnTo>
                <a:lnTo>
                  <a:pt x="1308" y="1084"/>
                </a:lnTo>
                <a:lnTo>
                  <a:pt x="1291" y="1078"/>
                </a:lnTo>
                <a:lnTo>
                  <a:pt x="1275" y="1073"/>
                </a:lnTo>
                <a:lnTo>
                  <a:pt x="1259" y="1069"/>
                </a:lnTo>
                <a:lnTo>
                  <a:pt x="1241" y="1065"/>
                </a:lnTo>
                <a:lnTo>
                  <a:pt x="1223" y="1063"/>
                </a:lnTo>
                <a:lnTo>
                  <a:pt x="1204" y="1062"/>
                </a:lnTo>
                <a:lnTo>
                  <a:pt x="1187" y="1060"/>
                </a:lnTo>
                <a:lnTo>
                  <a:pt x="1187" y="1288"/>
                </a:lnTo>
                <a:close/>
                <a:moveTo>
                  <a:pt x="620" y="268"/>
                </a:moveTo>
                <a:lnTo>
                  <a:pt x="1187" y="268"/>
                </a:lnTo>
                <a:lnTo>
                  <a:pt x="1187" y="85"/>
                </a:lnTo>
                <a:lnTo>
                  <a:pt x="1084" y="104"/>
                </a:lnTo>
                <a:lnTo>
                  <a:pt x="1182" y="650"/>
                </a:lnTo>
                <a:lnTo>
                  <a:pt x="1187" y="649"/>
                </a:lnTo>
                <a:lnTo>
                  <a:pt x="1187" y="1009"/>
                </a:lnTo>
                <a:lnTo>
                  <a:pt x="1184" y="1009"/>
                </a:lnTo>
                <a:lnTo>
                  <a:pt x="1180" y="1009"/>
                </a:lnTo>
                <a:lnTo>
                  <a:pt x="1178" y="1009"/>
                </a:lnTo>
                <a:lnTo>
                  <a:pt x="1174" y="1009"/>
                </a:lnTo>
                <a:lnTo>
                  <a:pt x="1171" y="1009"/>
                </a:lnTo>
                <a:lnTo>
                  <a:pt x="1168" y="1009"/>
                </a:lnTo>
                <a:lnTo>
                  <a:pt x="1165" y="1009"/>
                </a:lnTo>
                <a:lnTo>
                  <a:pt x="1163" y="1009"/>
                </a:lnTo>
                <a:lnTo>
                  <a:pt x="1142" y="1009"/>
                </a:lnTo>
                <a:lnTo>
                  <a:pt x="1123" y="1009"/>
                </a:lnTo>
                <a:lnTo>
                  <a:pt x="1103" y="1009"/>
                </a:lnTo>
                <a:lnTo>
                  <a:pt x="1084" y="1010"/>
                </a:lnTo>
                <a:lnTo>
                  <a:pt x="1065" y="1011"/>
                </a:lnTo>
                <a:lnTo>
                  <a:pt x="1045" y="1014"/>
                </a:lnTo>
                <a:lnTo>
                  <a:pt x="1026" y="1016"/>
                </a:lnTo>
                <a:lnTo>
                  <a:pt x="1007" y="1020"/>
                </a:lnTo>
                <a:lnTo>
                  <a:pt x="1006" y="1014"/>
                </a:lnTo>
                <a:lnTo>
                  <a:pt x="1005" y="1007"/>
                </a:lnTo>
                <a:lnTo>
                  <a:pt x="1004" y="1001"/>
                </a:lnTo>
                <a:lnTo>
                  <a:pt x="1002" y="995"/>
                </a:lnTo>
                <a:lnTo>
                  <a:pt x="1001" y="988"/>
                </a:lnTo>
                <a:lnTo>
                  <a:pt x="1000" y="983"/>
                </a:lnTo>
                <a:lnTo>
                  <a:pt x="999" y="977"/>
                </a:lnTo>
                <a:lnTo>
                  <a:pt x="997" y="971"/>
                </a:lnTo>
                <a:lnTo>
                  <a:pt x="996" y="968"/>
                </a:lnTo>
                <a:lnTo>
                  <a:pt x="995" y="967"/>
                </a:lnTo>
                <a:lnTo>
                  <a:pt x="993" y="966"/>
                </a:lnTo>
                <a:lnTo>
                  <a:pt x="991" y="964"/>
                </a:lnTo>
                <a:lnTo>
                  <a:pt x="990" y="964"/>
                </a:lnTo>
                <a:lnTo>
                  <a:pt x="987" y="964"/>
                </a:lnTo>
                <a:lnTo>
                  <a:pt x="985" y="966"/>
                </a:lnTo>
                <a:lnTo>
                  <a:pt x="982" y="967"/>
                </a:lnTo>
                <a:lnTo>
                  <a:pt x="977" y="969"/>
                </a:lnTo>
                <a:lnTo>
                  <a:pt x="972" y="973"/>
                </a:lnTo>
                <a:lnTo>
                  <a:pt x="967" y="978"/>
                </a:lnTo>
                <a:lnTo>
                  <a:pt x="963" y="985"/>
                </a:lnTo>
                <a:lnTo>
                  <a:pt x="959" y="990"/>
                </a:lnTo>
                <a:lnTo>
                  <a:pt x="956" y="996"/>
                </a:lnTo>
                <a:lnTo>
                  <a:pt x="953" y="1001"/>
                </a:lnTo>
                <a:lnTo>
                  <a:pt x="949" y="1006"/>
                </a:lnTo>
                <a:lnTo>
                  <a:pt x="949" y="1007"/>
                </a:lnTo>
                <a:lnTo>
                  <a:pt x="949" y="1009"/>
                </a:lnTo>
                <a:lnTo>
                  <a:pt x="949" y="1010"/>
                </a:lnTo>
                <a:lnTo>
                  <a:pt x="949" y="1011"/>
                </a:lnTo>
                <a:lnTo>
                  <a:pt x="949" y="1012"/>
                </a:lnTo>
                <a:lnTo>
                  <a:pt x="949" y="1014"/>
                </a:lnTo>
                <a:lnTo>
                  <a:pt x="951" y="1015"/>
                </a:lnTo>
                <a:lnTo>
                  <a:pt x="951" y="1016"/>
                </a:lnTo>
                <a:lnTo>
                  <a:pt x="952" y="1017"/>
                </a:lnTo>
                <a:lnTo>
                  <a:pt x="953" y="1019"/>
                </a:lnTo>
                <a:lnTo>
                  <a:pt x="953" y="1020"/>
                </a:lnTo>
                <a:lnTo>
                  <a:pt x="954" y="1022"/>
                </a:lnTo>
                <a:lnTo>
                  <a:pt x="956" y="1024"/>
                </a:lnTo>
                <a:lnTo>
                  <a:pt x="956" y="1026"/>
                </a:lnTo>
                <a:lnTo>
                  <a:pt x="957" y="1029"/>
                </a:lnTo>
                <a:lnTo>
                  <a:pt x="958" y="1031"/>
                </a:lnTo>
                <a:lnTo>
                  <a:pt x="954" y="1033"/>
                </a:lnTo>
                <a:lnTo>
                  <a:pt x="951" y="1034"/>
                </a:lnTo>
                <a:lnTo>
                  <a:pt x="945" y="1036"/>
                </a:lnTo>
                <a:lnTo>
                  <a:pt x="942" y="1038"/>
                </a:lnTo>
                <a:lnTo>
                  <a:pt x="938" y="1039"/>
                </a:lnTo>
                <a:lnTo>
                  <a:pt x="934" y="1040"/>
                </a:lnTo>
                <a:lnTo>
                  <a:pt x="930" y="1041"/>
                </a:lnTo>
                <a:lnTo>
                  <a:pt x="927" y="1043"/>
                </a:lnTo>
                <a:lnTo>
                  <a:pt x="923" y="1045"/>
                </a:lnTo>
                <a:lnTo>
                  <a:pt x="919" y="1046"/>
                </a:lnTo>
                <a:lnTo>
                  <a:pt x="916" y="1048"/>
                </a:lnTo>
                <a:lnTo>
                  <a:pt x="914" y="1049"/>
                </a:lnTo>
                <a:lnTo>
                  <a:pt x="913" y="1051"/>
                </a:lnTo>
                <a:lnTo>
                  <a:pt x="911" y="1053"/>
                </a:lnTo>
                <a:lnTo>
                  <a:pt x="911" y="1055"/>
                </a:lnTo>
                <a:lnTo>
                  <a:pt x="910" y="1057"/>
                </a:lnTo>
                <a:lnTo>
                  <a:pt x="908" y="1064"/>
                </a:lnTo>
                <a:lnTo>
                  <a:pt x="905" y="1073"/>
                </a:lnTo>
                <a:lnTo>
                  <a:pt x="904" y="1082"/>
                </a:lnTo>
                <a:lnTo>
                  <a:pt x="903" y="1091"/>
                </a:lnTo>
                <a:lnTo>
                  <a:pt x="903" y="1099"/>
                </a:lnTo>
                <a:lnTo>
                  <a:pt x="903" y="1107"/>
                </a:lnTo>
                <a:lnTo>
                  <a:pt x="903" y="1113"/>
                </a:lnTo>
                <a:lnTo>
                  <a:pt x="903" y="1118"/>
                </a:lnTo>
                <a:lnTo>
                  <a:pt x="904" y="1120"/>
                </a:lnTo>
                <a:lnTo>
                  <a:pt x="905" y="1121"/>
                </a:lnTo>
                <a:lnTo>
                  <a:pt x="908" y="1122"/>
                </a:lnTo>
                <a:lnTo>
                  <a:pt x="910" y="1123"/>
                </a:lnTo>
                <a:lnTo>
                  <a:pt x="913" y="1123"/>
                </a:lnTo>
                <a:lnTo>
                  <a:pt x="914" y="1123"/>
                </a:lnTo>
                <a:lnTo>
                  <a:pt x="916" y="1122"/>
                </a:lnTo>
                <a:lnTo>
                  <a:pt x="919" y="1122"/>
                </a:lnTo>
                <a:lnTo>
                  <a:pt x="920" y="1120"/>
                </a:lnTo>
                <a:lnTo>
                  <a:pt x="924" y="1117"/>
                </a:lnTo>
                <a:lnTo>
                  <a:pt x="928" y="1115"/>
                </a:lnTo>
                <a:lnTo>
                  <a:pt x="934" y="1111"/>
                </a:lnTo>
                <a:lnTo>
                  <a:pt x="942" y="1106"/>
                </a:lnTo>
                <a:lnTo>
                  <a:pt x="949" y="1102"/>
                </a:lnTo>
                <a:lnTo>
                  <a:pt x="959" y="1097"/>
                </a:lnTo>
                <a:lnTo>
                  <a:pt x="969" y="1092"/>
                </a:lnTo>
                <a:lnTo>
                  <a:pt x="969" y="1093"/>
                </a:lnTo>
                <a:lnTo>
                  <a:pt x="971" y="1094"/>
                </a:lnTo>
                <a:lnTo>
                  <a:pt x="971" y="1096"/>
                </a:lnTo>
                <a:lnTo>
                  <a:pt x="971" y="1097"/>
                </a:lnTo>
                <a:lnTo>
                  <a:pt x="971" y="1098"/>
                </a:lnTo>
                <a:lnTo>
                  <a:pt x="971" y="1099"/>
                </a:lnTo>
                <a:lnTo>
                  <a:pt x="973" y="1121"/>
                </a:lnTo>
                <a:lnTo>
                  <a:pt x="975" y="1144"/>
                </a:lnTo>
                <a:lnTo>
                  <a:pt x="976" y="1166"/>
                </a:lnTo>
                <a:lnTo>
                  <a:pt x="976" y="1192"/>
                </a:lnTo>
                <a:lnTo>
                  <a:pt x="976" y="1218"/>
                </a:lnTo>
                <a:lnTo>
                  <a:pt x="976" y="1246"/>
                </a:lnTo>
                <a:lnTo>
                  <a:pt x="976" y="1277"/>
                </a:lnTo>
                <a:lnTo>
                  <a:pt x="975" y="1310"/>
                </a:lnTo>
                <a:lnTo>
                  <a:pt x="975" y="1314"/>
                </a:lnTo>
                <a:lnTo>
                  <a:pt x="975" y="1319"/>
                </a:lnTo>
                <a:lnTo>
                  <a:pt x="975" y="1324"/>
                </a:lnTo>
                <a:lnTo>
                  <a:pt x="973" y="1328"/>
                </a:lnTo>
                <a:lnTo>
                  <a:pt x="973" y="1333"/>
                </a:lnTo>
                <a:lnTo>
                  <a:pt x="973" y="1337"/>
                </a:lnTo>
                <a:lnTo>
                  <a:pt x="973" y="1342"/>
                </a:lnTo>
                <a:lnTo>
                  <a:pt x="973" y="1346"/>
                </a:lnTo>
                <a:lnTo>
                  <a:pt x="971" y="1346"/>
                </a:lnTo>
                <a:lnTo>
                  <a:pt x="968" y="1346"/>
                </a:lnTo>
                <a:lnTo>
                  <a:pt x="966" y="1346"/>
                </a:lnTo>
                <a:lnTo>
                  <a:pt x="963" y="1346"/>
                </a:lnTo>
                <a:lnTo>
                  <a:pt x="961" y="1346"/>
                </a:lnTo>
                <a:lnTo>
                  <a:pt x="958" y="1346"/>
                </a:lnTo>
                <a:lnTo>
                  <a:pt x="956" y="1346"/>
                </a:lnTo>
                <a:lnTo>
                  <a:pt x="953" y="1346"/>
                </a:lnTo>
                <a:lnTo>
                  <a:pt x="945" y="1344"/>
                </a:lnTo>
                <a:lnTo>
                  <a:pt x="939" y="1344"/>
                </a:lnTo>
                <a:lnTo>
                  <a:pt x="932" y="1343"/>
                </a:lnTo>
                <a:lnTo>
                  <a:pt x="927" y="1343"/>
                </a:lnTo>
                <a:lnTo>
                  <a:pt x="920" y="1344"/>
                </a:lnTo>
                <a:lnTo>
                  <a:pt x="916" y="1347"/>
                </a:lnTo>
                <a:lnTo>
                  <a:pt x="911" y="1351"/>
                </a:lnTo>
                <a:lnTo>
                  <a:pt x="909" y="1356"/>
                </a:lnTo>
                <a:lnTo>
                  <a:pt x="906" y="1359"/>
                </a:lnTo>
                <a:lnTo>
                  <a:pt x="903" y="1367"/>
                </a:lnTo>
                <a:lnTo>
                  <a:pt x="899" y="1375"/>
                </a:lnTo>
                <a:lnTo>
                  <a:pt x="895" y="1382"/>
                </a:lnTo>
                <a:lnTo>
                  <a:pt x="891" y="1391"/>
                </a:lnTo>
                <a:lnTo>
                  <a:pt x="890" y="1397"/>
                </a:lnTo>
                <a:lnTo>
                  <a:pt x="890" y="1401"/>
                </a:lnTo>
                <a:lnTo>
                  <a:pt x="891" y="1404"/>
                </a:lnTo>
                <a:lnTo>
                  <a:pt x="892" y="1406"/>
                </a:lnTo>
                <a:lnTo>
                  <a:pt x="895" y="1409"/>
                </a:lnTo>
                <a:lnTo>
                  <a:pt x="901" y="1410"/>
                </a:lnTo>
                <a:lnTo>
                  <a:pt x="909" y="1411"/>
                </a:lnTo>
                <a:lnTo>
                  <a:pt x="916" y="1412"/>
                </a:lnTo>
                <a:lnTo>
                  <a:pt x="925" y="1412"/>
                </a:lnTo>
                <a:lnTo>
                  <a:pt x="935" y="1412"/>
                </a:lnTo>
                <a:lnTo>
                  <a:pt x="945" y="1411"/>
                </a:lnTo>
                <a:lnTo>
                  <a:pt x="957" y="1409"/>
                </a:lnTo>
                <a:lnTo>
                  <a:pt x="969" y="1407"/>
                </a:lnTo>
                <a:lnTo>
                  <a:pt x="968" y="1415"/>
                </a:lnTo>
                <a:lnTo>
                  <a:pt x="967" y="1423"/>
                </a:lnTo>
                <a:lnTo>
                  <a:pt x="967" y="1431"/>
                </a:lnTo>
                <a:lnTo>
                  <a:pt x="966" y="1439"/>
                </a:lnTo>
                <a:lnTo>
                  <a:pt x="966" y="1447"/>
                </a:lnTo>
                <a:lnTo>
                  <a:pt x="964" y="1454"/>
                </a:lnTo>
                <a:lnTo>
                  <a:pt x="963" y="1463"/>
                </a:lnTo>
                <a:lnTo>
                  <a:pt x="963" y="1471"/>
                </a:lnTo>
                <a:lnTo>
                  <a:pt x="962" y="1471"/>
                </a:lnTo>
                <a:lnTo>
                  <a:pt x="959" y="1471"/>
                </a:lnTo>
                <a:lnTo>
                  <a:pt x="958" y="1472"/>
                </a:lnTo>
                <a:lnTo>
                  <a:pt x="957" y="1472"/>
                </a:lnTo>
                <a:lnTo>
                  <a:pt x="956" y="1472"/>
                </a:lnTo>
                <a:lnTo>
                  <a:pt x="954" y="1473"/>
                </a:lnTo>
                <a:lnTo>
                  <a:pt x="953" y="1473"/>
                </a:lnTo>
                <a:lnTo>
                  <a:pt x="951" y="1473"/>
                </a:lnTo>
                <a:lnTo>
                  <a:pt x="911" y="1484"/>
                </a:lnTo>
                <a:lnTo>
                  <a:pt x="871" y="1495"/>
                </a:lnTo>
                <a:lnTo>
                  <a:pt x="831" y="1505"/>
                </a:lnTo>
                <a:lnTo>
                  <a:pt x="788" y="1515"/>
                </a:lnTo>
                <a:lnTo>
                  <a:pt x="746" y="1524"/>
                </a:lnTo>
                <a:lnTo>
                  <a:pt x="704" y="1532"/>
                </a:lnTo>
                <a:lnTo>
                  <a:pt x="661" y="1540"/>
                </a:lnTo>
                <a:lnTo>
                  <a:pt x="620" y="1548"/>
                </a:lnTo>
                <a:lnTo>
                  <a:pt x="620" y="1200"/>
                </a:lnTo>
                <a:lnTo>
                  <a:pt x="630" y="1189"/>
                </a:lnTo>
                <a:lnTo>
                  <a:pt x="640" y="1176"/>
                </a:lnTo>
                <a:lnTo>
                  <a:pt x="650" y="1165"/>
                </a:lnTo>
                <a:lnTo>
                  <a:pt x="660" y="1154"/>
                </a:lnTo>
                <a:lnTo>
                  <a:pt x="670" y="1142"/>
                </a:lnTo>
                <a:lnTo>
                  <a:pt x="680" y="1132"/>
                </a:lnTo>
                <a:lnTo>
                  <a:pt x="690" y="1122"/>
                </a:lnTo>
                <a:lnTo>
                  <a:pt x="701" y="1112"/>
                </a:lnTo>
                <a:lnTo>
                  <a:pt x="712" y="1102"/>
                </a:lnTo>
                <a:lnTo>
                  <a:pt x="723" y="1093"/>
                </a:lnTo>
                <a:lnTo>
                  <a:pt x="732" y="1088"/>
                </a:lnTo>
                <a:lnTo>
                  <a:pt x="740" y="1083"/>
                </a:lnTo>
                <a:lnTo>
                  <a:pt x="747" y="1080"/>
                </a:lnTo>
                <a:lnTo>
                  <a:pt x="754" y="1078"/>
                </a:lnTo>
                <a:lnTo>
                  <a:pt x="759" y="1078"/>
                </a:lnTo>
                <a:lnTo>
                  <a:pt x="764" y="1079"/>
                </a:lnTo>
                <a:lnTo>
                  <a:pt x="767" y="1082"/>
                </a:lnTo>
                <a:lnTo>
                  <a:pt x="771" y="1084"/>
                </a:lnTo>
                <a:lnTo>
                  <a:pt x="774" y="1089"/>
                </a:lnTo>
                <a:lnTo>
                  <a:pt x="776" y="1093"/>
                </a:lnTo>
                <a:lnTo>
                  <a:pt x="779" y="1104"/>
                </a:lnTo>
                <a:lnTo>
                  <a:pt x="781" y="1117"/>
                </a:lnTo>
                <a:lnTo>
                  <a:pt x="781" y="1136"/>
                </a:lnTo>
                <a:lnTo>
                  <a:pt x="783" y="1156"/>
                </a:lnTo>
                <a:lnTo>
                  <a:pt x="783" y="1178"/>
                </a:lnTo>
                <a:lnTo>
                  <a:pt x="781" y="1198"/>
                </a:lnTo>
                <a:lnTo>
                  <a:pt x="778" y="1241"/>
                </a:lnTo>
                <a:lnTo>
                  <a:pt x="773" y="1284"/>
                </a:lnTo>
                <a:lnTo>
                  <a:pt x="766" y="1327"/>
                </a:lnTo>
                <a:lnTo>
                  <a:pt x="759" y="1370"/>
                </a:lnTo>
                <a:lnTo>
                  <a:pt x="750" y="1411"/>
                </a:lnTo>
                <a:lnTo>
                  <a:pt x="742" y="1452"/>
                </a:lnTo>
                <a:lnTo>
                  <a:pt x="742" y="1455"/>
                </a:lnTo>
                <a:lnTo>
                  <a:pt x="742" y="1459"/>
                </a:lnTo>
                <a:lnTo>
                  <a:pt x="744" y="1462"/>
                </a:lnTo>
                <a:lnTo>
                  <a:pt x="746" y="1464"/>
                </a:lnTo>
                <a:lnTo>
                  <a:pt x="747" y="1464"/>
                </a:lnTo>
                <a:lnTo>
                  <a:pt x="750" y="1465"/>
                </a:lnTo>
                <a:lnTo>
                  <a:pt x="752" y="1465"/>
                </a:lnTo>
                <a:lnTo>
                  <a:pt x="755" y="1464"/>
                </a:lnTo>
                <a:lnTo>
                  <a:pt x="759" y="1463"/>
                </a:lnTo>
                <a:lnTo>
                  <a:pt x="762" y="1462"/>
                </a:lnTo>
                <a:lnTo>
                  <a:pt x="769" y="1459"/>
                </a:lnTo>
                <a:lnTo>
                  <a:pt x="774" y="1458"/>
                </a:lnTo>
                <a:lnTo>
                  <a:pt x="779" y="1455"/>
                </a:lnTo>
                <a:lnTo>
                  <a:pt x="783" y="1454"/>
                </a:lnTo>
                <a:lnTo>
                  <a:pt x="786" y="1453"/>
                </a:lnTo>
                <a:lnTo>
                  <a:pt x="790" y="1452"/>
                </a:lnTo>
                <a:lnTo>
                  <a:pt x="794" y="1449"/>
                </a:lnTo>
                <a:lnTo>
                  <a:pt x="798" y="1445"/>
                </a:lnTo>
                <a:lnTo>
                  <a:pt x="800" y="1443"/>
                </a:lnTo>
                <a:lnTo>
                  <a:pt x="802" y="1440"/>
                </a:lnTo>
                <a:lnTo>
                  <a:pt x="803" y="1436"/>
                </a:lnTo>
                <a:lnTo>
                  <a:pt x="804" y="1434"/>
                </a:lnTo>
                <a:lnTo>
                  <a:pt x="804" y="1431"/>
                </a:lnTo>
                <a:lnTo>
                  <a:pt x="804" y="1429"/>
                </a:lnTo>
                <a:lnTo>
                  <a:pt x="812" y="1388"/>
                </a:lnTo>
                <a:lnTo>
                  <a:pt x="819" y="1342"/>
                </a:lnTo>
                <a:lnTo>
                  <a:pt x="826" y="1293"/>
                </a:lnTo>
                <a:lnTo>
                  <a:pt x="831" y="1243"/>
                </a:lnTo>
                <a:lnTo>
                  <a:pt x="833" y="1195"/>
                </a:lnTo>
                <a:lnTo>
                  <a:pt x="833" y="1152"/>
                </a:lnTo>
                <a:lnTo>
                  <a:pt x="833" y="1134"/>
                </a:lnTo>
                <a:lnTo>
                  <a:pt x="831" y="1116"/>
                </a:lnTo>
                <a:lnTo>
                  <a:pt x="829" y="1102"/>
                </a:lnTo>
                <a:lnTo>
                  <a:pt x="826" y="1089"/>
                </a:lnTo>
                <a:lnTo>
                  <a:pt x="819" y="1074"/>
                </a:lnTo>
                <a:lnTo>
                  <a:pt x="812" y="1062"/>
                </a:lnTo>
                <a:lnTo>
                  <a:pt x="804" y="1051"/>
                </a:lnTo>
                <a:lnTo>
                  <a:pt x="795" y="1045"/>
                </a:lnTo>
                <a:lnTo>
                  <a:pt x="785" y="1040"/>
                </a:lnTo>
                <a:lnTo>
                  <a:pt x="775" y="1036"/>
                </a:lnTo>
                <a:lnTo>
                  <a:pt x="764" y="1035"/>
                </a:lnTo>
                <a:lnTo>
                  <a:pt x="754" y="1036"/>
                </a:lnTo>
                <a:lnTo>
                  <a:pt x="742" y="1038"/>
                </a:lnTo>
                <a:lnTo>
                  <a:pt x="731" y="1040"/>
                </a:lnTo>
                <a:lnTo>
                  <a:pt x="721" y="1044"/>
                </a:lnTo>
                <a:lnTo>
                  <a:pt x="711" y="1049"/>
                </a:lnTo>
                <a:lnTo>
                  <a:pt x="692" y="1059"/>
                </a:lnTo>
                <a:lnTo>
                  <a:pt x="675" y="1070"/>
                </a:lnTo>
                <a:lnTo>
                  <a:pt x="670" y="1075"/>
                </a:lnTo>
                <a:lnTo>
                  <a:pt x="663" y="1080"/>
                </a:lnTo>
                <a:lnTo>
                  <a:pt x="656" y="1087"/>
                </a:lnTo>
                <a:lnTo>
                  <a:pt x="650" y="1093"/>
                </a:lnTo>
                <a:lnTo>
                  <a:pt x="643" y="1101"/>
                </a:lnTo>
                <a:lnTo>
                  <a:pt x="635" y="1108"/>
                </a:lnTo>
                <a:lnTo>
                  <a:pt x="627" y="1117"/>
                </a:lnTo>
                <a:lnTo>
                  <a:pt x="620" y="1125"/>
                </a:lnTo>
                <a:lnTo>
                  <a:pt x="620" y="833"/>
                </a:lnTo>
                <a:lnTo>
                  <a:pt x="626" y="818"/>
                </a:lnTo>
                <a:lnTo>
                  <a:pt x="632" y="804"/>
                </a:lnTo>
                <a:lnTo>
                  <a:pt x="640" y="789"/>
                </a:lnTo>
                <a:lnTo>
                  <a:pt x="646" y="775"/>
                </a:lnTo>
                <a:lnTo>
                  <a:pt x="654" y="761"/>
                </a:lnTo>
                <a:lnTo>
                  <a:pt x="660" y="750"/>
                </a:lnTo>
                <a:lnTo>
                  <a:pt x="666" y="738"/>
                </a:lnTo>
                <a:lnTo>
                  <a:pt x="673" y="730"/>
                </a:lnTo>
                <a:lnTo>
                  <a:pt x="677" y="722"/>
                </a:lnTo>
                <a:lnTo>
                  <a:pt x="679" y="716"/>
                </a:lnTo>
                <a:lnTo>
                  <a:pt x="679" y="709"/>
                </a:lnTo>
                <a:lnTo>
                  <a:pt x="678" y="703"/>
                </a:lnTo>
                <a:lnTo>
                  <a:pt x="674" y="698"/>
                </a:lnTo>
                <a:lnTo>
                  <a:pt x="669" y="692"/>
                </a:lnTo>
                <a:lnTo>
                  <a:pt x="663" y="684"/>
                </a:lnTo>
                <a:lnTo>
                  <a:pt x="655" y="675"/>
                </a:lnTo>
                <a:lnTo>
                  <a:pt x="653" y="673"/>
                </a:lnTo>
                <a:lnTo>
                  <a:pt x="650" y="669"/>
                </a:lnTo>
                <a:lnTo>
                  <a:pt x="645" y="665"/>
                </a:lnTo>
                <a:lnTo>
                  <a:pt x="640" y="661"/>
                </a:lnTo>
                <a:lnTo>
                  <a:pt x="635" y="660"/>
                </a:lnTo>
                <a:lnTo>
                  <a:pt x="631" y="661"/>
                </a:lnTo>
                <a:lnTo>
                  <a:pt x="629" y="663"/>
                </a:lnTo>
                <a:lnTo>
                  <a:pt x="626" y="665"/>
                </a:lnTo>
                <a:lnTo>
                  <a:pt x="625" y="668"/>
                </a:lnTo>
                <a:lnTo>
                  <a:pt x="622" y="672"/>
                </a:lnTo>
                <a:lnTo>
                  <a:pt x="622" y="673"/>
                </a:lnTo>
                <a:lnTo>
                  <a:pt x="622" y="674"/>
                </a:lnTo>
                <a:lnTo>
                  <a:pt x="621" y="675"/>
                </a:lnTo>
                <a:lnTo>
                  <a:pt x="621" y="677"/>
                </a:lnTo>
                <a:lnTo>
                  <a:pt x="621" y="678"/>
                </a:lnTo>
                <a:lnTo>
                  <a:pt x="620" y="679"/>
                </a:lnTo>
                <a:lnTo>
                  <a:pt x="620" y="268"/>
                </a:lnTo>
                <a:close/>
                <a:moveTo>
                  <a:pt x="1187" y="1402"/>
                </a:moveTo>
                <a:lnTo>
                  <a:pt x="1187" y="1342"/>
                </a:lnTo>
                <a:lnTo>
                  <a:pt x="1171" y="1348"/>
                </a:lnTo>
                <a:lnTo>
                  <a:pt x="1155" y="1354"/>
                </a:lnTo>
                <a:lnTo>
                  <a:pt x="1140" y="1359"/>
                </a:lnTo>
                <a:lnTo>
                  <a:pt x="1123" y="1366"/>
                </a:lnTo>
                <a:lnTo>
                  <a:pt x="1107" y="1371"/>
                </a:lnTo>
                <a:lnTo>
                  <a:pt x="1091" y="1376"/>
                </a:lnTo>
                <a:lnTo>
                  <a:pt x="1076" y="1381"/>
                </a:lnTo>
                <a:lnTo>
                  <a:pt x="1059" y="1386"/>
                </a:lnTo>
                <a:lnTo>
                  <a:pt x="1055" y="1387"/>
                </a:lnTo>
                <a:lnTo>
                  <a:pt x="1050" y="1388"/>
                </a:lnTo>
                <a:lnTo>
                  <a:pt x="1044" y="1390"/>
                </a:lnTo>
                <a:lnTo>
                  <a:pt x="1038" y="1391"/>
                </a:lnTo>
                <a:lnTo>
                  <a:pt x="1031" y="1392"/>
                </a:lnTo>
                <a:lnTo>
                  <a:pt x="1025" y="1395"/>
                </a:lnTo>
                <a:lnTo>
                  <a:pt x="1019" y="1396"/>
                </a:lnTo>
                <a:lnTo>
                  <a:pt x="1012" y="1397"/>
                </a:lnTo>
                <a:lnTo>
                  <a:pt x="1011" y="1405"/>
                </a:lnTo>
                <a:lnTo>
                  <a:pt x="1011" y="1412"/>
                </a:lnTo>
                <a:lnTo>
                  <a:pt x="1011" y="1420"/>
                </a:lnTo>
                <a:lnTo>
                  <a:pt x="1010" y="1428"/>
                </a:lnTo>
                <a:lnTo>
                  <a:pt x="1010" y="1435"/>
                </a:lnTo>
                <a:lnTo>
                  <a:pt x="1009" y="1443"/>
                </a:lnTo>
                <a:lnTo>
                  <a:pt x="1009" y="1450"/>
                </a:lnTo>
                <a:lnTo>
                  <a:pt x="1009" y="1458"/>
                </a:lnTo>
                <a:lnTo>
                  <a:pt x="1030" y="1450"/>
                </a:lnTo>
                <a:lnTo>
                  <a:pt x="1053" y="1444"/>
                </a:lnTo>
                <a:lnTo>
                  <a:pt x="1076" y="1438"/>
                </a:lnTo>
                <a:lnTo>
                  <a:pt x="1098" y="1430"/>
                </a:lnTo>
                <a:lnTo>
                  <a:pt x="1121" y="1424"/>
                </a:lnTo>
                <a:lnTo>
                  <a:pt x="1142" y="1416"/>
                </a:lnTo>
                <a:lnTo>
                  <a:pt x="1165" y="1409"/>
                </a:lnTo>
                <a:lnTo>
                  <a:pt x="1187" y="1402"/>
                </a:lnTo>
                <a:close/>
                <a:moveTo>
                  <a:pt x="620" y="1593"/>
                </a:moveTo>
                <a:lnTo>
                  <a:pt x="620" y="1866"/>
                </a:lnTo>
                <a:lnTo>
                  <a:pt x="1187" y="1866"/>
                </a:lnTo>
                <a:lnTo>
                  <a:pt x="1187" y="1442"/>
                </a:lnTo>
                <a:lnTo>
                  <a:pt x="1169" y="1448"/>
                </a:lnTo>
                <a:lnTo>
                  <a:pt x="1150" y="1453"/>
                </a:lnTo>
                <a:lnTo>
                  <a:pt x="1132" y="1459"/>
                </a:lnTo>
                <a:lnTo>
                  <a:pt x="1113" y="1465"/>
                </a:lnTo>
                <a:lnTo>
                  <a:pt x="1096" y="1471"/>
                </a:lnTo>
                <a:lnTo>
                  <a:pt x="1078" y="1477"/>
                </a:lnTo>
                <a:lnTo>
                  <a:pt x="1059" y="1482"/>
                </a:lnTo>
                <a:lnTo>
                  <a:pt x="1040" y="1487"/>
                </a:lnTo>
                <a:lnTo>
                  <a:pt x="1036" y="1488"/>
                </a:lnTo>
                <a:lnTo>
                  <a:pt x="1031" y="1489"/>
                </a:lnTo>
                <a:lnTo>
                  <a:pt x="1028" y="1491"/>
                </a:lnTo>
                <a:lnTo>
                  <a:pt x="1023" y="1492"/>
                </a:lnTo>
                <a:lnTo>
                  <a:pt x="1019" y="1495"/>
                </a:lnTo>
                <a:lnTo>
                  <a:pt x="1014" y="1496"/>
                </a:lnTo>
                <a:lnTo>
                  <a:pt x="1010" y="1497"/>
                </a:lnTo>
                <a:lnTo>
                  <a:pt x="1005" y="1498"/>
                </a:lnTo>
                <a:lnTo>
                  <a:pt x="1002" y="1530"/>
                </a:lnTo>
                <a:lnTo>
                  <a:pt x="999" y="1561"/>
                </a:lnTo>
                <a:lnTo>
                  <a:pt x="995" y="1593"/>
                </a:lnTo>
                <a:lnTo>
                  <a:pt x="991" y="1626"/>
                </a:lnTo>
                <a:lnTo>
                  <a:pt x="987" y="1659"/>
                </a:lnTo>
                <a:lnTo>
                  <a:pt x="982" y="1693"/>
                </a:lnTo>
                <a:lnTo>
                  <a:pt x="976" y="1728"/>
                </a:lnTo>
                <a:lnTo>
                  <a:pt x="971" y="1763"/>
                </a:lnTo>
                <a:lnTo>
                  <a:pt x="969" y="1765"/>
                </a:lnTo>
                <a:lnTo>
                  <a:pt x="969" y="1766"/>
                </a:lnTo>
                <a:lnTo>
                  <a:pt x="969" y="1768"/>
                </a:lnTo>
                <a:lnTo>
                  <a:pt x="968" y="1770"/>
                </a:lnTo>
                <a:lnTo>
                  <a:pt x="967" y="1771"/>
                </a:lnTo>
                <a:lnTo>
                  <a:pt x="966" y="1772"/>
                </a:lnTo>
                <a:lnTo>
                  <a:pt x="964" y="1773"/>
                </a:lnTo>
                <a:lnTo>
                  <a:pt x="963" y="1775"/>
                </a:lnTo>
                <a:lnTo>
                  <a:pt x="958" y="1777"/>
                </a:lnTo>
                <a:lnTo>
                  <a:pt x="952" y="1780"/>
                </a:lnTo>
                <a:lnTo>
                  <a:pt x="945" y="1784"/>
                </a:lnTo>
                <a:lnTo>
                  <a:pt x="939" y="1787"/>
                </a:lnTo>
                <a:lnTo>
                  <a:pt x="932" y="1790"/>
                </a:lnTo>
                <a:lnTo>
                  <a:pt x="925" y="1792"/>
                </a:lnTo>
                <a:lnTo>
                  <a:pt x="920" y="1794"/>
                </a:lnTo>
                <a:lnTo>
                  <a:pt x="915" y="1795"/>
                </a:lnTo>
                <a:lnTo>
                  <a:pt x="913" y="1795"/>
                </a:lnTo>
                <a:lnTo>
                  <a:pt x="910" y="1794"/>
                </a:lnTo>
                <a:lnTo>
                  <a:pt x="909" y="1792"/>
                </a:lnTo>
                <a:lnTo>
                  <a:pt x="908" y="1790"/>
                </a:lnTo>
                <a:lnTo>
                  <a:pt x="906" y="1787"/>
                </a:lnTo>
                <a:lnTo>
                  <a:pt x="906" y="1785"/>
                </a:lnTo>
                <a:lnTo>
                  <a:pt x="908" y="1781"/>
                </a:lnTo>
                <a:lnTo>
                  <a:pt x="908" y="1779"/>
                </a:lnTo>
                <a:lnTo>
                  <a:pt x="915" y="1746"/>
                </a:lnTo>
                <a:lnTo>
                  <a:pt x="923" y="1713"/>
                </a:lnTo>
                <a:lnTo>
                  <a:pt x="930" y="1680"/>
                </a:lnTo>
                <a:lnTo>
                  <a:pt x="937" y="1646"/>
                </a:lnTo>
                <a:lnTo>
                  <a:pt x="943" y="1613"/>
                </a:lnTo>
                <a:lnTo>
                  <a:pt x="948" y="1579"/>
                </a:lnTo>
                <a:lnTo>
                  <a:pt x="953" y="1545"/>
                </a:lnTo>
                <a:lnTo>
                  <a:pt x="958" y="1511"/>
                </a:lnTo>
                <a:lnTo>
                  <a:pt x="914" y="1524"/>
                </a:lnTo>
                <a:lnTo>
                  <a:pt x="871" y="1536"/>
                </a:lnTo>
                <a:lnTo>
                  <a:pt x="828" y="1548"/>
                </a:lnTo>
                <a:lnTo>
                  <a:pt x="785" y="1558"/>
                </a:lnTo>
                <a:lnTo>
                  <a:pt x="744" y="1568"/>
                </a:lnTo>
                <a:lnTo>
                  <a:pt x="703" y="1577"/>
                </a:lnTo>
                <a:lnTo>
                  <a:pt x="661" y="1585"/>
                </a:lnTo>
                <a:lnTo>
                  <a:pt x="620" y="1593"/>
                </a:lnTo>
                <a:close/>
                <a:moveTo>
                  <a:pt x="1187" y="1060"/>
                </a:moveTo>
                <a:lnTo>
                  <a:pt x="1169" y="1059"/>
                </a:lnTo>
                <a:lnTo>
                  <a:pt x="1153" y="1059"/>
                </a:lnTo>
                <a:lnTo>
                  <a:pt x="1135" y="1060"/>
                </a:lnTo>
                <a:lnTo>
                  <a:pt x="1118" y="1060"/>
                </a:lnTo>
                <a:lnTo>
                  <a:pt x="1102" y="1062"/>
                </a:lnTo>
                <a:lnTo>
                  <a:pt x="1086" y="1064"/>
                </a:lnTo>
                <a:lnTo>
                  <a:pt x="1070" y="1065"/>
                </a:lnTo>
                <a:lnTo>
                  <a:pt x="1057" y="1068"/>
                </a:lnTo>
                <a:lnTo>
                  <a:pt x="1050" y="1069"/>
                </a:lnTo>
                <a:lnTo>
                  <a:pt x="1045" y="1069"/>
                </a:lnTo>
                <a:lnTo>
                  <a:pt x="1040" y="1070"/>
                </a:lnTo>
                <a:lnTo>
                  <a:pt x="1035" y="1072"/>
                </a:lnTo>
                <a:lnTo>
                  <a:pt x="1030" y="1073"/>
                </a:lnTo>
                <a:lnTo>
                  <a:pt x="1025" y="1074"/>
                </a:lnTo>
                <a:lnTo>
                  <a:pt x="1020" y="1075"/>
                </a:lnTo>
                <a:lnTo>
                  <a:pt x="1015" y="1077"/>
                </a:lnTo>
                <a:lnTo>
                  <a:pt x="1017" y="1102"/>
                </a:lnTo>
                <a:lnTo>
                  <a:pt x="1019" y="1128"/>
                </a:lnTo>
                <a:lnTo>
                  <a:pt x="1020" y="1155"/>
                </a:lnTo>
                <a:lnTo>
                  <a:pt x="1020" y="1181"/>
                </a:lnTo>
                <a:lnTo>
                  <a:pt x="1020" y="1207"/>
                </a:lnTo>
                <a:lnTo>
                  <a:pt x="1020" y="1233"/>
                </a:lnTo>
                <a:lnTo>
                  <a:pt x="1019" y="1258"/>
                </a:lnTo>
                <a:lnTo>
                  <a:pt x="1019" y="1282"/>
                </a:lnTo>
                <a:lnTo>
                  <a:pt x="1017" y="1290"/>
                </a:lnTo>
                <a:lnTo>
                  <a:pt x="1017" y="1298"/>
                </a:lnTo>
                <a:lnTo>
                  <a:pt x="1017" y="1305"/>
                </a:lnTo>
                <a:lnTo>
                  <a:pt x="1017" y="1313"/>
                </a:lnTo>
                <a:lnTo>
                  <a:pt x="1016" y="1319"/>
                </a:lnTo>
                <a:lnTo>
                  <a:pt x="1016" y="1327"/>
                </a:lnTo>
                <a:lnTo>
                  <a:pt x="1016" y="1334"/>
                </a:lnTo>
                <a:lnTo>
                  <a:pt x="1015" y="1342"/>
                </a:lnTo>
                <a:lnTo>
                  <a:pt x="1030" y="1338"/>
                </a:lnTo>
                <a:lnTo>
                  <a:pt x="1045" y="1335"/>
                </a:lnTo>
                <a:lnTo>
                  <a:pt x="1060" y="1332"/>
                </a:lnTo>
                <a:lnTo>
                  <a:pt x="1077" y="1327"/>
                </a:lnTo>
                <a:lnTo>
                  <a:pt x="1092" y="1322"/>
                </a:lnTo>
                <a:lnTo>
                  <a:pt x="1108" y="1317"/>
                </a:lnTo>
                <a:lnTo>
                  <a:pt x="1125" y="1311"/>
                </a:lnTo>
                <a:lnTo>
                  <a:pt x="1141" y="1305"/>
                </a:lnTo>
                <a:lnTo>
                  <a:pt x="1146" y="1304"/>
                </a:lnTo>
                <a:lnTo>
                  <a:pt x="1151" y="1301"/>
                </a:lnTo>
                <a:lnTo>
                  <a:pt x="1156" y="1300"/>
                </a:lnTo>
                <a:lnTo>
                  <a:pt x="1163" y="1298"/>
                </a:lnTo>
                <a:lnTo>
                  <a:pt x="1169" y="1295"/>
                </a:lnTo>
                <a:lnTo>
                  <a:pt x="1174" y="1293"/>
                </a:lnTo>
                <a:lnTo>
                  <a:pt x="1180" y="1290"/>
                </a:lnTo>
                <a:lnTo>
                  <a:pt x="1187" y="1288"/>
                </a:lnTo>
                <a:lnTo>
                  <a:pt x="1187" y="1060"/>
                </a:lnTo>
                <a:close/>
                <a:moveTo>
                  <a:pt x="434" y="268"/>
                </a:moveTo>
                <a:lnTo>
                  <a:pt x="620" y="268"/>
                </a:lnTo>
                <a:lnTo>
                  <a:pt x="620" y="679"/>
                </a:lnTo>
                <a:lnTo>
                  <a:pt x="617" y="685"/>
                </a:lnTo>
                <a:lnTo>
                  <a:pt x="615" y="693"/>
                </a:lnTo>
                <a:lnTo>
                  <a:pt x="612" y="702"/>
                </a:lnTo>
                <a:lnTo>
                  <a:pt x="608" y="711"/>
                </a:lnTo>
                <a:lnTo>
                  <a:pt x="605" y="719"/>
                </a:lnTo>
                <a:lnTo>
                  <a:pt x="601" y="730"/>
                </a:lnTo>
                <a:lnTo>
                  <a:pt x="597" y="738"/>
                </a:lnTo>
                <a:lnTo>
                  <a:pt x="593" y="749"/>
                </a:lnTo>
                <a:lnTo>
                  <a:pt x="568" y="809"/>
                </a:lnTo>
                <a:lnTo>
                  <a:pt x="544" y="871"/>
                </a:lnTo>
                <a:lnTo>
                  <a:pt x="523" y="934"/>
                </a:lnTo>
                <a:lnTo>
                  <a:pt x="501" y="998"/>
                </a:lnTo>
                <a:lnTo>
                  <a:pt x="482" y="1064"/>
                </a:lnTo>
                <a:lnTo>
                  <a:pt x="465" y="1132"/>
                </a:lnTo>
                <a:lnTo>
                  <a:pt x="449" y="1200"/>
                </a:lnTo>
                <a:lnTo>
                  <a:pt x="434" y="1269"/>
                </a:lnTo>
                <a:lnTo>
                  <a:pt x="434" y="976"/>
                </a:lnTo>
                <a:lnTo>
                  <a:pt x="441" y="968"/>
                </a:lnTo>
                <a:lnTo>
                  <a:pt x="446" y="962"/>
                </a:lnTo>
                <a:lnTo>
                  <a:pt x="451" y="954"/>
                </a:lnTo>
                <a:lnTo>
                  <a:pt x="454" y="945"/>
                </a:lnTo>
                <a:lnTo>
                  <a:pt x="457" y="937"/>
                </a:lnTo>
                <a:lnTo>
                  <a:pt x="459" y="928"/>
                </a:lnTo>
                <a:lnTo>
                  <a:pt x="461" y="919"/>
                </a:lnTo>
                <a:lnTo>
                  <a:pt x="462" y="909"/>
                </a:lnTo>
                <a:lnTo>
                  <a:pt x="461" y="899"/>
                </a:lnTo>
                <a:lnTo>
                  <a:pt x="459" y="890"/>
                </a:lnTo>
                <a:lnTo>
                  <a:pt x="457" y="881"/>
                </a:lnTo>
                <a:lnTo>
                  <a:pt x="454" y="872"/>
                </a:lnTo>
                <a:lnTo>
                  <a:pt x="451" y="863"/>
                </a:lnTo>
                <a:lnTo>
                  <a:pt x="446" y="856"/>
                </a:lnTo>
                <a:lnTo>
                  <a:pt x="441" y="850"/>
                </a:lnTo>
                <a:lnTo>
                  <a:pt x="434" y="842"/>
                </a:lnTo>
                <a:lnTo>
                  <a:pt x="434" y="268"/>
                </a:lnTo>
                <a:close/>
                <a:moveTo>
                  <a:pt x="620" y="1548"/>
                </a:moveTo>
                <a:lnTo>
                  <a:pt x="620" y="1200"/>
                </a:lnTo>
                <a:lnTo>
                  <a:pt x="596" y="1232"/>
                </a:lnTo>
                <a:lnTo>
                  <a:pt x="572" y="1265"/>
                </a:lnTo>
                <a:lnTo>
                  <a:pt x="549" y="1298"/>
                </a:lnTo>
                <a:lnTo>
                  <a:pt x="528" y="1330"/>
                </a:lnTo>
                <a:lnTo>
                  <a:pt x="507" y="1362"/>
                </a:lnTo>
                <a:lnTo>
                  <a:pt x="490" y="1392"/>
                </a:lnTo>
                <a:lnTo>
                  <a:pt x="475" y="1420"/>
                </a:lnTo>
                <a:lnTo>
                  <a:pt x="462" y="1447"/>
                </a:lnTo>
                <a:lnTo>
                  <a:pt x="459" y="1452"/>
                </a:lnTo>
                <a:lnTo>
                  <a:pt x="457" y="1455"/>
                </a:lnTo>
                <a:lnTo>
                  <a:pt x="454" y="1460"/>
                </a:lnTo>
                <a:lnTo>
                  <a:pt x="451" y="1464"/>
                </a:lnTo>
                <a:lnTo>
                  <a:pt x="448" y="1469"/>
                </a:lnTo>
                <a:lnTo>
                  <a:pt x="444" y="1473"/>
                </a:lnTo>
                <a:lnTo>
                  <a:pt x="441" y="1477"/>
                </a:lnTo>
                <a:lnTo>
                  <a:pt x="437" y="1481"/>
                </a:lnTo>
                <a:lnTo>
                  <a:pt x="435" y="1482"/>
                </a:lnTo>
                <a:lnTo>
                  <a:pt x="434" y="1482"/>
                </a:lnTo>
                <a:lnTo>
                  <a:pt x="434" y="1565"/>
                </a:lnTo>
                <a:lnTo>
                  <a:pt x="441" y="1565"/>
                </a:lnTo>
                <a:lnTo>
                  <a:pt x="447" y="1566"/>
                </a:lnTo>
                <a:lnTo>
                  <a:pt x="454" y="1566"/>
                </a:lnTo>
                <a:lnTo>
                  <a:pt x="461" y="1566"/>
                </a:lnTo>
                <a:lnTo>
                  <a:pt x="468" y="1565"/>
                </a:lnTo>
                <a:lnTo>
                  <a:pt x="476" y="1565"/>
                </a:lnTo>
                <a:lnTo>
                  <a:pt x="483" y="1565"/>
                </a:lnTo>
                <a:lnTo>
                  <a:pt x="491" y="1564"/>
                </a:lnTo>
                <a:lnTo>
                  <a:pt x="506" y="1563"/>
                </a:lnTo>
                <a:lnTo>
                  <a:pt x="523" y="1561"/>
                </a:lnTo>
                <a:lnTo>
                  <a:pt x="538" y="1559"/>
                </a:lnTo>
                <a:lnTo>
                  <a:pt x="554" y="1558"/>
                </a:lnTo>
                <a:lnTo>
                  <a:pt x="571" y="1555"/>
                </a:lnTo>
                <a:lnTo>
                  <a:pt x="587" y="1553"/>
                </a:lnTo>
                <a:lnTo>
                  <a:pt x="603" y="1550"/>
                </a:lnTo>
                <a:lnTo>
                  <a:pt x="620" y="1548"/>
                </a:lnTo>
                <a:close/>
                <a:moveTo>
                  <a:pt x="434" y="1612"/>
                </a:moveTo>
                <a:lnTo>
                  <a:pt x="446" y="1612"/>
                </a:lnTo>
                <a:lnTo>
                  <a:pt x="456" y="1612"/>
                </a:lnTo>
                <a:lnTo>
                  <a:pt x="468" y="1611"/>
                </a:lnTo>
                <a:lnTo>
                  <a:pt x="480" y="1611"/>
                </a:lnTo>
                <a:lnTo>
                  <a:pt x="492" y="1609"/>
                </a:lnTo>
                <a:lnTo>
                  <a:pt x="505" y="1608"/>
                </a:lnTo>
                <a:lnTo>
                  <a:pt x="518" y="1607"/>
                </a:lnTo>
                <a:lnTo>
                  <a:pt x="531" y="1606"/>
                </a:lnTo>
                <a:lnTo>
                  <a:pt x="543" y="1604"/>
                </a:lnTo>
                <a:lnTo>
                  <a:pt x="554" y="1603"/>
                </a:lnTo>
                <a:lnTo>
                  <a:pt x="564" y="1602"/>
                </a:lnTo>
                <a:lnTo>
                  <a:pt x="576" y="1599"/>
                </a:lnTo>
                <a:lnTo>
                  <a:pt x="587" y="1598"/>
                </a:lnTo>
                <a:lnTo>
                  <a:pt x="598" y="1597"/>
                </a:lnTo>
                <a:lnTo>
                  <a:pt x="610" y="1594"/>
                </a:lnTo>
                <a:lnTo>
                  <a:pt x="620" y="1593"/>
                </a:lnTo>
                <a:lnTo>
                  <a:pt x="620" y="1866"/>
                </a:lnTo>
                <a:lnTo>
                  <a:pt x="434" y="1866"/>
                </a:lnTo>
                <a:lnTo>
                  <a:pt x="434" y="1612"/>
                </a:lnTo>
                <a:close/>
                <a:moveTo>
                  <a:pt x="620" y="833"/>
                </a:moveTo>
                <a:lnTo>
                  <a:pt x="619" y="837"/>
                </a:lnTo>
                <a:lnTo>
                  <a:pt x="617" y="841"/>
                </a:lnTo>
                <a:lnTo>
                  <a:pt x="616" y="843"/>
                </a:lnTo>
                <a:lnTo>
                  <a:pt x="615" y="847"/>
                </a:lnTo>
                <a:lnTo>
                  <a:pt x="613" y="851"/>
                </a:lnTo>
                <a:lnTo>
                  <a:pt x="611" y="855"/>
                </a:lnTo>
                <a:lnTo>
                  <a:pt x="610" y="857"/>
                </a:lnTo>
                <a:lnTo>
                  <a:pt x="608" y="861"/>
                </a:lnTo>
                <a:lnTo>
                  <a:pt x="583" y="925"/>
                </a:lnTo>
                <a:lnTo>
                  <a:pt x="563" y="985"/>
                </a:lnTo>
                <a:lnTo>
                  <a:pt x="544" y="1041"/>
                </a:lnTo>
                <a:lnTo>
                  <a:pt x="528" y="1096"/>
                </a:lnTo>
                <a:lnTo>
                  <a:pt x="512" y="1152"/>
                </a:lnTo>
                <a:lnTo>
                  <a:pt x="497" y="1212"/>
                </a:lnTo>
                <a:lnTo>
                  <a:pt x="483" y="1276"/>
                </a:lnTo>
                <a:lnTo>
                  <a:pt x="467" y="1348"/>
                </a:lnTo>
                <a:lnTo>
                  <a:pt x="481" y="1324"/>
                </a:lnTo>
                <a:lnTo>
                  <a:pt x="496" y="1296"/>
                </a:lnTo>
                <a:lnTo>
                  <a:pt x="515" y="1269"/>
                </a:lnTo>
                <a:lnTo>
                  <a:pt x="534" y="1238"/>
                </a:lnTo>
                <a:lnTo>
                  <a:pt x="555" y="1208"/>
                </a:lnTo>
                <a:lnTo>
                  <a:pt x="577" y="1179"/>
                </a:lnTo>
                <a:lnTo>
                  <a:pt x="598" y="1151"/>
                </a:lnTo>
                <a:lnTo>
                  <a:pt x="620" y="1125"/>
                </a:lnTo>
                <a:lnTo>
                  <a:pt x="620" y="833"/>
                </a:lnTo>
                <a:close/>
                <a:moveTo>
                  <a:pt x="369" y="268"/>
                </a:moveTo>
                <a:lnTo>
                  <a:pt x="434" y="268"/>
                </a:lnTo>
                <a:lnTo>
                  <a:pt x="434" y="842"/>
                </a:lnTo>
                <a:lnTo>
                  <a:pt x="428" y="836"/>
                </a:lnTo>
                <a:lnTo>
                  <a:pt x="420" y="831"/>
                </a:lnTo>
                <a:lnTo>
                  <a:pt x="413" y="826"/>
                </a:lnTo>
                <a:lnTo>
                  <a:pt x="405" y="822"/>
                </a:lnTo>
                <a:lnTo>
                  <a:pt x="396" y="819"/>
                </a:lnTo>
                <a:lnTo>
                  <a:pt x="387" y="817"/>
                </a:lnTo>
                <a:lnTo>
                  <a:pt x="377" y="815"/>
                </a:lnTo>
                <a:lnTo>
                  <a:pt x="369" y="814"/>
                </a:lnTo>
                <a:lnTo>
                  <a:pt x="369" y="268"/>
                </a:lnTo>
                <a:close/>
                <a:moveTo>
                  <a:pt x="434" y="1565"/>
                </a:moveTo>
                <a:lnTo>
                  <a:pt x="425" y="1565"/>
                </a:lnTo>
                <a:lnTo>
                  <a:pt x="417" y="1564"/>
                </a:lnTo>
                <a:lnTo>
                  <a:pt x="408" y="1563"/>
                </a:lnTo>
                <a:lnTo>
                  <a:pt x="400" y="1561"/>
                </a:lnTo>
                <a:lnTo>
                  <a:pt x="391" y="1559"/>
                </a:lnTo>
                <a:lnTo>
                  <a:pt x="384" y="1558"/>
                </a:lnTo>
                <a:lnTo>
                  <a:pt x="376" y="1555"/>
                </a:lnTo>
                <a:lnTo>
                  <a:pt x="369" y="1553"/>
                </a:lnTo>
                <a:lnTo>
                  <a:pt x="369" y="1003"/>
                </a:lnTo>
                <a:lnTo>
                  <a:pt x="377" y="1002"/>
                </a:lnTo>
                <a:lnTo>
                  <a:pt x="387" y="1001"/>
                </a:lnTo>
                <a:lnTo>
                  <a:pt x="396" y="998"/>
                </a:lnTo>
                <a:lnTo>
                  <a:pt x="405" y="996"/>
                </a:lnTo>
                <a:lnTo>
                  <a:pt x="413" y="992"/>
                </a:lnTo>
                <a:lnTo>
                  <a:pt x="420" y="987"/>
                </a:lnTo>
                <a:lnTo>
                  <a:pt x="428" y="982"/>
                </a:lnTo>
                <a:lnTo>
                  <a:pt x="434" y="976"/>
                </a:lnTo>
                <a:lnTo>
                  <a:pt x="434" y="1269"/>
                </a:lnTo>
                <a:lnTo>
                  <a:pt x="430" y="1289"/>
                </a:lnTo>
                <a:lnTo>
                  <a:pt x="427" y="1308"/>
                </a:lnTo>
                <a:lnTo>
                  <a:pt x="424" y="1327"/>
                </a:lnTo>
                <a:lnTo>
                  <a:pt x="420" y="1347"/>
                </a:lnTo>
                <a:lnTo>
                  <a:pt x="417" y="1366"/>
                </a:lnTo>
                <a:lnTo>
                  <a:pt x="414" y="1386"/>
                </a:lnTo>
                <a:lnTo>
                  <a:pt x="411" y="1405"/>
                </a:lnTo>
                <a:lnTo>
                  <a:pt x="408" y="1425"/>
                </a:lnTo>
                <a:lnTo>
                  <a:pt x="408" y="1428"/>
                </a:lnTo>
                <a:lnTo>
                  <a:pt x="408" y="1431"/>
                </a:lnTo>
                <a:lnTo>
                  <a:pt x="408" y="1436"/>
                </a:lnTo>
                <a:lnTo>
                  <a:pt x="408" y="1442"/>
                </a:lnTo>
                <a:lnTo>
                  <a:pt x="408" y="1448"/>
                </a:lnTo>
                <a:lnTo>
                  <a:pt x="408" y="1454"/>
                </a:lnTo>
                <a:lnTo>
                  <a:pt x="408" y="1460"/>
                </a:lnTo>
                <a:lnTo>
                  <a:pt x="409" y="1467"/>
                </a:lnTo>
                <a:lnTo>
                  <a:pt x="410" y="1473"/>
                </a:lnTo>
                <a:lnTo>
                  <a:pt x="413" y="1478"/>
                </a:lnTo>
                <a:lnTo>
                  <a:pt x="417" y="1482"/>
                </a:lnTo>
                <a:lnTo>
                  <a:pt x="419" y="1484"/>
                </a:lnTo>
                <a:lnTo>
                  <a:pt x="424" y="1484"/>
                </a:lnTo>
                <a:lnTo>
                  <a:pt x="428" y="1484"/>
                </a:lnTo>
                <a:lnTo>
                  <a:pt x="430" y="1484"/>
                </a:lnTo>
                <a:lnTo>
                  <a:pt x="434" y="1482"/>
                </a:lnTo>
                <a:lnTo>
                  <a:pt x="434" y="1565"/>
                </a:lnTo>
                <a:close/>
                <a:moveTo>
                  <a:pt x="369" y="1606"/>
                </a:moveTo>
                <a:lnTo>
                  <a:pt x="376" y="1607"/>
                </a:lnTo>
                <a:lnTo>
                  <a:pt x="384" y="1608"/>
                </a:lnTo>
                <a:lnTo>
                  <a:pt x="391" y="1609"/>
                </a:lnTo>
                <a:lnTo>
                  <a:pt x="400" y="1611"/>
                </a:lnTo>
                <a:lnTo>
                  <a:pt x="408" y="1611"/>
                </a:lnTo>
                <a:lnTo>
                  <a:pt x="417" y="1611"/>
                </a:lnTo>
                <a:lnTo>
                  <a:pt x="425" y="1612"/>
                </a:lnTo>
                <a:lnTo>
                  <a:pt x="434" y="1612"/>
                </a:lnTo>
                <a:lnTo>
                  <a:pt x="434" y="1866"/>
                </a:lnTo>
                <a:lnTo>
                  <a:pt x="369" y="1866"/>
                </a:lnTo>
                <a:lnTo>
                  <a:pt x="369" y="1606"/>
                </a:lnTo>
                <a:close/>
                <a:moveTo>
                  <a:pt x="0" y="268"/>
                </a:moveTo>
                <a:lnTo>
                  <a:pt x="369" y="268"/>
                </a:lnTo>
                <a:lnTo>
                  <a:pt x="369" y="814"/>
                </a:lnTo>
                <a:lnTo>
                  <a:pt x="358" y="815"/>
                </a:lnTo>
                <a:lnTo>
                  <a:pt x="350" y="817"/>
                </a:lnTo>
                <a:lnTo>
                  <a:pt x="341" y="819"/>
                </a:lnTo>
                <a:lnTo>
                  <a:pt x="332" y="822"/>
                </a:lnTo>
                <a:lnTo>
                  <a:pt x="324" y="826"/>
                </a:lnTo>
                <a:lnTo>
                  <a:pt x="317" y="831"/>
                </a:lnTo>
                <a:lnTo>
                  <a:pt x="309" y="836"/>
                </a:lnTo>
                <a:lnTo>
                  <a:pt x="303" y="842"/>
                </a:lnTo>
                <a:lnTo>
                  <a:pt x="297" y="848"/>
                </a:lnTo>
                <a:lnTo>
                  <a:pt x="292" y="856"/>
                </a:lnTo>
                <a:lnTo>
                  <a:pt x="287" y="863"/>
                </a:lnTo>
                <a:lnTo>
                  <a:pt x="283" y="872"/>
                </a:lnTo>
                <a:lnTo>
                  <a:pt x="280" y="881"/>
                </a:lnTo>
                <a:lnTo>
                  <a:pt x="278" y="890"/>
                </a:lnTo>
                <a:lnTo>
                  <a:pt x="276" y="899"/>
                </a:lnTo>
                <a:lnTo>
                  <a:pt x="275" y="909"/>
                </a:lnTo>
                <a:lnTo>
                  <a:pt x="276" y="919"/>
                </a:lnTo>
                <a:lnTo>
                  <a:pt x="278" y="928"/>
                </a:lnTo>
                <a:lnTo>
                  <a:pt x="280" y="937"/>
                </a:lnTo>
                <a:lnTo>
                  <a:pt x="283" y="945"/>
                </a:lnTo>
                <a:lnTo>
                  <a:pt x="287" y="954"/>
                </a:lnTo>
                <a:lnTo>
                  <a:pt x="292" y="962"/>
                </a:lnTo>
                <a:lnTo>
                  <a:pt x="297" y="969"/>
                </a:lnTo>
                <a:lnTo>
                  <a:pt x="303" y="976"/>
                </a:lnTo>
                <a:lnTo>
                  <a:pt x="309" y="982"/>
                </a:lnTo>
                <a:lnTo>
                  <a:pt x="317" y="987"/>
                </a:lnTo>
                <a:lnTo>
                  <a:pt x="324" y="992"/>
                </a:lnTo>
                <a:lnTo>
                  <a:pt x="332" y="996"/>
                </a:lnTo>
                <a:lnTo>
                  <a:pt x="341" y="998"/>
                </a:lnTo>
                <a:lnTo>
                  <a:pt x="350" y="1001"/>
                </a:lnTo>
                <a:lnTo>
                  <a:pt x="358" y="1002"/>
                </a:lnTo>
                <a:lnTo>
                  <a:pt x="369" y="1003"/>
                </a:lnTo>
                <a:lnTo>
                  <a:pt x="369" y="1553"/>
                </a:lnTo>
                <a:lnTo>
                  <a:pt x="360" y="1550"/>
                </a:lnTo>
                <a:lnTo>
                  <a:pt x="351" y="1546"/>
                </a:lnTo>
                <a:lnTo>
                  <a:pt x="343" y="1542"/>
                </a:lnTo>
                <a:lnTo>
                  <a:pt x="334" y="1537"/>
                </a:lnTo>
                <a:lnTo>
                  <a:pt x="327" y="1534"/>
                </a:lnTo>
                <a:lnTo>
                  <a:pt x="319" y="1529"/>
                </a:lnTo>
                <a:lnTo>
                  <a:pt x="310" y="1524"/>
                </a:lnTo>
                <a:lnTo>
                  <a:pt x="303" y="1517"/>
                </a:lnTo>
                <a:lnTo>
                  <a:pt x="295" y="1511"/>
                </a:lnTo>
                <a:lnTo>
                  <a:pt x="289" y="1505"/>
                </a:lnTo>
                <a:lnTo>
                  <a:pt x="283" y="1497"/>
                </a:lnTo>
                <a:lnTo>
                  <a:pt x="278" y="1489"/>
                </a:lnTo>
                <a:lnTo>
                  <a:pt x="270" y="1472"/>
                </a:lnTo>
                <a:lnTo>
                  <a:pt x="264" y="1454"/>
                </a:lnTo>
                <a:lnTo>
                  <a:pt x="259" y="1436"/>
                </a:lnTo>
                <a:lnTo>
                  <a:pt x="256" y="1420"/>
                </a:lnTo>
                <a:lnTo>
                  <a:pt x="254" y="1406"/>
                </a:lnTo>
                <a:lnTo>
                  <a:pt x="252" y="1395"/>
                </a:lnTo>
                <a:lnTo>
                  <a:pt x="251" y="1373"/>
                </a:lnTo>
                <a:lnTo>
                  <a:pt x="250" y="1351"/>
                </a:lnTo>
                <a:lnTo>
                  <a:pt x="251" y="1328"/>
                </a:lnTo>
                <a:lnTo>
                  <a:pt x="254" y="1305"/>
                </a:lnTo>
                <a:lnTo>
                  <a:pt x="257" y="1281"/>
                </a:lnTo>
                <a:lnTo>
                  <a:pt x="263" y="1255"/>
                </a:lnTo>
                <a:lnTo>
                  <a:pt x="269" y="1228"/>
                </a:lnTo>
                <a:lnTo>
                  <a:pt x="276" y="1198"/>
                </a:lnTo>
                <a:lnTo>
                  <a:pt x="279" y="1188"/>
                </a:lnTo>
                <a:lnTo>
                  <a:pt x="283" y="1179"/>
                </a:lnTo>
                <a:lnTo>
                  <a:pt x="285" y="1170"/>
                </a:lnTo>
                <a:lnTo>
                  <a:pt x="289" y="1161"/>
                </a:lnTo>
                <a:lnTo>
                  <a:pt x="292" y="1154"/>
                </a:lnTo>
                <a:lnTo>
                  <a:pt x="294" y="1147"/>
                </a:lnTo>
                <a:lnTo>
                  <a:pt x="297" y="1142"/>
                </a:lnTo>
                <a:lnTo>
                  <a:pt x="299" y="1137"/>
                </a:lnTo>
                <a:lnTo>
                  <a:pt x="300" y="1134"/>
                </a:lnTo>
                <a:lnTo>
                  <a:pt x="303" y="1131"/>
                </a:lnTo>
                <a:lnTo>
                  <a:pt x="304" y="1127"/>
                </a:lnTo>
                <a:lnTo>
                  <a:pt x="304" y="1123"/>
                </a:lnTo>
                <a:lnTo>
                  <a:pt x="304" y="1121"/>
                </a:lnTo>
                <a:lnTo>
                  <a:pt x="304" y="1117"/>
                </a:lnTo>
                <a:lnTo>
                  <a:pt x="303" y="1115"/>
                </a:lnTo>
                <a:lnTo>
                  <a:pt x="302" y="1112"/>
                </a:lnTo>
                <a:lnTo>
                  <a:pt x="298" y="1108"/>
                </a:lnTo>
                <a:lnTo>
                  <a:pt x="293" y="1104"/>
                </a:lnTo>
                <a:lnTo>
                  <a:pt x="289" y="1099"/>
                </a:lnTo>
                <a:lnTo>
                  <a:pt x="284" y="1094"/>
                </a:lnTo>
                <a:lnTo>
                  <a:pt x="279" y="1089"/>
                </a:lnTo>
                <a:lnTo>
                  <a:pt x="274" y="1084"/>
                </a:lnTo>
                <a:lnTo>
                  <a:pt x="270" y="1079"/>
                </a:lnTo>
                <a:lnTo>
                  <a:pt x="265" y="1075"/>
                </a:lnTo>
                <a:lnTo>
                  <a:pt x="263" y="1073"/>
                </a:lnTo>
                <a:lnTo>
                  <a:pt x="259" y="1072"/>
                </a:lnTo>
                <a:lnTo>
                  <a:pt x="255" y="1072"/>
                </a:lnTo>
                <a:lnTo>
                  <a:pt x="251" y="1072"/>
                </a:lnTo>
                <a:lnTo>
                  <a:pt x="247" y="1073"/>
                </a:lnTo>
                <a:lnTo>
                  <a:pt x="244" y="1074"/>
                </a:lnTo>
                <a:lnTo>
                  <a:pt x="241" y="1077"/>
                </a:lnTo>
                <a:lnTo>
                  <a:pt x="239" y="1080"/>
                </a:lnTo>
                <a:lnTo>
                  <a:pt x="237" y="1084"/>
                </a:lnTo>
                <a:lnTo>
                  <a:pt x="236" y="1088"/>
                </a:lnTo>
                <a:lnTo>
                  <a:pt x="235" y="1093"/>
                </a:lnTo>
                <a:lnTo>
                  <a:pt x="233" y="1099"/>
                </a:lnTo>
                <a:lnTo>
                  <a:pt x="232" y="1104"/>
                </a:lnTo>
                <a:lnTo>
                  <a:pt x="230" y="1111"/>
                </a:lnTo>
                <a:lnTo>
                  <a:pt x="228" y="1117"/>
                </a:lnTo>
                <a:lnTo>
                  <a:pt x="227" y="1123"/>
                </a:lnTo>
                <a:lnTo>
                  <a:pt x="222" y="1146"/>
                </a:lnTo>
                <a:lnTo>
                  <a:pt x="216" y="1171"/>
                </a:lnTo>
                <a:lnTo>
                  <a:pt x="211" y="1200"/>
                </a:lnTo>
                <a:lnTo>
                  <a:pt x="207" y="1229"/>
                </a:lnTo>
                <a:lnTo>
                  <a:pt x="202" y="1261"/>
                </a:lnTo>
                <a:lnTo>
                  <a:pt x="199" y="1291"/>
                </a:lnTo>
                <a:lnTo>
                  <a:pt x="198" y="1322"/>
                </a:lnTo>
                <a:lnTo>
                  <a:pt x="198" y="1349"/>
                </a:lnTo>
                <a:lnTo>
                  <a:pt x="201" y="1376"/>
                </a:lnTo>
                <a:lnTo>
                  <a:pt x="202" y="1402"/>
                </a:lnTo>
                <a:lnTo>
                  <a:pt x="206" y="1429"/>
                </a:lnTo>
                <a:lnTo>
                  <a:pt x="212" y="1454"/>
                </a:lnTo>
                <a:lnTo>
                  <a:pt x="216" y="1467"/>
                </a:lnTo>
                <a:lnTo>
                  <a:pt x="220" y="1479"/>
                </a:lnTo>
                <a:lnTo>
                  <a:pt x="225" y="1492"/>
                </a:lnTo>
                <a:lnTo>
                  <a:pt x="230" y="1503"/>
                </a:lnTo>
                <a:lnTo>
                  <a:pt x="237" y="1515"/>
                </a:lnTo>
                <a:lnTo>
                  <a:pt x="245" y="1526"/>
                </a:lnTo>
                <a:lnTo>
                  <a:pt x="252" y="1536"/>
                </a:lnTo>
                <a:lnTo>
                  <a:pt x="263" y="1546"/>
                </a:lnTo>
                <a:lnTo>
                  <a:pt x="274" y="1558"/>
                </a:lnTo>
                <a:lnTo>
                  <a:pt x="287" y="1568"/>
                </a:lnTo>
                <a:lnTo>
                  <a:pt x="298" y="1577"/>
                </a:lnTo>
                <a:lnTo>
                  <a:pt x="312" y="1584"/>
                </a:lnTo>
                <a:lnTo>
                  <a:pt x="324" y="1590"/>
                </a:lnTo>
                <a:lnTo>
                  <a:pt x="338" y="1597"/>
                </a:lnTo>
                <a:lnTo>
                  <a:pt x="353" y="1602"/>
                </a:lnTo>
                <a:lnTo>
                  <a:pt x="369" y="1606"/>
                </a:lnTo>
                <a:lnTo>
                  <a:pt x="369" y="1866"/>
                </a:lnTo>
                <a:lnTo>
                  <a:pt x="0" y="1866"/>
                </a:lnTo>
                <a:lnTo>
                  <a:pt x="0" y="268"/>
                </a:lnTo>
                <a:close/>
              </a:path>
            </a:pathLst>
          </a:custGeom>
          <a:solidFill>
            <a:srgbClr val="DD383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Rectangle 115"/>
          <p:cNvSpPr>
            <a:spLocks noChangeArrowheads="1"/>
          </p:cNvSpPr>
          <p:nvPr/>
        </p:nvSpPr>
        <p:spPr bwMode="auto">
          <a:xfrm>
            <a:off x="8812213" y="2009775"/>
            <a:ext cx="847725" cy="6350"/>
          </a:xfrm>
          <a:prstGeom prst="rect">
            <a:avLst/>
          </a:prstGeom>
          <a:solidFill>
            <a:srgbClr val="DC2B1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" name="Freeform 116"/>
          <p:cNvSpPr>
            <a:spLocks noEditPoints="1"/>
          </p:cNvSpPr>
          <p:nvPr/>
        </p:nvSpPr>
        <p:spPr bwMode="auto">
          <a:xfrm>
            <a:off x="8831263" y="1592263"/>
            <a:ext cx="23812" cy="90487"/>
          </a:xfrm>
          <a:custGeom>
            <a:avLst/>
            <a:gdLst>
              <a:gd name="T0" fmla="*/ 11422183 w 44"/>
              <a:gd name="T1" fmla="*/ 16329221 h 172"/>
              <a:gd name="T2" fmla="*/ 11422183 w 44"/>
              <a:gd name="T3" fmla="*/ 16052499 h 172"/>
              <a:gd name="T4" fmla="*/ 11129404 w 44"/>
              <a:gd name="T5" fmla="*/ 15775777 h 172"/>
              <a:gd name="T6" fmla="*/ 10543845 w 44"/>
              <a:gd name="T7" fmla="*/ 15775777 h 172"/>
              <a:gd name="T8" fmla="*/ 585559 w 44"/>
              <a:gd name="T9" fmla="*/ 15775777 h 172"/>
              <a:gd name="T10" fmla="*/ 292779 w 44"/>
              <a:gd name="T11" fmla="*/ 15775777 h 172"/>
              <a:gd name="T12" fmla="*/ 0 w 44"/>
              <a:gd name="T13" fmla="*/ 15775777 h 172"/>
              <a:gd name="T14" fmla="*/ 0 w 44"/>
              <a:gd name="T15" fmla="*/ 16052499 h 172"/>
              <a:gd name="T16" fmla="*/ 0 w 44"/>
              <a:gd name="T17" fmla="*/ 16329221 h 172"/>
              <a:gd name="T18" fmla="*/ 0 w 44"/>
              <a:gd name="T19" fmla="*/ 19096966 h 172"/>
              <a:gd name="T20" fmla="*/ 0 w 44"/>
              <a:gd name="T21" fmla="*/ 19650409 h 172"/>
              <a:gd name="T22" fmla="*/ 292779 w 44"/>
              <a:gd name="T23" fmla="*/ 19650409 h 172"/>
              <a:gd name="T24" fmla="*/ 292779 w 44"/>
              <a:gd name="T25" fmla="*/ 19650409 h 172"/>
              <a:gd name="T26" fmla="*/ 6150531 w 44"/>
              <a:gd name="T27" fmla="*/ 19650409 h 172"/>
              <a:gd name="T28" fmla="*/ 6150531 w 44"/>
              <a:gd name="T29" fmla="*/ 46773888 h 172"/>
              <a:gd name="T30" fmla="*/ 6150531 w 44"/>
              <a:gd name="T31" fmla="*/ 47050610 h 172"/>
              <a:gd name="T32" fmla="*/ 6443311 w 44"/>
              <a:gd name="T33" fmla="*/ 47604053 h 172"/>
              <a:gd name="T34" fmla="*/ 7028869 w 44"/>
              <a:gd name="T35" fmla="*/ 47604053 h 172"/>
              <a:gd name="T36" fmla="*/ 10543845 w 44"/>
              <a:gd name="T37" fmla="*/ 47604053 h 172"/>
              <a:gd name="T38" fmla="*/ 11129404 w 44"/>
              <a:gd name="T39" fmla="*/ 47604053 h 172"/>
              <a:gd name="T40" fmla="*/ 11422183 w 44"/>
              <a:gd name="T41" fmla="*/ 47050610 h 172"/>
              <a:gd name="T42" fmla="*/ 11422183 w 44"/>
              <a:gd name="T43" fmla="*/ 47050610 h 172"/>
              <a:gd name="T44" fmla="*/ 11422183 w 44"/>
              <a:gd name="T45" fmla="*/ 46773888 h 172"/>
              <a:gd name="T46" fmla="*/ 12886621 w 44"/>
              <a:gd name="T47" fmla="*/ 3874632 h 172"/>
              <a:gd name="T48" fmla="*/ 12593842 w 44"/>
              <a:gd name="T49" fmla="*/ 2491023 h 172"/>
              <a:gd name="T50" fmla="*/ 11422183 w 44"/>
              <a:gd name="T51" fmla="*/ 1106887 h 172"/>
              <a:gd name="T52" fmla="*/ 10250525 w 44"/>
              <a:gd name="T53" fmla="*/ 276722 h 172"/>
              <a:gd name="T54" fmla="*/ 8493307 w 44"/>
              <a:gd name="T55" fmla="*/ 0 h 172"/>
              <a:gd name="T56" fmla="*/ 7028869 w 44"/>
              <a:gd name="T57" fmla="*/ 276722 h 172"/>
              <a:gd name="T58" fmla="*/ 5564431 w 44"/>
              <a:gd name="T59" fmla="*/ 1106887 h 172"/>
              <a:gd name="T60" fmla="*/ 4393314 w 44"/>
              <a:gd name="T61" fmla="*/ 2491023 h 172"/>
              <a:gd name="T62" fmla="*/ 4100535 w 44"/>
              <a:gd name="T63" fmla="*/ 3874632 h 172"/>
              <a:gd name="T64" fmla="*/ 4393314 w 44"/>
              <a:gd name="T65" fmla="*/ 5535490 h 172"/>
              <a:gd name="T66" fmla="*/ 5564431 w 44"/>
              <a:gd name="T67" fmla="*/ 6642377 h 172"/>
              <a:gd name="T68" fmla="*/ 7028869 w 44"/>
              <a:gd name="T69" fmla="*/ 7749265 h 172"/>
              <a:gd name="T70" fmla="*/ 8493307 w 44"/>
              <a:gd name="T71" fmla="*/ 8026513 h 172"/>
              <a:gd name="T72" fmla="*/ 10250525 w 44"/>
              <a:gd name="T73" fmla="*/ 7749265 h 172"/>
              <a:gd name="T74" fmla="*/ 11422183 w 44"/>
              <a:gd name="T75" fmla="*/ 6642377 h 172"/>
              <a:gd name="T76" fmla="*/ 12593842 w 44"/>
              <a:gd name="T77" fmla="*/ 5535490 h 172"/>
              <a:gd name="T78" fmla="*/ 12886621 w 44"/>
              <a:gd name="T79" fmla="*/ 3874632 h 1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4" h="172">
                <a:moveTo>
                  <a:pt x="39" y="61"/>
                </a:moveTo>
                <a:lnTo>
                  <a:pt x="39" y="59"/>
                </a:lnTo>
                <a:lnTo>
                  <a:pt x="39" y="58"/>
                </a:lnTo>
                <a:lnTo>
                  <a:pt x="39" y="57"/>
                </a:lnTo>
                <a:lnTo>
                  <a:pt x="38" y="57"/>
                </a:lnTo>
                <a:lnTo>
                  <a:pt x="36" y="57"/>
                </a:lnTo>
                <a:lnTo>
                  <a:pt x="2" y="57"/>
                </a:lnTo>
                <a:lnTo>
                  <a:pt x="1" y="57"/>
                </a:lnTo>
                <a:lnTo>
                  <a:pt x="0" y="57"/>
                </a:lnTo>
                <a:lnTo>
                  <a:pt x="0" y="58"/>
                </a:lnTo>
                <a:lnTo>
                  <a:pt x="0" y="59"/>
                </a:lnTo>
                <a:lnTo>
                  <a:pt x="0" y="68"/>
                </a:lnTo>
                <a:lnTo>
                  <a:pt x="0" y="69"/>
                </a:lnTo>
                <a:lnTo>
                  <a:pt x="0" y="71"/>
                </a:lnTo>
                <a:lnTo>
                  <a:pt x="1" y="71"/>
                </a:lnTo>
                <a:lnTo>
                  <a:pt x="2" y="71"/>
                </a:lnTo>
                <a:lnTo>
                  <a:pt x="21" y="71"/>
                </a:lnTo>
                <a:lnTo>
                  <a:pt x="21" y="169"/>
                </a:lnTo>
                <a:lnTo>
                  <a:pt x="21" y="170"/>
                </a:lnTo>
                <a:lnTo>
                  <a:pt x="22" y="172"/>
                </a:lnTo>
                <a:lnTo>
                  <a:pt x="24" y="172"/>
                </a:lnTo>
                <a:lnTo>
                  <a:pt x="36" y="172"/>
                </a:lnTo>
                <a:lnTo>
                  <a:pt x="38" y="172"/>
                </a:lnTo>
                <a:lnTo>
                  <a:pt x="39" y="170"/>
                </a:lnTo>
                <a:lnTo>
                  <a:pt x="39" y="169"/>
                </a:lnTo>
                <a:lnTo>
                  <a:pt x="39" y="61"/>
                </a:lnTo>
                <a:close/>
                <a:moveTo>
                  <a:pt x="44" y="14"/>
                </a:moveTo>
                <a:lnTo>
                  <a:pt x="43" y="11"/>
                </a:lnTo>
                <a:lnTo>
                  <a:pt x="43" y="9"/>
                </a:lnTo>
                <a:lnTo>
                  <a:pt x="41" y="6"/>
                </a:lnTo>
                <a:lnTo>
                  <a:pt x="39" y="4"/>
                </a:lnTo>
                <a:lnTo>
                  <a:pt x="38" y="3"/>
                </a:lnTo>
                <a:lnTo>
                  <a:pt x="35" y="1"/>
                </a:lnTo>
                <a:lnTo>
                  <a:pt x="31" y="0"/>
                </a:lnTo>
                <a:lnTo>
                  <a:pt x="29" y="0"/>
                </a:lnTo>
                <a:lnTo>
                  <a:pt x="26" y="0"/>
                </a:lnTo>
                <a:lnTo>
                  <a:pt x="24" y="1"/>
                </a:lnTo>
                <a:lnTo>
                  <a:pt x="21" y="3"/>
                </a:lnTo>
                <a:lnTo>
                  <a:pt x="19" y="4"/>
                </a:lnTo>
                <a:lnTo>
                  <a:pt x="16" y="6"/>
                </a:lnTo>
                <a:lnTo>
                  <a:pt x="15" y="9"/>
                </a:lnTo>
                <a:lnTo>
                  <a:pt x="15" y="11"/>
                </a:lnTo>
                <a:lnTo>
                  <a:pt x="14" y="14"/>
                </a:lnTo>
                <a:lnTo>
                  <a:pt x="15" y="18"/>
                </a:lnTo>
                <a:lnTo>
                  <a:pt x="15" y="20"/>
                </a:lnTo>
                <a:lnTo>
                  <a:pt x="16" y="23"/>
                </a:lnTo>
                <a:lnTo>
                  <a:pt x="19" y="24"/>
                </a:lnTo>
                <a:lnTo>
                  <a:pt x="21" y="26"/>
                </a:lnTo>
                <a:lnTo>
                  <a:pt x="24" y="28"/>
                </a:lnTo>
                <a:lnTo>
                  <a:pt x="26" y="29"/>
                </a:lnTo>
                <a:lnTo>
                  <a:pt x="29" y="29"/>
                </a:lnTo>
                <a:lnTo>
                  <a:pt x="31" y="29"/>
                </a:lnTo>
                <a:lnTo>
                  <a:pt x="35" y="28"/>
                </a:lnTo>
                <a:lnTo>
                  <a:pt x="38" y="26"/>
                </a:lnTo>
                <a:lnTo>
                  <a:pt x="39" y="24"/>
                </a:lnTo>
                <a:lnTo>
                  <a:pt x="41" y="23"/>
                </a:lnTo>
                <a:lnTo>
                  <a:pt x="43" y="20"/>
                </a:lnTo>
                <a:lnTo>
                  <a:pt x="43" y="18"/>
                </a:lnTo>
                <a:lnTo>
                  <a:pt x="44" y="1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Freeform 117"/>
          <p:cNvSpPr>
            <a:spLocks/>
          </p:cNvSpPr>
          <p:nvPr/>
        </p:nvSpPr>
        <p:spPr bwMode="auto">
          <a:xfrm>
            <a:off x="8872538" y="1619250"/>
            <a:ext cx="46037" cy="63500"/>
          </a:xfrm>
          <a:custGeom>
            <a:avLst/>
            <a:gdLst>
              <a:gd name="T0" fmla="*/ 24084152 w 88"/>
              <a:gd name="T1" fmla="*/ 8257668 h 119"/>
              <a:gd name="T2" fmla="*/ 23536939 w 88"/>
              <a:gd name="T3" fmla="*/ 4555992 h 119"/>
              <a:gd name="T4" fmla="*/ 22168385 w 88"/>
              <a:gd name="T5" fmla="*/ 1708630 h 119"/>
              <a:gd name="T6" fmla="*/ 18610457 w 88"/>
              <a:gd name="T7" fmla="*/ 284950 h 119"/>
              <a:gd name="T8" fmla="*/ 14505317 w 88"/>
              <a:gd name="T9" fmla="*/ 0 h 119"/>
              <a:gd name="T10" fmla="*/ 11220996 w 88"/>
              <a:gd name="T11" fmla="*/ 1138731 h 119"/>
              <a:gd name="T12" fmla="*/ 8484410 w 88"/>
              <a:gd name="T13" fmla="*/ 2562945 h 119"/>
              <a:gd name="T14" fmla="*/ 6568643 w 88"/>
              <a:gd name="T15" fmla="*/ 3986626 h 119"/>
              <a:gd name="T16" fmla="*/ 5473695 w 88"/>
              <a:gd name="T17" fmla="*/ 4271042 h 119"/>
              <a:gd name="T18" fmla="*/ 5473695 w 88"/>
              <a:gd name="T19" fmla="*/ 2847361 h 119"/>
              <a:gd name="T20" fmla="*/ 4652876 w 88"/>
              <a:gd name="T21" fmla="*/ 1423681 h 119"/>
              <a:gd name="T22" fmla="*/ 4105140 w 88"/>
              <a:gd name="T23" fmla="*/ 0 h 119"/>
              <a:gd name="T24" fmla="*/ 3284321 w 88"/>
              <a:gd name="T25" fmla="*/ 0 h 119"/>
              <a:gd name="T26" fmla="*/ 3284321 w 88"/>
              <a:gd name="T27" fmla="*/ 0 h 119"/>
              <a:gd name="T28" fmla="*/ 3284321 w 88"/>
              <a:gd name="T29" fmla="*/ 0 h 119"/>
              <a:gd name="T30" fmla="*/ 3010715 w 88"/>
              <a:gd name="T31" fmla="*/ 284950 h 119"/>
              <a:gd name="T32" fmla="*/ 273606 w 88"/>
              <a:gd name="T33" fmla="*/ 2277996 h 119"/>
              <a:gd name="T34" fmla="*/ 0 w 88"/>
              <a:gd name="T35" fmla="*/ 2277996 h 119"/>
              <a:gd name="T36" fmla="*/ 0 w 88"/>
              <a:gd name="T37" fmla="*/ 2277996 h 119"/>
              <a:gd name="T38" fmla="*/ 0 w 88"/>
              <a:gd name="T39" fmla="*/ 2562945 h 119"/>
              <a:gd name="T40" fmla="*/ 0 w 88"/>
              <a:gd name="T41" fmla="*/ 2562945 h 119"/>
              <a:gd name="T42" fmla="*/ 0 w 88"/>
              <a:gd name="T43" fmla="*/ 2847361 h 119"/>
              <a:gd name="T44" fmla="*/ 273606 w 88"/>
              <a:gd name="T45" fmla="*/ 3132311 h 119"/>
              <a:gd name="T46" fmla="*/ 547213 w 88"/>
              <a:gd name="T47" fmla="*/ 3986626 h 119"/>
              <a:gd name="T48" fmla="*/ 1094948 w 88"/>
              <a:gd name="T49" fmla="*/ 5410307 h 119"/>
              <a:gd name="T50" fmla="*/ 1094948 w 88"/>
              <a:gd name="T51" fmla="*/ 5979672 h 119"/>
              <a:gd name="T52" fmla="*/ 1094948 w 88"/>
              <a:gd name="T53" fmla="*/ 6833987 h 119"/>
              <a:gd name="T54" fmla="*/ 1094948 w 88"/>
              <a:gd name="T55" fmla="*/ 7972718 h 119"/>
              <a:gd name="T56" fmla="*/ 1094948 w 88"/>
              <a:gd name="T57" fmla="*/ 9396399 h 119"/>
              <a:gd name="T58" fmla="*/ 1368554 w 88"/>
              <a:gd name="T59" fmla="*/ 33030139 h 119"/>
              <a:gd name="T60" fmla="*/ 1368554 w 88"/>
              <a:gd name="T61" fmla="*/ 33315088 h 119"/>
              <a:gd name="T62" fmla="*/ 1368554 w 88"/>
              <a:gd name="T63" fmla="*/ 33884454 h 119"/>
              <a:gd name="T64" fmla="*/ 1642161 w 88"/>
              <a:gd name="T65" fmla="*/ 33884454 h 119"/>
              <a:gd name="T66" fmla="*/ 5473695 w 88"/>
              <a:gd name="T67" fmla="*/ 33884454 h 119"/>
              <a:gd name="T68" fmla="*/ 5747301 w 88"/>
              <a:gd name="T69" fmla="*/ 33884454 h 119"/>
              <a:gd name="T70" fmla="*/ 5747301 w 88"/>
              <a:gd name="T71" fmla="*/ 33315088 h 119"/>
              <a:gd name="T72" fmla="*/ 6020907 w 88"/>
              <a:gd name="T73" fmla="*/ 33315088 h 119"/>
              <a:gd name="T74" fmla="*/ 6020907 w 88"/>
              <a:gd name="T75" fmla="*/ 33030139 h 119"/>
              <a:gd name="T76" fmla="*/ 6842249 w 88"/>
              <a:gd name="T77" fmla="*/ 8257668 h 119"/>
              <a:gd name="T78" fmla="*/ 8484410 w 88"/>
              <a:gd name="T79" fmla="*/ 6833987 h 119"/>
              <a:gd name="T80" fmla="*/ 10673783 w 88"/>
              <a:gd name="T81" fmla="*/ 5410307 h 119"/>
              <a:gd name="T82" fmla="*/ 13410369 w 88"/>
              <a:gd name="T83" fmla="*/ 4555992 h 119"/>
              <a:gd name="T84" fmla="*/ 15873871 w 88"/>
              <a:gd name="T85" fmla="*/ 4555992 h 119"/>
              <a:gd name="T86" fmla="*/ 17515509 w 88"/>
              <a:gd name="T87" fmla="*/ 5410307 h 119"/>
              <a:gd name="T88" fmla="*/ 18610457 w 88"/>
              <a:gd name="T89" fmla="*/ 7118403 h 119"/>
              <a:gd name="T90" fmla="*/ 18884064 w 88"/>
              <a:gd name="T91" fmla="*/ 9111983 h 119"/>
              <a:gd name="T92" fmla="*/ 18884064 w 88"/>
              <a:gd name="T93" fmla="*/ 33030139 h 119"/>
              <a:gd name="T94" fmla="*/ 19157670 w 88"/>
              <a:gd name="T95" fmla="*/ 33315088 h 119"/>
              <a:gd name="T96" fmla="*/ 19157670 w 88"/>
              <a:gd name="T97" fmla="*/ 33315088 h 119"/>
              <a:gd name="T98" fmla="*/ 19705405 w 88"/>
              <a:gd name="T99" fmla="*/ 33884454 h 119"/>
              <a:gd name="T100" fmla="*/ 19979012 w 88"/>
              <a:gd name="T101" fmla="*/ 33884454 h 119"/>
              <a:gd name="T102" fmla="*/ 23536939 w 88"/>
              <a:gd name="T103" fmla="*/ 33884454 h 119"/>
              <a:gd name="T104" fmla="*/ 23810546 w 88"/>
              <a:gd name="T105" fmla="*/ 33884454 h 119"/>
              <a:gd name="T106" fmla="*/ 23810546 w 88"/>
              <a:gd name="T107" fmla="*/ 33315088 h 119"/>
              <a:gd name="T108" fmla="*/ 24084152 w 88"/>
              <a:gd name="T109" fmla="*/ 33030139 h 119"/>
              <a:gd name="T110" fmla="*/ 24084152 w 88"/>
              <a:gd name="T111" fmla="*/ 10535664 h 11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8" h="119">
                <a:moveTo>
                  <a:pt x="88" y="37"/>
                </a:moveTo>
                <a:lnTo>
                  <a:pt x="88" y="29"/>
                </a:lnTo>
                <a:lnTo>
                  <a:pt x="87" y="23"/>
                </a:lnTo>
                <a:lnTo>
                  <a:pt x="86" y="16"/>
                </a:lnTo>
                <a:lnTo>
                  <a:pt x="83" y="11"/>
                </a:lnTo>
                <a:lnTo>
                  <a:pt x="81" y="6"/>
                </a:lnTo>
                <a:lnTo>
                  <a:pt x="76" y="4"/>
                </a:lnTo>
                <a:lnTo>
                  <a:pt x="68" y="1"/>
                </a:lnTo>
                <a:lnTo>
                  <a:pt x="59" y="0"/>
                </a:lnTo>
                <a:lnTo>
                  <a:pt x="53" y="0"/>
                </a:lnTo>
                <a:lnTo>
                  <a:pt x="46" y="1"/>
                </a:lnTo>
                <a:lnTo>
                  <a:pt x="41" y="4"/>
                </a:lnTo>
                <a:lnTo>
                  <a:pt x="36" y="6"/>
                </a:lnTo>
                <a:lnTo>
                  <a:pt x="31" y="9"/>
                </a:lnTo>
                <a:lnTo>
                  <a:pt x="28" y="11"/>
                </a:lnTo>
                <a:lnTo>
                  <a:pt x="24" y="14"/>
                </a:lnTo>
                <a:lnTo>
                  <a:pt x="21" y="16"/>
                </a:lnTo>
                <a:lnTo>
                  <a:pt x="20" y="15"/>
                </a:lnTo>
                <a:lnTo>
                  <a:pt x="20" y="13"/>
                </a:lnTo>
                <a:lnTo>
                  <a:pt x="20" y="10"/>
                </a:lnTo>
                <a:lnTo>
                  <a:pt x="19" y="8"/>
                </a:lnTo>
                <a:lnTo>
                  <a:pt x="17" y="5"/>
                </a:lnTo>
                <a:lnTo>
                  <a:pt x="16" y="3"/>
                </a:lnTo>
                <a:lnTo>
                  <a:pt x="15" y="0"/>
                </a:lnTo>
                <a:lnTo>
                  <a:pt x="14" y="0"/>
                </a:lnTo>
                <a:lnTo>
                  <a:pt x="12" y="0"/>
                </a:lnTo>
                <a:lnTo>
                  <a:pt x="12" y="1"/>
                </a:lnTo>
                <a:lnTo>
                  <a:pt x="11" y="1"/>
                </a:lnTo>
                <a:lnTo>
                  <a:pt x="1" y="8"/>
                </a:lnTo>
                <a:lnTo>
                  <a:pt x="0" y="8"/>
                </a:lnTo>
                <a:lnTo>
                  <a:pt x="0" y="9"/>
                </a:lnTo>
                <a:lnTo>
                  <a:pt x="0" y="10"/>
                </a:lnTo>
                <a:lnTo>
                  <a:pt x="1" y="11"/>
                </a:lnTo>
                <a:lnTo>
                  <a:pt x="1" y="13"/>
                </a:lnTo>
                <a:lnTo>
                  <a:pt x="2" y="14"/>
                </a:lnTo>
                <a:lnTo>
                  <a:pt x="2" y="16"/>
                </a:lnTo>
                <a:lnTo>
                  <a:pt x="4" y="19"/>
                </a:lnTo>
                <a:lnTo>
                  <a:pt x="4" y="20"/>
                </a:lnTo>
                <a:lnTo>
                  <a:pt x="4" y="21"/>
                </a:lnTo>
                <a:lnTo>
                  <a:pt x="4" y="23"/>
                </a:lnTo>
                <a:lnTo>
                  <a:pt x="4" y="24"/>
                </a:lnTo>
                <a:lnTo>
                  <a:pt x="4" y="25"/>
                </a:lnTo>
                <a:lnTo>
                  <a:pt x="4" y="28"/>
                </a:lnTo>
                <a:lnTo>
                  <a:pt x="4" y="30"/>
                </a:lnTo>
                <a:lnTo>
                  <a:pt x="4" y="33"/>
                </a:lnTo>
                <a:lnTo>
                  <a:pt x="4" y="116"/>
                </a:lnTo>
                <a:lnTo>
                  <a:pt x="5" y="116"/>
                </a:lnTo>
                <a:lnTo>
                  <a:pt x="5" y="117"/>
                </a:lnTo>
                <a:lnTo>
                  <a:pt x="5" y="119"/>
                </a:lnTo>
                <a:lnTo>
                  <a:pt x="6" y="119"/>
                </a:lnTo>
                <a:lnTo>
                  <a:pt x="7" y="119"/>
                </a:lnTo>
                <a:lnTo>
                  <a:pt x="20" y="119"/>
                </a:lnTo>
                <a:lnTo>
                  <a:pt x="21" y="119"/>
                </a:lnTo>
                <a:lnTo>
                  <a:pt x="21" y="117"/>
                </a:lnTo>
                <a:lnTo>
                  <a:pt x="22" y="117"/>
                </a:lnTo>
                <a:lnTo>
                  <a:pt x="22" y="116"/>
                </a:lnTo>
                <a:lnTo>
                  <a:pt x="22" y="30"/>
                </a:lnTo>
                <a:lnTo>
                  <a:pt x="25" y="29"/>
                </a:lnTo>
                <a:lnTo>
                  <a:pt x="28" y="26"/>
                </a:lnTo>
                <a:lnTo>
                  <a:pt x="31" y="24"/>
                </a:lnTo>
                <a:lnTo>
                  <a:pt x="35" y="21"/>
                </a:lnTo>
                <a:lnTo>
                  <a:pt x="39" y="19"/>
                </a:lnTo>
                <a:lnTo>
                  <a:pt x="44" y="18"/>
                </a:lnTo>
                <a:lnTo>
                  <a:pt x="49" y="16"/>
                </a:lnTo>
                <a:lnTo>
                  <a:pt x="54" y="16"/>
                </a:lnTo>
                <a:lnTo>
                  <a:pt x="58" y="16"/>
                </a:lnTo>
                <a:lnTo>
                  <a:pt x="62" y="18"/>
                </a:lnTo>
                <a:lnTo>
                  <a:pt x="64" y="19"/>
                </a:lnTo>
                <a:lnTo>
                  <a:pt x="67" y="21"/>
                </a:lnTo>
                <a:lnTo>
                  <a:pt x="68" y="25"/>
                </a:lnTo>
                <a:lnTo>
                  <a:pt x="69" y="28"/>
                </a:lnTo>
                <a:lnTo>
                  <a:pt x="69" y="32"/>
                </a:lnTo>
                <a:lnTo>
                  <a:pt x="69" y="35"/>
                </a:lnTo>
                <a:lnTo>
                  <a:pt x="69" y="116"/>
                </a:lnTo>
                <a:lnTo>
                  <a:pt x="70" y="117"/>
                </a:lnTo>
                <a:lnTo>
                  <a:pt x="70" y="119"/>
                </a:lnTo>
                <a:lnTo>
                  <a:pt x="72" y="119"/>
                </a:lnTo>
                <a:lnTo>
                  <a:pt x="73" y="119"/>
                </a:lnTo>
                <a:lnTo>
                  <a:pt x="86" y="119"/>
                </a:lnTo>
                <a:lnTo>
                  <a:pt x="87" y="119"/>
                </a:lnTo>
                <a:lnTo>
                  <a:pt x="87" y="117"/>
                </a:lnTo>
                <a:lnTo>
                  <a:pt x="88" y="117"/>
                </a:lnTo>
                <a:lnTo>
                  <a:pt x="88" y="116"/>
                </a:lnTo>
                <a:lnTo>
                  <a:pt x="88" y="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Freeform 118"/>
          <p:cNvSpPr>
            <a:spLocks/>
          </p:cNvSpPr>
          <p:nvPr/>
        </p:nvSpPr>
        <p:spPr bwMode="auto">
          <a:xfrm>
            <a:off x="8937625" y="1619250"/>
            <a:ext cx="47625" cy="63500"/>
          </a:xfrm>
          <a:custGeom>
            <a:avLst/>
            <a:gdLst>
              <a:gd name="T0" fmla="*/ 25484726 w 89"/>
              <a:gd name="T1" fmla="*/ 8257668 h 119"/>
              <a:gd name="T2" fmla="*/ 25198441 w 89"/>
              <a:gd name="T3" fmla="*/ 4555992 h 119"/>
              <a:gd name="T4" fmla="*/ 23193910 w 89"/>
              <a:gd name="T5" fmla="*/ 1708630 h 119"/>
              <a:gd name="T6" fmla="*/ 20044239 w 89"/>
              <a:gd name="T7" fmla="*/ 284950 h 119"/>
              <a:gd name="T8" fmla="*/ 15748892 w 89"/>
              <a:gd name="T9" fmla="*/ 0 h 119"/>
              <a:gd name="T10" fmla="*/ 12026650 w 89"/>
              <a:gd name="T11" fmla="*/ 1138731 h 119"/>
              <a:gd name="T12" fmla="*/ 9449549 w 89"/>
              <a:gd name="T13" fmla="*/ 2562945 h 119"/>
              <a:gd name="T14" fmla="*/ 7445018 w 89"/>
              <a:gd name="T15" fmla="*/ 3986626 h 119"/>
              <a:gd name="T16" fmla="*/ 6299343 w 89"/>
              <a:gd name="T17" fmla="*/ 4271042 h 119"/>
              <a:gd name="T18" fmla="*/ 6013058 w 89"/>
              <a:gd name="T19" fmla="*/ 2847361 h 119"/>
              <a:gd name="T20" fmla="*/ 5440487 w 89"/>
              <a:gd name="T21" fmla="*/ 1423681 h 119"/>
              <a:gd name="T22" fmla="*/ 4867917 w 89"/>
              <a:gd name="T23" fmla="*/ 0 h 119"/>
              <a:gd name="T24" fmla="*/ 4009062 w 89"/>
              <a:gd name="T25" fmla="*/ 0 h 119"/>
              <a:gd name="T26" fmla="*/ 4009062 w 89"/>
              <a:gd name="T27" fmla="*/ 0 h 119"/>
              <a:gd name="T28" fmla="*/ 3722242 w 89"/>
              <a:gd name="T29" fmla="*/ 0 h 119"/>
              <a:gd name="T30" fmla="*/ 3722242 w 89"/>
              <a:gd name="T31" fmla="*/ 284950 h 119"/>
              <a:gd name="T32" fmla="*/ 572570 w 89"/>
              <a:gd name="T33" fmla="*/ 2277996 h 119"/>
              <a:gd name="T34" fmla="*/ 572570 w 89"/>
              <a:gd name="T35" fmla="*/ 2277996 h 119"/>
              <a:gd name="T36" fmla="*/ 572570 w 89"/>
              <a:gd name="T37" fmla="*/ 2277996 h 119"/>
              <a:gd name="T38" fmla="*/ 0 w 89"/>
              <a:gd name="T39" fmla="*/ 2562945 h 119"/>
              <a:gd name="T40" fmla="*/ 0 w 89"/>
              <a:gd name="T41" fmla="*/ 2562945 h 119"/>
              <a:gd name="T42" fmla="*/ 572570 w 89"/>
              <a:gd name="T43" fmla="*/ 2847361 h 119"/>
              <a:gd name="T44" fmla="*/ 572570 w 89"/>
              <a:gd name="T45" fmla="*/ 3132311 h 119"/>
              <a:gd name="T46" fmla="*/ 858855 w 89"/>
              <a:gd name="T47" fmla="*/ 3986626 h 119"/>
              <a:gd name="T48" fmla="*/ 1145140 w 89"/>
              <a:gd name="T49" fmla="*/ 5410307 h 119"/>
              <a:gd name="T50" fmla="*/ 1718246 w 89"/>
              <a:gd name="T51" fmla="*/ 5979672 h 119"/>
              <a:gd name="T52" fmla="*/ 1718246 w 89"/>
              <a:gd name="T53" fmla="*/ 6833987 h 119"/>
              <a:gd name="T54" fmla="*/ 1718246 w 89"/>
              <a:gd name="T55" fmla="*/ 7972718 h 119"/>
              <a:gd name="T56" fmla="*/ 1718246 w 89"/>
              <a:gd name="T57" fmla="*/ 9396399 h 119"/>
              <a:gd name="T58" fmla="*/ 1718246 w 89"/>
              <a:gd name="T59" fmla="*/ 33030139 h 119"/>
              <a:gd name="T60" fmla="*/ 1718246 w 89"/>
              <a:gd name="T61" fmla="*/ 33315088 h 119"/>
              <a:gd name="T62" fmla="*/ 2004531 w 89"/>
              <a:gd name="T63" fmla="*/ 33884454 h 119"/>
              <a:gd name="T64" fmla="*/ 2290816 w 89"/>
              <a:gd name="T65" fmla="*/ 33884454 h 119"/>
              <a:gd name="T66" fmla="*/ 6013058 w 89"/>
              <a:gd name="T67" fmla="*/ 33884454 h 119"/>
              <a:gd name="T68" fmla="*/ 6299343 w 89"/>
              <a:gd name="T69" fmla="*/ 33884454 h 119"/>
              <a:gd name="T70" fmla="*/ 6586163 w 89"/>
              <a:gd name="T71" fmla="*/ 33315088 h 119"/>
              <a:gd name="T72" fmla="*/ 6586163 w 89"/>
              <a:gd name="T73" fmla="*/ 33315088 h 119"/>
              <a:gd name="T74" fmla="*/ 6872448 w 89"/>
              <a:gd name="T75" fmla="*/ 33030139 h 119"/>
              <a:gd name="T76" fmla="*/ 7445018 w 89"/>
              <a:gd name="T77" fmla="*/ 8257668 h 119"/>
              <a:gd name="T78" fmla="*/ 9163264 w 89"/>
              <a:gd name="T79" fmla="*/ 6833987 h 119"/>
              <a:gd name="T80" fmla="*/ 11740365 w 89"/>
              <a:gd name="T81" fmla="*/ 5410307 h 119"/>
              <a:gd name="T82" fmla="*/ 14317466 w 89"/>
              <a:gd name="T83" fmla="*/ 4555992 h 119"/>
              <a:gd name="T84" fmla="*/ 17180853 w 89"/>
              <a:gd name="T85" fmla="*/ 4555992 h 119"/>
              <a:gd name="T86" fmla="*/ 18898563 w 89"/>
              <a:gd name="T87" fmla="*/ 5410307 h 119"/>
              <a:gd name="T88" fmla="*/ 20044239 w 89"/>
              <a:gd name="T89" fmla="*/ 7118403 h 119"/>
              <a:gd name="T90" fmla="*/ 20330524 w 89"/>
              <a:gd name="T91" fmla="*/ 9111983 h 119"/>
              <a:gd name="T92" fmla="*/ 20330524 w 89"/>
              <a:gd name="T93" fmla="*/ 33030139 h 119"/>
              <a:gd name="T94" fmla="*/ 20330524 w 89"/>
              <a:gd name="T95" fmla="*/ 33315088 h 119"/>
              <a:gd name="T96" fmla="*/ 20616809 w 89"/>
              <a:gd name="T97" fmla="*/ 33315088 h 119"/>
              <a:gd name="T98" fmla="*/ 20616809 w 89"/>
              <a:gd name="T99" fmla="*/ 33884454 h 119"/>
              <a:gd name="T100" fmla="*/ 21189379 w 89"/>
              <a:gd name="T101" fmla="*/ 33884454 h 119"/>
              <a:gd name="T102" fmla="*/ 25198441 w 89"/>
              <a:gd name="T103" fmla="*/ 33884454 h 119"/>
              <a:gd name="T104" fmla="*/ 25484726 w 89"/>
              <a:gd name="T105" fmla="*/ 33884454 h 119"/>
              <a:gd name="T106" fmla="*/ 25484726 w 89"/>
              <a:gd name="T107" fmla="*/ 33315088 h 119"/>
              <a:gd name="T108" fmla="*/ 25484726 w 89"/>
              <a:gd name="T109" fmla="*/ 33030139 h 119"/>
              <a:gd name="T110" fmla="*/ 25484726 w 89"/>
              <a:gd name="T111" fmla="*/ 10535664 h 11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9" h="119">
                <a:moveTo>
                  <a:pt x="89" y="37"/>
                </a:moveTo>
                <a:lnTo>
                  <a:pt x="89" y="29"/>
                </a:lnTo>
                <a:lnTo>
                  <a:pt x="89" y="23"/>
                </a:lnTo>
                <a:lnTo>
                  <a:pt x="88" y="16"/>
                </a:lnTo>
                <a:lnTo>
                  <a:pt x="85" y="11"/>
                </a:lnTo>
                <a:lnTo>
                  <a:pt x="81" y="6"/>
                </a:lnTo>
                <a:lnTo>
                  <a:pt x="76" y="4"/>
                </a:lnTo>
                <a:lnTo>
                  <a:pt x="70" y="1"/>
                </a:lnTo>
                <a:lnTo>
                  <a:pt x="61" y="0"/>
                </a:lnTo>
                <a:lnTo>
                  <a:pt x="55" y="0"/>
                </a:lnTo>
                <a:lnTo>
                  <a:pt x="48" y="1"/>
                </a:lnTo>
                <a:lnTo>
                  <a:pt x="42" y="4"/>
                </a:lnTo>
                <a:lnTo>
                  <a:pt x="37" y="6"/>
                </a:lnTo>
                <a:lnTo>
                  <a:pt x="33" y="9"/>
                </a:lnTo>
                <a:lnTo>
                  <a:pt x="30" y="11"/>
                </a:lnTo>
                <a:lnTo>
                  <a:pt x="26" y="14"/>
                </a:lnTo>
                <a:lnTo>
                  <a:pt x="22" y="16"/>
                </a:lnTo>
                <a:lnTo>
                  <a:pt x="22" y="15"/>
                </a:lnTo>
                <a:lnTo>
                  <a:pt x="22" y="13"/>
                </a:lnTo>
                <a:lnTo>
                  <a:pt x="21" y="10"/>
                </a:lnTo>
                <a:lnTo>
                  <a:pt x="19" y="8"/>
                </a:lnTo>
                <a:lnTo>
                  <a:pt x="19" y="5"/>
                </a:lnTo>
                <a:lnTo>
                  <a:pt x="18" y="3"/>
                </a:lnTo>
                <a:lnTo>
                  <a:pt x="17" y="0"/>
                </a:lnTo>
                <a:lnTo>
                  <a:pt x="14" y="0"/>
                </a:lnTo>
                <a:lnTo>
                  <a:pt x="13" y="0"/>
                </a:lnTo>
                <a:lnTo>
                  <a:pt x="13" y="1"/>
                </a:lnTo>
                <a:lnTo>
                  <a:pt x="2" y="8"/>
                </a:lnTo>
                <a:lnTo>
                  <a:pt x="0" y="8"/>
                </a:lnTo>
                <a:lnTo>
                  <a:pt x="0" y="9"/>
                </a:lnTo>
                <a:lnTo>
                  <a:pt x="2" y="10"/>
                </a:lnTo>
                <a:lnTo>
                  <a:pt x="2" y="11"/>
                </a:lnTo>
                <a:lnTo>
                  <a:pt x="3" y="13"/>
                </a:lnTo>
                <a:lnTo>
                  <a:pt x="3" y="14"/>
                </a:lnTo>
                <a:lnTo>
                  <a:pt x="4" y="16"/>
                </a:lnTo>
                <a:lnTo>
                  <a:pt x="4" y="19"/>
                </a:lnTo>
                <a:lnTo>
                  <a:pt x="6" y="20"/>
                </a:lnTo>
                <a:lnTo>
                  <a:pt x="6" y="21"/>
                </a:lnTo>
                <a:lnTo>
                  <a:pt x="6" y="23"/>
                </a:lnTo>
                <a:lnTo>
                  <a:pt x="6" y="24"/>
                </a:lnTo>
                <a:lnTo>
                  <a:pt x="6" y="25"/>
                </a:lnTo>
                <a:lnTo>
                  <a:pt x="6" y="28"/>
                </a:lnTo>
                <a:lnTo>
                  <a:pt x="6" y="30"/>
                </a:lnTo>
                <a:lnTo>
                  <a:pt x="6" y="33"/>
                </a:lnTo>
                <a:lnTo>
                  <a:pt x="6" y="116"/>
                </a:lnTo>
                <a:lnTo>
                  <a:pt x="6" y="117"/>
                </a:lnTo>
                <a:lnTo>
                  <a:pt x="7" y="117"/>
                </a:lnTo>
                <a:lnTo>
                  <a:pt x="7" y="119"/>
                </a:lnTo>
                <a:lnTo>
                  <a:pt x="8" y="119"/>
                </a:lnTo>
                <a:lnTo>
                  <a:pt x="21" y="119"/>
                </a:lnTo>
                <a:lnTo>
                  <a:pt x="22" y="119"/>
                </a:lnTo>
                <a:lnTo>
                  <a:pt x="23" y="119"/>
                </a:lnTo>
                <a:lnTo>
                  <a:pt x="23" y="117"/>
                </a:lnTo>
                <a:lnTo>
                  <a:pt x="24" y="116"/>
                </a:lnTo>
                <a:lnTo>
                  <a:pt x="24" y="30"/>
                </a:lnTo>
                <a:lnTo>
                  <a:pt x="26" y="29"/>
                </a:lnTo>
                <a:lnTo>
                  <a:pt x="30" y="26"/>
                </a:lnTo>
                <a:lnTo>
                  <a:pt x="32" y="24"/>
                </a:lnTo>
                <a:lnTo>
                  <a:pt x="36" y="21"/>
                </a:lnTo>
                <a:lnTo>
                  <a:pt x="41" y="19"/>
                </a:lnTo>
                <a:lnTo>
                  <a:pt x="45" y="18"/>
                </a:lnTo>
                <a:lnTo>
                  <a:pt x="50" y="16"/>
                </a:lnTo>
                <a:lnTo>
                  <a:pt x="56" y="16"/>
                </a:lnTo>
                <a:lnTo>
                  <a:pt x="60" y="16"/>
                </a:lnTo>
                <a:lnTo>
                  <a:pt x="64" y="18"/>
                </a:lnTo>
                <a:lnTo>
                  <a:pt x="66" y="19"/>
                </a:lnTo>
                <a:lnTo>
                  <a:pt x="69" y="21"/>
                </a:lnTo>
                <a:lnTo>
                  <a:pt x="70" y="25"/>
                </a:lnTo>
                <a:lnTo>
                  <a:pt x="71" y="28"/>
                </a:lnTo>
                <a:lnTo>
                  <a:pt x="71" y="32"/>
                </a:lnTo>
                <a:lnTo>
                  <a:pt x="71" y="35"/>
                </a:lnTo>
                <a:lnTo>
                  <a:pt x="71" y="116"/>
                </a:lnTo>
                <a:lnTo>
                  <a:pt x="71" y="117"/>
                </a:lnTo>
                <a:lnTo>
                  <a:pt x="72" y="117"/>
                </a:lnTo>
                <a:lnTo>
                  <a:pt x="72" y="119"/>
                </a:lnTo>
                <a:lnTo>
                  <a:pt x="74" y="119"/>
                </a:lnTo>
                <a:lnTo>
                  <a:pt x="86" y="119"/>
                </a:lnTo>
                <a:lnTo>
                  <a:pt x="88" y="119"/>
                </a:lnTo>
                <a:lnTo>
                  <a:pt x="89" y="119"/>
                </a:lnTo>
                <a:lnTo>
                  <a:pt x="89" y="117"/>
                </a:lnTo>
                <a:lnTo>
                  <a:pt x="89" y="116"/>
                </a:lnTo>
                <a:lnTo>
                  <a:pt x="89" y="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Freeform 119"/>
          <p:cNvSpPr>
            <a:spLocks noEditPoints="1"/>
          </p:cNvSpPr>
          <p:nvPr/>
        </p:nvSpPr>
        <p:spPr bwMode="auto">
          <a:xfrm>
            <a:off x="8999538" y="1619250"/>
            <a:ext cx="50800" cy="65088"/>
          </a:xfrm>
          <a:custGeom>
            <a:avLst/>
            <a:gdLst>
              <a:gd name="T0" fmla="*/ 26881667 w 96"/>
              <a:gd name="T1" fmla="*/ 13662078 h 122"/>
              <a:gd name="T2" fmla="*/ 24921633 w 96"/>
              <a:gd name="T3" fmla="*/ 7400292 h 122"/>
              <a:gd name="T4" fmla="*/ 21841354 w 96"/>
              <a:gd name="T5" fmla="*/ 2846266 h 122"/>
              <a:gd name="T6" fmla="*/ 18201217 w 96"/>
              <a:gd name="T7" fmla="*/ 854147 h 122"/>
              <a:gd name="T8" fmla="*/ 15400867 w 96"/>
              <a:gd name="T9" fmla="*/ 0 h 122"/>
              <a:gd name="T10" fmla="*/ 12040658 w 96"/>
              <a:gd name="T11" fmla="*/ 0 h 122"/>
              <a:gd name="T12" fmla="*/ 8680450 w 96"/>
              <a:gd name="T13" fmla="*/ 854147 h 122"/>
              <a:gd name="T14" fmla="*/ 5320242 w 96"/>
              <a:gd name="T15" fmla="*/ 2846266 h 122"/>
              <a:gd name="T16" fmla="*/ 1680104 w 96"/>
              <a:gd name="T17" fmla="*/ 7969545 h 122"/>
              <a:gd name="T18" fmla="*/ 279929 w 96"/>
              <a:gd name="T19" fmla="*/ 13946971 h 122"/>
              <a:gd name="T20" fmla="*/ 279929 w 96"/>
              <a:gd name="T21" fmla="*/ 21062904 h 122"/>
              <a:gd name="T22" fmla="*/ 1680104 w 96"/>
              <a:gd name="T23" fmla="*/ 27324689 h 122"/>
              <a:gd name="T24" fmla="*/ 4760383 w 96"/>
              <a:gd name="T25" fmla="*/ 31878715 h 122"/>
              <a:gd name="T26" fmla="*/ 8400521 w 96"/>
              <a:gd name="T27" fmla="*/ 33870835 h 122"/>
              <a:gd name="T28" fmla="*/ 11480800 w 96"/>
              <a:gd name="T29" fmla="*/ 34440088 h 122"/>
              <a:gd name="T30" fmla="*/ 14841008 w 96"/>
              <a:gd name="T31" fmla="*/ 34440088 h 122"/>
              <a:gd name="T32" fmla="*/ 17921288 w 96"/>
              <a:gd name="T33" fmla="*/ 33870835 h 122"/>
              <a:gd name="T34" fmla="*/ 21841354 w 96"/>
              <a:gd name="T35" fmla="*/ 31593822 h 122"/>
              <a:gd name="T36" fmla="*/ 24921633 w 96"/>
              <a:gd name="T37" fmla="*/ 27039796 h 122"/>
              <a:gd name="T38" fmla="*/ 26881667 w 96"/>
              <a:gd name="T39" fmla="*/ 20493650 h 122"/>
              <a:gd name="T40" fmla="*/ 13720762 w 96"/>
              <a:gd name="T41" fmla="*/ 30455315 h 122"/>
              <a:gd name="T42" fmla="*/ 9800696 w 96"/>
              <a:gd name="T43" fmla="*/ 29316809 h 122"/>
              <a:gd name="T44" fmla="*/ 7280275 w 96"/>
              <a:gd name="T45" fmla="*/ 26470543 h 122"/>
              <a:gd name="T46" fmla="*/ 5880629 w 96"/>
              <a:gd name="T47" fmla="*/ 22201410 h 122"/>
              <a:gd name="T48" fmla="*/ 5600171 w 96"/>
              <a:gd name="T49" fmla="*/ 16793238 h 122"/>
              <a:gd name="T50" fmla="*/ 5880629 w 96"/>
              <a:gd name="T51" fmla="*/ 12239212 h 122"/>
              <a:gd name="T52" fmla="*/ 7280275 w 96"/>
              <a:gd name="T53" fmla="*/ 7969545 h 122"/>
              <a:gd name="T54" fmla="*/ 9800696 w 96"/>
              <a:gd name="T55" fmla="*/ 5408173 h 122"/>
              <a:gd name="T56" fmla="*/ 13440833 w 96"/>
              <a:gd name="T57" fmla="*/ 4269666 h 122"/>
              <a:gd name="T58" fmla="*/ 17080971 w 96"/>
              <a:gd name="T59" fmla="*/ 5408173 h 122"/>
              <a:gd name="T60" fmla="*/ 19601392 w 96"/>
              <a:gd name="T61" fmla="*/ 8254439 h 122"/>
              <a:gd name="T62" fmla="*/ 20721108 w 96"/>
              <a:gd name="T63" fmla="*/ 12239212 h 122"/>
              <a:gd name="T64" fmla="*/ 21561425 w 96"/>
              <a:gd name="T65" fmla="*/ 17362491 h 122"/>
              <a:gd name="T66" fmla="*/ 20721108 w 96"/>
              <a:gd name="T67" fmla="*/ 22770663 h 122"/>
              <a:gd name="T68" fmla="*/ 19601392 w 96"/>
              <a:gd name="T69" fmla="*/ 26470543 h 122"/>
              <a:gd name="T70" fmla="*/ 17080971 w 96"/>
              <a:gd name="T71" fmla="*/ 29316809 h 122"/>
              <a:gd name="T72" fmla="*/ 13720762 w 96"/>
              <a:gd name="T73" fmla="*/ 30455315 h 12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6" h="122">
                <a:moveTo>
                  <a:pt x="96" y="61"/>
                </a:moveTo>
                <a:lnTo>
                  <a:pt x="96" y="48"/>
                </a:lnTo>
                <a:lnTo>
                  <a:pt x="93" y="37"/>
                </a:lnTo>
                <a:lnTo>
                  <a:pt x="89" y="26"/>
                </a:lnTo>
                <a:lnTo>
                  <a:pt x="84" y="18"/>
                </a:lnTo>
                <a:lnTo>
                  <a:pt x="78" y="10"/>
                </a:lnTo>
                <a:lnTo>
                  <a:pt x="70" y="5"/>
                </a:lnTo>
                <a:lnTo>
                  <a:pt x="65" y="3"/>
                </a:lnTo>
                <a:lnTo>
                  <a:pt x="60" y="1"/>
                </a:lnTo>
                <a:lnTo>
                  <a:pt x="55" y="0"/>
                </a:lnTo>
                <a:lnTo>
                  <a:pt x="49" y="0"/>
                </a:lnTo>
                <a:lnTo>
                  <a:pt x="43" y="0"/>
                </a:lnTo>
                <a:lnTo>
                  <a:pt x="36" y="1"/>
                </a:lnTo>
                <a:lnTo>
                  <a:pt x="31" y="3"/>
                </a:lnTo>
                <a:lnTo>
                  <a:pt x="26" y="5"/>
                </a:lnTo>
                <a:lnTo>
                  <a:pt x="19" y="10"/>
                </a:lnTo>
                <a:lnTo>
                  <a:pt x="11" y="18"/>
                </a:lnTo>
                <a:lnTo>
                  <a:pt x="6" y="28"/>
                </a:lnTo>
                <a:lnTo>
                  <a:pt x="3" y="38"/>
                </a:lnTo>
                <a:lnTo>
                  <a:pt x="1" y="49"/>
                </a:lnTo>
                <a:lnTo>
                  <a:pt x="0" y="62"/>
                </a:lnTo>
                <a:lnTo>
                  <a:pt x="1" y="74"/>
                </a:lnTo>
                <a:lnTo>
                  <a:pt x="3" y="86"/>
                </a:lnTo>
                <a:lnTo>
                  <a:pt x="6" y="96"/>
                </a:lnTo>
                <a:lnTo>
                  <a:pt x="11" y="105"/>
                </a:lnTo>
                <a:lnTo>
                  <a:pt x="17" y="112"/>
                </a:lnTo>
                <a:lnTo>
                  <a:pt x="26" y="117"/>
                </a:lnTo>
                <a:lnTo>
                  <a:pt x="30" y="119"/>
                </a:lnTo>
                <a:lnTo>
                  <a:pt x="35" y="121"/>
                </a:lnTo>
                <a:lnTo>
                  <a:pt x="41" y="121"/>
                </a:lnTo>
                <a:lnTo>
                  <a:pt x="46" y="122"/>
                </a:lnTo>
                <a:lnTo>
                  <a:pt x="53" y="121"/>
                </a:lnTo>
                <a:lnTo>
                  <a:pt x="59" y="121"/>
                </a:lnTo>
                <a:lnTo>
                  <a:pt x="64" y="119"/>
                </a:lnTo>
                <a:lnTo>
                  <a:pt x="69" y="117"/>
                </a:lnTo>
                <a:lnTo>
                  <a:pt x="78" y="111"/>
                </a:lnTo>
                <a:lnTo>
                  <a:pt x="84" y="103"/>
                </a:lnTo>
                <a:lnTo>
                  <a:pt x="89" y="95"/>
                </a:lnTo>
                <a:lnTo>
                  <a:pt x="93" y="85"/>
                </a:lnTo>
                <a:lnTo>
                  <a:pt x="96" y="72"/>
                </a:lnTo>
                <a:lnTo>
                  <a:pt x="96" y="61"/>
                </a:lnTo>
                <a:close/>
                <a:moveTo>
                  <a:pt x="49" y="107"/>
                </a:moveTo>
                <a:lnTo>
                  <a:pt x="41" y="106"/>
                </a:lnTo>
                <a:lnTo>
                  <a:pt x="35" y="103"/>
                </a:lnTo>
                <a:lnTo>
                  <a:pt x="30" y="100"/>
                </a:lnTo>
                <a:lnTo>
                  <a:pt x="26" y="93"/>
                </a:lnTo>
                <a:lnTo>
                  <a:pt x="24" y="86"/>
                </a:lnTo>
                <a:lnTo>
                  <a:pt x="21" y="78"/>
                </a:lnTo>
                <a:lnTo>
                  <a:pt x="20" y="69"/>
                </a:lnTo>
                <a:lnTo>
                  <a:pt x="20" y="59"/>
                </a:lnTo>
                <a:lnTo>
                  <a:pt x="20" y="50"/>
                </a:lnTo>
                <a:lnTo>
                  <a:pt x="21" y="43"/>
                </a:lnTo>
                <a:lnTo>
                  <a:pt x="24" y="35"/>
                </a:lnTo>
                <a:lnTo>
                  <a:pt x="26" y="28"/>
                </a:lnTo>
                <a:lnTo>
                  <a:pt x="30" y="23"/>
                </a:lnTo>
                <a:lnTo>
                  <a:pt x="35" y="19"/>
                </a:lnTo>
                <a:lnTo>
                  <a:pt x="40" y="16"/>
                </a:lnTo>
                <a:lnTo>
                  <a:pt x="48" y="15"/>
                </a:lnTo>
                <a:lnTo>
                  <a:pt x="55" y="16"/>
                </a:lnTo>
                <a:lnTo>
                  <a:pt x="61" y="19"/>
                </a:lnTo>
                <a:lnTo>
                  <a:pt x="67" y="23"/>
                </a:lnTo>
                <a:lnTo>
                  <a:pt x="70" y="29"/>
                </a:lnTo>
                <a:lnTo>
                  <a:pt x="73" y="35"/>
                </a:lnTo>
                <a:lnTo>
                  <a:pt x="74" y="43"/>
                </a:lnTo>
                <a:lnTo>
                  <a:pt x="75" y="52"/>
                </a:lnTo>
                <a:lnTo>
                  <a:pt x="77" y="61"/>
                </a:lnTo>
                <a:lnTo>
                  <a:pt x="75" y="69"/>
                </a:lnTo>
                <a:lnTo>
                  <a:pt x="74" y="80"/>
                </a:lnTo>
                <a:lnTo>
                  <a:pt x="73" y="87"/>
                </a:lnTo>
                <a:lnTo>
                  <a:pt x="70" y="93"/>
                </a:lnTo>
                <a:lnTo>
                  <a:pt x="67" y="100"/>
                </a:lnTo>
                <a:lnTo>
                  <a:pt x="61" y="103"/>
                </a:lnTo>
                <a:lnTo>
                  <a:pt x="55" y="106"/>
                </a:lnTo>
                <a:lnTo>
                  <a:pt x="49" y="10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Freeform 120"/>
          <p:cNvSpPr>
            <a:spLocks/>
          </p:cNvSpPr>
          <p:nvPr/>
        </p:nvSpPr>
        <p:spPr bwMode="auto">
          <a:xfrm>
            <a:off x="9059863" y="1620838"/>
            <a:ext cx="52387" cy="61912"/>
          </a:xfrm>
          <a:custGeom>
            <a:avLst/>
            <a:gdLst>
              <a:gd name="T0" fmla="*/ 27443978 w 100"/>
              <a:gd name="T1" fmla="*/ 2165359 h 119"/>
              <a:gd name="T2" fmla="*/ 27443978 w 100"/>
              <a:gd name="T3" fmla="*/ 1894819 h 119"/>
              <a:gd name="T4" fmla="*/ 27443978 w 100"/>
              <a:gd name="T5" fmla="*/ 1894819 h 119"/>
              <a:gd name="T6" fmla="*/ 27443978 w 100"/>
              <a:gd name="T7" fmla="*/ 1894819 h 119"/>
              <a:gd name="T8" fmla="*/ 27443978 w 100"/>
              <a:gd name="T9" fmla="*/ 1353219 h 119"/>
              <a:gd name="T10" fmla="*/ 27443978 w 100"/>
              <a:gd name="T11" fmla="*/ 1353219 h 119"/>
              <a:gd name="T12" fmla="*/ 27169470 w 100"/>
              <a:gd name="T13" fmla="*/ 1353219 h 119"/>
              <a:gd name="T14" fmla="*/ 27169470 w 100"/>
              <a:gd name="T15" fmla="*/ 1082680 h 119"/>
              <a:gd name="T16" fmla="*/ 23601915 w 100"/>
              <a:gd name="T17" fmla="*/ 541600 h 119"/>
              <a:gd name="T18" fmla="*/ 23327407 w 100"/>
              <a:gd name="T19" fmla="*/ 541600 h 119"/>
              <a:gd name="T20" fmla="*/ 23327407 w 100"/>
              <a:gd name="T21" fmla="*/ 541600 h 119"/>
              <a:gd name="T22" fmla="*/ 23052899 w 100"/>
              <a:gd name="T23" fmla="*/ 0 h 119"/>
              <a:gd name="T24" fmla="*/ 23052899 w 100"/>
              <a:gd name="T25" fmla="*/ 0 h 119"/>
              <a:gd name="T26" fmla="*/ 22503884 w 100"/>
              <a:gd name="T27" fmla="*/ 0 h 119"/>
              <a:gd name="T28" fmla="*/ 22503884 w 100"/>
              <a:gd name="T29" fmla="*/ 541600 h 119"/>
              <a:gd name="T30" fmla="*/ 22503884 w 100"/>
              <a:gd name="T31" fmla="*/ 541600 h 119"/>
              <a:gd name="T32" fmla="*/ 22503884 w 100"/>
              <a:gd name="T33" fmla="*/ 812140 h 119"/>
              <a:gd name="T34" fmla="*/ 14545251 w 100"/>
              <a:gd name="T35" fmla="*/ 22195712 h 119"/>
              <a:gd name="T36" fmla="*/ 14270743 w 100"/>
              <a:gd name="T37" fmla="*/ 23278392 h 119"/>
              <a:gd name="T38" fmla="*/ 13996235 w 100"/>
              <a:gd name="T39" fmla="*/ 24361071 h 119"/>
              <a:gd name="T40" fmla="*/ 13447743 w 100"/>
              <a:gd name="T41" fmla="*/ 25443751 h 119"/>
              <a:gd name="T42" fmla="*/ 13173235 w 100"/>
              <a:gd name="T43" fmla="*/ 25985351 h 119"/>
              <a:gd name="T44" fmla="*/ 13173235 w 100"/>
              <a:gd name="T45" fmla="*/ 24902671 h 119"/>
              <a:gd name="T46" fmla="*/ 12898727 w 100"/>
              <a:gd name="T47" fmla="*/ 24090531 h 119"/>
              <a:gd name="T48" fmla="*/ 12624219 w 100"/>
              <a:gd name="T49" fmla="*/ 23007852 h 119"/>
              <a:gd name="T50" fmla="*/ 12075204 w 100"/>
              <a:gd name="T51" fmla="*/ 21925172 h 119"/>
              <a:gd name="T52" fmla="*/ 4940094 w 100"/>
              <a:gd name="T53" fmla="*/ 812140 h 119"/>
              <a:gd name="T54" fmla="*/ 4665586 w 100"/>
              <a:gd name="T55" fmla="*/ 541600 h 119"/>
              <a:gd name="T56" fmla="*/ 4665586 w 100"/>
              <a:gd name="T57" fmla="*/ 541600 h 119"/>
              <a:gd name="T58" fmla="*/ 4665586 w 100"/>
              <a:gd name="T59" fmla="*/ 0 h 119"/>
              <a:gd name="T60" fmla="*/ 4116570 w 100"/>
              <a:gd name="T61" fmla="*/ 0 h 119"/>
              <a:gd name="T62" fmla="*/ 4116570 w 100"/>
              <a:gd name="T63" fmla="*/ 0 h 119"/>
              <a:gd name="T64" fmla="*/ 3842063 w 100"/>
              <a:gd name="T65" fmla="*/ 541600 h 119"/>
              <a:gd name="T66" fmla="*/ 3842063 w 100"/>
              <a:gd name="T67" fmla="*/ 541600 h 119"/>
              <a:gd name="T68" fmla="*/ 549016 w 100"/>
              <a:gd name="T69" fmla="*/ 1082680 h 119"/>
              <a:gd name="T70" fmla="*/ 0 w 100"/>
              <a:gd name="T71" fmla="*/ 1082680 h 119"/>
              <a:gd name="T72" fmla="*/ 0 w 100"/>
              <a:gd name="T73" fmla="*/ 1353219 h 119"/>
              <a:gd name="T74" fmla="*/ 0 w 100"/>
              <a:gd name="T75" fmla="*/ 1353219 h 119"/>
              <a:gd name="T76" fmla="*/ 0 w 100"/>
              <a:gd name="T77" fmla="*/ 1894819 h 119"/>
              <a:gd name="T78" fmla="*/ 0 w 100"/>
              <a:gd name="T79" fmla="*/ 1894819 h 119"/>
              <a:gd name="T80" fmla="*/ 0 w 100"/>
              <a:gd name="T81" fmla="*/ 1894819 h 119"/>
              <a:gd name="T82" fmla="*/ 0 w 100"/>
              <a:gd name="T83" fmla="*/ 2165359 h 119"/>
              <a:gd name="T84" fmla="*/ 0 w 100"/>
              <a:gd name="T85" fmla="*/ 2165359 h 119"/>
              <a:gd name="T86" fmla="*/ 11252204 w 100"/>
              <a:gd name="T87" fmla="*/ 31940349 h 119"/>
              <a:gd name="T88" fmla="*/ 11252204 w 100"/>
              <a:gd name="T89" fmla="*/ 31940349 h 119"/>
              <a:gd name="T90" fmla="*/ 11526712 w 100"/>
              <a:gd name="T91" fmla="*/ 32210889 h 119"/>
              <a:gd name="T92" fmla="*/ 11800696 w 100"/>
              <a:gd name="T93" fmla="*/ 32210889 h 119"/>
              <a:gd name="T94" fmla="*/ 14545251 w 100"/>
              <a:gd name="T95" fmla="*/ 32210889 h 119"/>
              <a:gd name="T96" fmla="*/ 15094266 w 100"/>
              <a:gd name="T97" fmla="*/ 32210889 h 119"/>
              <a:gd name="T98" fmla="*/ 15094266 w 100"/>
              <a:gd name="T99" fmla="*/ 32210889 h 119"/>
              <a:gd name="T100" fmla="*/ 15368774 w 100"/>
              <a:gd name="T101" fmla="*/ 31940349 h 119"/>
              <a:gd name="T102" fmla="*/ 15368774 w 100"/>
              <a:gd name="T103" fmla="*/ 31940349 h 11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00" h="119">
                <a:moveTo>
                  <a:pt x="99" y="8"/>
                </a:moveTo>
                <a:lnTo>
                  <a:pt x="100" y="8"/>
                </a:lnTo>
                <a:lnTo>
                  <a:pt x="100" y="7"/>
                </a:lnTo>
                <a:lnTo>
                  <a:pt x="100" y="5"/>
                </a:lnTo>
                <a:lnTo>
                  <a:pt x="99" y="5"/>
                </a:lnTo>
                <a:lnTo>
                  <a:pt x="99" y="4"/>
                </a:lnTo>
                <a:lnTo>
                  <a:pt x="97" y="4"/>
                </a:lnTo>
                <a:lnTo>
                  <a:pt x="86" y="2"/>
                </a:lnTo>
                <a:lnTo>
                  <a:pt x="85" y="2"/>
                </a:lnTo>
                <a:lnTo>
                  <a:pt x="85" y="0"/>
                </a:lnTo>
                <a:lnTo>
                  <a:pt x="84" y="0"/>
                </a:lnTo>
                <a:lnTo>
                  <a:pt x="82" y="0"/>
                </a:lnTo>
                <a:lnTo>
                  <a:pt x="82" y="2"/>
                </a:lnTo>
                <a:lnTo>
                  <a:pt x="82" y="3"/>
                </a:lnTo>
                <a:lnTo>
                  <a:pt x="53" y="81"/>
                </a:lnTo>
                <a:lnTo>
                  <a:pt x="53" y="82"/>
                </a:lnTo>
                <a:lnTo>
                  <a:pt x="52" y="85"/>
                </a:lnTo>
                <a:lnTo>
                  <a:pt x="52" y="86"/>
                </a:lnTo>
                <a:lnTo>
                  <a:pt x="51" y="89"/>
                </a:lnTo>
                <a:lnTo>
                  <a:pt x="51" y="90"/>
                </a:lnTo>
                <a:lnTo>
                  <a:pt x="49" y="91"/>
                </a:lnTo>
                <a:lnTo>
                  <a:pt x="49" y="94"/>
                </a:lnTo>
                <a:lnTo>
                  <a:pt x="49" y="96"/>
                </a:lnTo>
                <a:lnTo>
                  <a:pt x="48" y="96"/>
                </a:lnTo>
                <a:lnTo>
                  <a:pt x="48" y="94"/>
                </a:lnTo>
                <a:lnTo>
                  <a:pt x="48" y="92"/>
                </a:lnTo>
                <a:lnTo>
                  <a:pt x="47" y="90"/>
                </a:lnTo>
                <a:lnTo>
                  <a:pt x="47" y="89"/>
                </a:lnTo>
                <a:lnTo>
                  <a:pt x="46" y="86"/>
                </a:lnTo>
                <a:lnTo>
                  <a:pt x="46" y="85"/>
                </a:lnTo>
                <a:lnTo>
                  <a:pt x="44" y="82"/>
                </a:lnTo>
                <a:lnTo>
                  <a:pt x="44" y="81"/>
                </a:lnTo>
                <a:lnTo>
                  <a:pt x="18" y="3"/>
                </a:lnTo>
                <a:lnTo>
                  <a:pt x="18" y="2"/>
                </a:lnTo>
                <a:lnTo>
                  <a:pt x="17" y="2"/>
                </a:lnTo>
                <a:lnTo>
                  <a:pt x="17" y="0"/>
                </a:lnTo>
                <a:lnTo>
                  <a:pt x="15" y="0"/>
                </a:lnTo>
                <a:lnTo>
                  <a:pt x="15" y="2"/>
                </a:lnTo>
                <a:lnTo>
                  <a:pt x="14" y="2"/>
                </a:lnTo>
                <a:lnTo>
                  <a:pt x="2" y="4"/>
                </a:lnTo>
                <a:lnTo>
                  <a:pt x="0" y="4"/>
                </a:lnTo>
                <a:lnTo>
                  <a:pt x="0" y="5"/>
                </a:lnTo>
                <a:lnTo>
                  <a:pt x="0" y="7"/>
                </a:lnTo>
                <a:lnTo>
                  <a:pt x="0" y="8"/>
                </a:lnTo>
                <a:lnTo>
                  <a:pt x="41" y="118"/>
                </a:lnTo>
                <a:lnTo>
                  <a:pt x="42" y="119"/>
                </a:lnTo>
                <a:lnTo>
                  <a:pt x="43" y="119"/>
                </a:lnTo>
                <a:lnTo>
                  <a:pt x="53" y="119"/>
                </a:lnTo>
                <a:lnTo>
                  <a:pt x="55" y="119"/>
                </a:lnTo>
                <a:lnTo>
                  <a:pt x="56" y="119"/>
                </a:lnTo>
                <a:lnTo>
                  <a:pt x="56" y="118"/>
                </a:lnTo>
                <a:lnTo>
                  <a:pt x="99" y="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21"/>
          <p:cNvSpPr>
            <a:spLocks noEditPoints="1"/>
          </p:cNvSpPr>
          <p:nvPr/>
        </p:nvSpPr>
        <p:spPr bwMode="auto">
          <a:xfrm>
            <a:off x="9118600" y="1619250"/>
            <a:ext cx="47625" cy="65088"/>
          </a:xfrm>
          <a:custGeom>
            <a:avLst/>
            <a:gdLst>
              <a:gd name="T0" fmla="*/ 23138173 w 88"/>
              <a:gd name="T1" fmla="*/ 5692532 h 122"/>
              <a:gd name="T2" fmla="*/ 19916450 w 88"/>
              <a:gd name="T3" fmla="*/ 1423400 h 122"/>
              <a:gd name="T4" fmla="*/ 12887433 w 88"/>
              <a:gd name="T5" fmla="*/ 0 h 122"/>
              <a:gd name="T6" fmla="*/ 7322344 w 88"/>
              <a:gd name="T7" fmla="*/ 854147 h 122"/>
              <a:gd name="T8" fmla="*/ 2928938 w 88"/>
              <a:gd name="T9" fmla="*/ 2277013 h 122"/>
              <a:gd name="T10" fmla="*/ 1757254 w 88"/>
              <a:gd name="T11" fmla="*/ 3131160 h 122"/>
              <a:gd name="T12" fmla="*/ 1757254 w 88"/>
              <a:gd name="T13" fmla="*/ 3700413 h 122"/>
              <a:gd name="T14" fmla="*/ 2050040 w 88"/>
              <a:gd name="T15" fmla="*/ 3984773 h 122"/>
              <a:gd name="T16" fmla="*/ 2928938 w 88"/>
              <a:gd name="T17" fmla="*/ 6546679 h 122"/>
              <a:gd name="T18" fmla="*/ 3221723 w 88"/>
              <a:gd name="T19" fmla="*/ 6831039 h 122"/>
              <a:gd name="T20" fmla="*/ 3221723 w 88"/>
              <a:gd name="T21" fmla="*/ 6831039 h 122"/>
              <a:gd name="T22" fmla="*/ 4393406 w 88"/>
              <a:gd name="T23" fmla="*/ 6546679 h 122"/>
              <a:gd name="T24" fmla="*/ 7322344 w 88"/>
              <a:gd name="T25" fmla="*/ 5408173 h 122"/>
              <a:gd name="T26" fmla="*/ 12008536 w 88"/>
              <a:gd name="T27" fmla="*/ 4554026 h 122"/>
              <a:gd name="T28" fmla="*/ 16109156 w 88"/>
              <a:gd name="T29" fmla="*/ 5408173 h 122"/>
              <a:gd name="T30" fmla="*/ 17866411 w 88"/>
              <a:gd name="T31" fmla="*/ 8254439 h 122"/>
              <a:gd name="T32" fmla="*/ 18451982 w 88"/>
              <a:gd name="T33" fmla="*/ 13377718 h 122"/>
              <a:gd name="T34" fmla="*/ 10544067 w 88"/>
              <a:gd name="T35" fmla="*/ 13946971 h 122"/>
              <a:gd name="T36" fmla="*/ 4686192 w 88"/>
              <a:gd name="T37" fmla="*/ 16223984 h 122"/>
              <a:gd name="T38" fmla="*/ 1464469 w 88"/>
              <a:gd name="T39" fmla="*/ 19639504 h 122"/>
              <a:gd name="T40" fmla="*/ 0 w 88"/>
              <a:gd name="T41" fmla="*/ 25047676 h 122"/>
              <a:gd name="T42" fmla="*/ 1464469 w 88"/>
              <a:gd name="T43" fmla="*/ 31024569 h 122"/>
              <a:gd name="T44" fmla="*/ 4978977 w 88"/>
              <a:gd name="T45" fmla="*/ 34155728 h 122"/>
              <a:gd name="T46" fmla="*/ 10836852 w 88"/>
              <a:gd name="T47" fmla="*/ 34440088 h 122"/>
              <a:gd name="T48" fmla="*/ 15815830 w 88"/>
              <a:gd name="T49" fmla="*/ 32732328 h 122"/>
              <a:gd name="T50" fmla="*/ 18744767 w 88"/>
              <a:gd name="T51" fmla="*/ 30455315 h 122"/>
              <a:gd name="T52" fmla="*/ 19623665 w 88"/>
              <a:gd name="T53" fmla="*/ 31309462 h 122"/>
              <a:gd name="T54" fmla="*/ 20502563 w 88"/>
              <a:gd name="T55" fmla="*/ 33301582 h 122"/>
              <a:gd name="T56" fmla="*/ 21673705 w 88"/>
              <a:gd name="T57" fmla="*/ 34724982 h 122"/>
              <a:gd name="T58" fmla="*/ 21966490 w 88"/>
              <a:gd name="T59" fmla="*/ 34724982 h 122"/>
              <a:gd name="T60" fmla="*/ 21966490 w 88"/>
              <a:gd name="T61" fmla="*/ 34440088 h 122"/>
              <a:gd name="T62" fmla="*/ 24895428 w 88"/>
              <a:gd name="T63" fmla="*/ 32732328 h 122"/>
              <a:gd name="T64" fmla="*/ 25481540 w 88"/>
              <a:gd name="T65" fmla="*/ 32732328 h 122"/>
              <a:gd name="T66" fmla="*/ 25774325 w 88"/>
              <a:gd name="T67" fmla="*/ 32447969 h 122"/>
              <a:gd name="T68" fmla="*/ 25774325 w 88"/>
              <a:gd name="T69" fmla="*/ 31878715 h 122"/>
              <a:gd name="T70" fmla="*/ 24895428 w 88"/>
              <a:gd name="T71" fmla="*/ 31309462 h 122"/>
              <a:gd name="T72" fmla="*/ 24602642 w 88"/>
              <a:gd name="T73" fmla="*/ 30170956 h 122"/>
              <a:gd name="T74" fmla="*/ 24017071 w 88"/>
              <a:gd name="T75" fmla="*/ 28463196 h 122"/>
              <a:gd name="T76" fmla="*/ 23430959 w 88"/>
              <a:gd name="T77" fmla="*/ 26470543 h 122"/>
              <a:gd name="T78" fmla="*/ 23430959 w 88"/>
              <a:gd name="T79" fmla="*/ 23055023 h 122"/>
              <a:gd name="T80" fmla="*/ 17573625 w 88"/>
              <a:gd name="T81" fmla="*/ 26470543 h 122"/>
              <a:gd name="T82" fmla="*/ 14937473 w 88"/>
              <a:gd name="T83" fmla="*/ 28747556 h 122"/>
              <a:gd name="T84" fmla="*/ 11715750 w 88"/>
              <a:gd name="T85" fmla="*/ 30170956 h 122"/>
              <a:gd name="T86" fmla="*/ 7907915 w 88"/>
              <a:gd name="T87" fmla="*/ 29886062 h 122"/>
              <a:gd name="T88" fmla="*/ 5857875 w 88"/>
              <a:gd name="T89" fmla="*/ 27609049 h 122"/>
              <a:gd name="T90" fmla="*/ 4978977 w 88"/>
              <a:gd name="T91" fmla="*/ 24762783 h 122"/>
              <a:gd name="T92" fmla="*/ 6150661 w 88"/>
              <a:gd name="T93" fmla="*/ 21062904 h 122"/>
              <a:gd name="T94" fmla="*/ 10544067 w 88"/>
              <a:gd name="T95" fmla="*/ 18216637 h 122"/>
              <a:gd name="T96" fmla="*/ 16987513 w 88"/>
              <a:gd name="T97" fmla="*/ 17647384 h 1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8" h="122">
                <a:moveTo>
                  <a:pt x="80" y="34"/>
                </a:moveTo>
                <a:lnTo>
                  <a:pt x="80" y="26"/>
                </a:lnTo>
                <a:lnTo>
                  <a:pt x="79" y="20"/>
                </a:lnTo>
                <a:lnTo>
                  <a:pt x="77" y="14"/>
                </a:lnTo>
                <a:lnTo>
                  <a:pt x="73" y="9"/>
                </a:lnTo>
                <a:lnTo>
                  <a:pt x="68" y="5"/>
                </a:lnTo>
                <a:lnTo>
                  <a:pt x="61" y="3"/>
                </a:lnTo>
                <a:lnTo>
                  <a:pt x="53" y="0"/>
                </a:lnTo>
                <a:lnTo>
                  <a:pt x="44" y="0"/>
                </a:lnTo>
                <a:lnTo>
                  <a:pt x="37" y="0"/>
                </a:lnTo>
                <a:lnTo>
                  <a:pt x="31" y="1"/>
                </a:lnTo>
                <a:lnTo>
                  <a:pt x="25" y="3"/>
                </a:lnTo>
                <a:lnTo>
                  <a:pt x="20" y="4"/>
                </a:lnTo>
                <a:lnTo>
                  <a:pt x="13" y="6"/>
                </a:lnTo>
                <a:lnTo>
                  <a:pt x="10" y="8"/>
                </a:lnTo>
                <a:lnTo>
                  <a:pt x="7" y="9"/>
                </a:lnTo>
                <a:lnTo>
                  <a:pt x="6" y="11"/>
                </a:lnTo>
                <a:lnTo>
                  <a:pt x="6" y="13"/>
                </a:lnTo>
                <a:lnTo>
                  <a:pt x="7" y="14"/>
                </a:lnTo>
                <a:lnTo>
                  <a:pt x="10" y="23"/>
                </a:lnTo>
                <a:lnTo>
                  <a:pt x="11" y="23"/>
                </a:lnTo>
                <a:lnTo>
                  <a:pt x="11" y="24"/>
                </a:lnTo>
                <a:lnTo>
                  <a:pt x="12" y="24"/>
                </a:lnTo>
                <a:lnTo>
                  <a:pt x="13" y="24"/>
                </a:lnTo>
                <a:lnTo>
                  <a:pt x="15" y="23"/>
                </a:lnTo>
                <a:lnTo>
                  <a:pt x="17" y="21"/>
                </a:lnTo>
                <a:lnTo>
                  <a:pt x="21" y="20"/>
                </a:lnTo>
                <a:lnTo>
                  <a:pt x="25" y="19"/>
                </a:lnTo>
                <a:lnTo>
                  <a:pt x="30" y="18"/>
                </a:lnTo>
                <a:lnTo>
                  <a:pt x="35" y="16"/>
                </a:lnTo>
                <a:lnTo>
                  <a:pt x="41" y="16"/>
                </a:lnTo>
                <a:lnTo>
                  <a:pt x="46" y="16"/>
                </a:lnTo>
                <a:lnTo>
                  <a:pt x="51" y="18"/>
                </a:lnTo>
                <a:lnTo>
                  <a:pt x="55" y="19"/>
                </a:lnTo>
                <a:lnTo>
                  <a:pt x="58" y="21"/>
                </a:lnTo>
                <a:lnTo>
                  <a:pt x="60" y="25"/>
                </a:lnTo>
                <a:lnTo>
                  <a:pt x="61" y="29"/>
                </a:lnTo>
                <a:lnTo>
                  <a:pt x="63" y="33"/>
                </a:lnTo>
                <a:lnTo>
                  <a:pt x="63" y="38"/>
                </a:lnTo>
                <a:lnTo>
                  <a:pt x="63" y="47"/>
                </a:lnTo>
                <a:lnTo>
                  <a:pt x="55" y="47"/>
                </a:lnTo>
                <a:lnTo>
                  <a:pt x="46" y="47"/>
                </a:lnTo>
                <a:lnTo>
                  <a:pt x="36" y="49"/>
                </a:lnTo>
                <a:lnTo>
                  <a:pt x="25" y="52"/>
                </a:lnTo>
                <a:lnTo>
                  <a:pt x="20" y="54"/>
                </a:lnTo>
                <a:lnTo>
                  <a:pt x="16" y="57"/>
                </a:lnTo>
                <a:lnTo>
                  <a:pt x="11" y="61"/>
                </a:lnTo>
                <a:lnTo>
                  <a:pt x="7" y="64"/>
                </a:lnTo>
                <a:lnTo>
                  <a:pt x="5" y="69"/>
                </a:lnTo>
                <a:lnTo>
                  <a:pt x="2" y="74"/>
                </a:lnTo>
                <a:lnTo>
                  <a:pt x="0" y="81"/>
                </a:lnTo>
                <a:lnTo>
                  <a:pt x="0" y="88"/>
                </a:lnTo>
                <a:lnTo>
                  <a:pt x="0" y="96"/>
                </a:lnTo>
                <a:lnTo>
                  <a:pt x="2" y="102"/>
                </a:lnTo>
                <a:lnTo>
                  <a:pt x="5" y="109"/>
                </a:lnTo>
                <a:lnTo>
                  <a:pt x="8" y="114"/>
                </a:lnTo>
                <a:lnTo>
                  <a:pt x="12" y="117"/>
                </a:lnTo>
                <a:lnTo>
                  <a:pt x="17" y="120"/>
                </a:lnTo>
                <a:lnTo>
                  <a:pt x="24" y="121"/>
                </a:lnTo>
                <a:lnTo>
                  <a:pt x="31" y="122"/>
                </a:lnTo>
                <a:lnTo>
                  <a:pt x="37" y="121"/>
                </a:lnTo>
                <a:lnTo>
                  <a:pt x="44" y="120"/>
                </a:lnTo>
                <a:lnTo>
                  <a:pt x="50" y="117"/>
                </a:lnTo>
                <a:lnTo>
                  <a:pt x="54" y="115"/>
                </a:lnTo>
                <a:lnTo>
                  <a:pt x="59" y="112"/>
                </a:lnTo>
                <a:lnTo>
                  <a:pt x="61" y="110"/>
                </a:lnTo>
                <a:lnTo>
                  <a:pt x="64" y="107"/>
                </a:lnTo>
                <a:lnTo>
                  <a:pt x="65" y="106"/>
                </a:lnTo>
                <a:lnTo>
                  <a:pt x="65" y="107"/>
                </a:lnTo>
                <a:lnTo>
                  <a:pt x="67" y="110"/>
                </a:lnTo>
                <a:lnTo>
                  <a:pt x="68" y="112"/>
                </a:lnTo>
                <a:lnTo>
                  <a:pt x="69" y="115"/>
                </a:lnTo>
                <a:lnTo>
                  <a:pt x="70" y="117"/>
                </a:lnTo>
                <a:lnTo>
                  <a:pt x="72" y="120"/>
                </a:lnTo>
                <a:lnTo>
                  <a:pt x="73" y="121"/>
                </a:lnTo>
                <a:lnTo>
                  <a:pt x="74" y="122"/>
                </a:lnTo>
                <a:lnTo>
                  <a:pt x="75" y="122"/>
                </a:lnTo>
                <a:lnTo>
                  <a:pt x="75" y="121"/>
                </a:lnTo>
                <a:lnTo>
                  <a:pt x="77" y="121"/>
                </a:lnTo>
                <a:lnTo>
                  <a:pt x="85" y="115"/>
                </a:lnTo>
                <a:lnTo>
                  <a:pt x="87" y="115"/>
                </a:lnTo>
                <a:lnTo>
                  <a:pt x="88" y="115"/>
                </a:lnTo>
                <a:lnTo>
                  <a:pt x="88" y="114"/>
                </a:lnTo>
                <a:lnTo>
                  <a:pt x="88" y="112"/>
                </a:lnTo>
                <a:lnTo>
                  <a:pt x="87" y="112"/>
                </a:lnTo>
                <a:lnTo>
                  <a:pt x="87" y="111"/>
                </a:lnTo>
                <a:lnTo>
                  <a:pt x="85" y="110"/>
                </a:lnTo>
                <a:lnTo>
                  <a:pt x="85" y="109"/>
                </a:lnTo>
                <a:lnTo>
                  <a:pt x="84" y="107"/>
                </a:lnTo>
                <a:lnTo>
                  <a:pt x="84" y="106"/>
                </a:lnTo>
                <a:lnTo>
                  <a:pt x="83" y="105"/>
                </a:lnTo>
                <a:lnTo>
                  <a:pt x="83" y="102"/>
                </a:lnTo>
                <a:lnTo>
                  <a:pt x="82" y="100"/>
                </a:lnTo>
                <a:lnTo>
                  <a:pt x="82" y="98"/>
                </a:lnTo>
                <a:lnTo>
                  <a:pt x="82" y="96"/>
                </a:lnTo>
                <a:lnTo>
                  <a:pt x="80" y="93"/>
                </a:lnTo>
                <a:lnTo>
                  <a:pt x="80" y="90"/>
                </a:lnTo>
                <a:lnTo>
                  <a:pt x="80" y="86"/>
                </a:lnTo>
                <a:lnTo>
                  <a:pt x="80" y="81"/>
                </a:lnTo>
                <a:lnTo>
                  <a:pt x="80" y="34"/>
                </a:lnTo>
                <a:close/>
                <a:moveTo>
                  <a:pt x="63" y="92"/>
                </a:moveTo>
                <a:lnTo>
                  <a:pt x="60" y="93"/>
                </a:lnTo>
                <a:lnTo>
                  <a:pt x="58" y="96"/>
                </a:lnTo>
                <a:lnTo>
                  <a:pt x="55" y="98"/>
                </a:lnTo>
                <a:lnTo>
                  <a:pt x="51" y="101"/>
                </a:lnTo>
                <a:lnTo>
                  <a:pt x="48" y="103"/>
                </a:lnTo>
                <a:lnTo>
                  <a:pt x="44" y="105"/>
                </a:lnTo>
                <a:lnTo>
                  <a:pt x="40" y="106"/>
                </a:lnTo>
                <a:lnTo>
                  <a:pt x="35" y="107"/>
                </a:lnTo>
                <a:lnTo>
                  <a:pt x="31" y="106"/>
                </a:lnTo>
                <a:lnTo>
                  <a:pt x="27" y="105"/>
                </a:lnTo>
                <a:lnTo>
                  <a:pt x="24" y="103"/>
                </a:lnTo>
                <a:lnTo>
                  <a:pt x="21" y="101"/>
                </a:lnTo>
                <a:lnTo>
                  <a:pt x="20" y="97"/>
                </a:lnTo>
                <a:lnTo>
                  <a:pt x="19" y="93"/>
                </a:lnTo>
                <a:lnTo>
                  <a:pt x="17" y="90"/>
                </a:lnTo>
                <a:lnTo>
                  <a:pt x="17" y="87"/>
                </a:lnTo>
                <a:lnTo>
                  <a:pt x="19" y="82"/>
                </a:lnTo>
                <a:lnTo>
                  <a:pt x="19" y="78"/>
                </a:lnTo>
                <a:lnTo>
                  <a:pt x="21" y="74"/>
                </a:lnTo>
                <a:lnTo>
                  <a:pt x="24" y="72"/>
                </a:lnTo>
                <a:lnTo>
                  <a:pt x="29" y="68"/>
                </a:lnTo>
                <a:lnTo>
                  <a:pt x="36" y="64"/>
                </a:lnTo>
                <a:lnTo>
                  <a:pt x="44" y="63"/>
                </a:lnTo>
                <a:lnTo>
                  <a:pt x="51" y="62"/>
                </a:lnTo>
                <a:lnTo>
                  <a:pt x="58" y="62"/>
                </a:lnTo>
                <a:lnTo>
                  <a:pt x="63" y="61"/>
                </a:lnTo>
                <a:lnTo>
                  <a:pt x="63" y="92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22"/>
          <p:cNvSpPr>
            <a:spLocks/>
          </p:cNvSpPr>
          <p:nvPr/>
        </p:nvSpPr>
        <p:spPr bwMode="auto">
          <a:xfrm>
            <a:off x="9174163" y="1600200"/>
            <a:ext cx="42862" cy="84138"/>
          </a:xfrm>
          <a:custGeom>
            <a:avLst/>
            <a:gdLst>
              <a:gd name="T0" fmla="*/ 21560644 w 81"/>
              <a:gd name="T1" fmla="*/ 38362695 h 159"/>
              <a:gd name="T2" fmla="*/ 21560644 w 81"/>
              <a:gd name="T3" fmla="*/ 38362695 h 159"/>
              <a:gd name="T4" fmla="*/ 21280718 w 81"/>
              <a:gd name="T5" fmla="*/ 38362695 h 159"/>
              <a:gd name="T6" fmla="*/ 19880560 w 81"/>
              <a:gd name="T7" fmla="*/ 38642625 h 159"/>
              <a:gd name="T8" fmla="*/ 17080772 w 81"/>
              <a:gd name="T9" fmla="*/ 39762878 h 159"/>
              <a:gd name="T10" fmla="*/ 13440677 w 81"/>
              <a:gd name="T11" fmla="*/ 39762878 h 159"/>
              <a:gd name="T12" fmla="*/ 11480666 w 81"/>
              <a:gd name="T13" fmla="*/ 38362695 h 159"/>
              <a:gd name="T14" fmla="*/ 10640359 w 81"/>
              <a:gd name="T15" fmla="*/ 35562857 h 159"/>
              <a:gd name="T16" fmla="*/ 19880560 w 81"/>
              <a:gd name="T17" fmla="*/ 15400958 h 159"/>
              <a:gd name="T18" fmla="*/ 20161015 w 81"/>
              <a:gd name="T19" fmla="*/ 15400958 h 159"/>
              <a:gd name="T20" fmla="*/ 20440941 w 81"/>
              <a:gd name="T21" fmla="*/ 14841097 h 159"/>
              <a:gd name="T22" fmla="*/ 21280718 w 81"/>
              <a:gd name="T23" fmla="*/ 12040730 h 159"/>
              <a:gd name="T24" fmla="*/ 21560644 w 81"/>
              <a:gd name="T25" fmla="*/ 12040730 h 159"/>
              <a:gd name="T26" fmla="*/ 21560644 w 81"/>
              <a:gd name="T27" fmla="*/ 11760799 h 159"/>
              <a:gd name="T28" fmla="*/ 21560644 w 81"/>
              <a:gd name="T29" fmla="*/ 11760799 h 159"/>
              <a:gd name="T30" fmla="*/ 21280718 w 81"/>
              <a:gd name="T31" fmla="*/ 11480868 h 159"/>
              <a:gd name="T32" fmla="*/ 21000793 w 81"/>
              <a:gd name="T33" fmla="*/ 11480868 h 159"/>
              <a:gd name="T34" fmla="*/ 10640359 w 81"/>
              <a:gd name="T35" fmla="*/ 840322 h 159"/>
              <a:gd name="T36" fmla="*/ 10640359 w 81"/>
              <a:gd name="T37" fmla="*/ 559862 h 159"/>
              <a:gd name="T38" fmla="*/ 10640359 w 81"/>
              <a:gd name="T39" fmla="*/ 0 h 159"/>
              <a:gd name="T40" fmla="*/ 10360433 w 81"/>
              <a:gd name="T41" fmla="*/ 0 h 159"/>
              <a:gd name="T42" fmla="*/ 10360433 w 81"/>
              <a:gd name="T43" fmla="*/ 0 h 159"/>
              <a:gd name="T44" fmla="*/ 9800582 w 81"/>
              <a:gd name="T45" fmla="*/ 0 h 159"/>
              <a:gd name="T46" fmla="*/ 6440412 w 81"/>
              <a:gd name="T47" fmla="*/ 1400183 h 159"/>
              <a:gd name="T48" fmla="*/ 6160486 w 81"/>
              <a:gd name="T49" fmla="*/ 1400183 h 159"/>
              <a:gd name="T50" fmla="*/ 5600106 w 81"/>
              <a:gd name="T51" fmla="*/ 1960045 h 159"/>
              <a:gd name="T52" fmla="*/ 839778 w 81"/>
              <a:gd name="T53" fmla="*/ 11480868 h 159"/>
              <a:gd name="T54" fmla="*/ 279926 w 81"/>
              <a:gd name="T55" fmla="*/ 11480868 h 159"/>
              <a:gd name="T56" fmla="*/ 0 w 81"/>
              <a:gd name="T57" fmla="*/ 11760799 h 159"/>
              <a:gd name="T58" fmla="*/ 0 w 81"/>
              <a:gd name="T59" fmla="*/ 14561166 h 159"/>
              <a:gd name="T60" fmla="*/ 0 w 81"/>
              <a:gd name="T61" fmla="*/ 14841097 h 159"/>
              <a:gd name="T62" fmla="*/ 279926 w 81"/>
              <a:gd name="T63" fmla="*/ 15400958 h 159"/>
              <a:gd name="T64" fmla="*/ 5600106 w 81"/>
              <a:gd name="T65" fmla="*/ 15400958 h 159"/>
              <a:gd name="T66" fmla="*/ 5600106 w 81"/>
              <a:gd name="T67" fmla="*/ 36402650 h 159"/>
              <a:gd name="T68" fmla="*/ 6160486 w 81"/>
              <a:gd name="T69" fmla="*/ 39203016 h 159"/>
              <a:gd name="T70" fmla="*/ 7840042 w 81"/>
              <a:gd name="T71" fmla="*/ 42283314 h 159"/>
              <a:gd name="T72" fmla="*/ 9240201 w 81"/>
              <a:gd name="T73" fmla="*/ 43682968 h 159"/>
              <a:gd name="T74" fmla="*/ 12040518 w 81"/>
              <a:gd name="T75" fmla="*/ 44243359 h 159"/>
              <a:gd name="T76" fmla="*/ 15120761 w 81"/>
              <a:gd name="T77" fmla="*/ 44243359 h 159"/>
              <a:gd name="T78" fmla="*/ 19600634 w 81"/>
              <a:gd name="T79" fmla="*/ 43682968 h 159"/>
              <a:gd name="T80" fmla="*/ 22400951 w 81"/>
              <a:gd name="T81" fmla="*/ 42283314 h 159"/>
              <a:gd name="T82" fmla="*/ 22680877 w 81"/>
              <a:gd name="T83" fmla="*/ 41442992 h 159"/>
              <a:gd name="T84" fmla="*/ 22680877 w 81"/>
              <a:gd name="T85" fmla="*/ 41442992 h 159"/>
              <a:gd name="T86" fmla="*/ 22680877 w 81"/>
              <a:gd name="T87" fmla="*/ 41163061 h 15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81" h="159">
                <a:moveTo>
                  <a:pt x="77" y="138"/>
                </a:moveTo>
                <a:lnTo>
                  <a:pt x="77" y="138"/>
                </a:lnTo>
                <a:lnTo>
                  <a:pt x="77" y="137"/>
                </a:lnTo>
                <a:lnTo>
                  <a:pt x="76" y="137"/>
                </a:lnTo>
                <a:lnTo>
                  <a:pt x="75" y="137"/>
                </a:lnTo>
                <a:lnTo>
                  <a:pt x="73" y="137"/>
                </a:lnTo>
                <a:lnTo>
                  <a:pt x="71" y="138"/>
                </a:lnTo>
                <a:lnTo>
                  <a:pt x="68" y="139"/>
                </a:lnTo>
                <a:lnTo>
                  <a:pt x="65" y="140"/>
                </a:lnTo>
                <a:lnTo>
                  <a:pt x="61" y="142"/>
                </a:lnTo>
                <a:lnTo>
                  <a:pt x="57" y="143"/>
                </a:lnTo>
                <a:lnTo>
                  <a:pt x="53" y="143"/>
                </a:lnTo>
                <a:lnTo>
                  <a:pt x="48" y="142"/>
                </a:lnTo>
                <a:lnTo>
                  <a:pt x="44" y="140"/>
                </a:lnTo>
                <a:lnTo>
                  <a:pt x="42" y="139"/>
                </a:lnTo>
                <a:lnTo>
                  <a:pt x="41" y="137"/>
                </a:lnTo>
                <a:lnTo>
                  <a:pt x="39" y="134"/>
                </a:lnTo>
                <a:lnTo>
                  <a:pt x="39" y="130"/>
                </a:lnTo>
                <a:lnTo>
                  <a:pt x="38" y="127"/>
                </a:lnTo>
                <a:lnTo>
                  <a:pt x="38" y="123"/>
                </a:lnTo>
                <a:lnTo>
                  <a:pt x="38" y="55"/>
                </a:lnTo>
                <a:lnTo>
                  <a:pt x="71" y="55"/>
                </a:lnTo>
                <a:lnTo>
                  <a:pt x="72" y="55"/>
                </a:lnTo>
                <a:lnTo>
                  <a:pt x="73" y="53"/>
                </a:lnTo>
                <a:lnTo>
                  <a:pt x="76" y="43"/>
                </a:lnTo>
                <a:lnTo>
                  <a:pt x="77" y="43"/>
                </a:lnTo>
                <a:lnTo>
                  <a:pt x="77" y="42"/>
                </a:lnTo>
                <a:lnTo>
                  <a:pt x="77" y="41"/>
                </a:lnTo>
                <a:lnTo>
                  <a:pt x="76" y="41"/>
                </a:lnTo>
                <a:lnTo>
                  <a:pt x="75" y="41"/>
                </a:lnTo>
                <a:lnTo>
                  <a:pt x="38" y="41"/>
                </a:lnTo>
                <a:lnTo>
                  <a:pt x="38" y="3"/>
                </a:lnTo>
                <a:lnTo>
                  <a:pt x="38" y="2"/>
                </a:lnTo>
                <a:lnTo>
                  <a:pt x="38" y="0"/>
                </a:lnTo>
                <a:lnTo>
                  <a:pt x="37" y="0"/>
                </a:lnTo>
                <a:lnTo>
                  <a:pt x="35" y="0"/>
                </a:lnTo>
                <a:lnTo>
                  <a:pt x="23" y="4"/>
                </a:lnTo>
                <a:lnTo>
                  <a:pt x="23" y="5"/>
                </a:lnTo>
                <a:lnTo>
                  <a:pt x="22" y="5"/>
                </a:lnTo>
                <a:lnTo>
                  <a:pt x="20" y="7"/>
                </a:lnTo>
                <a:lnTo>
                  <a:pt x="20" y="8"/>
                </a:lnTo>
                <a:lnTo>
                  <a:pt x="20" y="41"/>
                </a:lnTo>
                <a:lnTo>
                  <a:pt x="3" y="41"/>
                </a:lnTo>
                <a:lnTo>
                  <a:pt x="1" y="41"/>
                </a:lnTo>
                <a:lnTo>
                  <a:pt x="0" y="42"/>
                </a:lnTo>
                <a:lnTo>
                  <a:pt x="0" y="43"/>
                </a:lnTo>
                <a:lnTo>
                  <a:pt x="0" y="52"/>
                </a:lnTo>
                <a:lnTo>
                  <a:pt x="0" y="53"/>
                </a:lnTo>
                <a:lnTo>
                  <a:pt x="1" y="55"/>
                </a:lnTo>
                <a:lnTo>
                  <a:pt x="3" y="55"/>
                </a:lnTo>
                <a:lnTo>
                  <a:pt x="20" y="55"/>
                </a:lnTo>
                <a:lnTo>
                  <a:pt x="20" y="123"/>
                </a:lnTo>
                <a:lnTo>
                  <a:pt x="20" y="127"/>
                </a:lnTo>
                <a:lnTo>
                  <a:pt x="20" y="130"/>
                </a:lnTo>
                <a:lnTo>
                  <a:pt x="20" y="134"/>
                </a:lnTo>
                <a:lnTo>
                  <a:pt x="22" y="138"/>
                </a:lnTo>
                <a:lnTo>
                  <a:pt x="22" y="140"/>
                </a:lnTo>
                <a:lnTo>
                  <a:pt x="23" y="144"/>
                </a:lnTo>
                <a:lnTo>
                  <a:pt x="25" y="148"/>
                </a:lnTo>
                <a:lnTo>
                  <a:pt x="28" y="151"/>
                </a:lnTo>
                <a:lnTo>
                  <a:pt x="29" y="152"/>
                </a:lnTo>
                <a:lnTo>
                  <a:pt x="30" y="153"/>
                </a:lnTo>
                <a:lnTo>
                  <a:pt x="33" y="156"/>
                </a:lnTo>
                <a:lnTo>
                  <a:pt x="35" y="157"/>
                </a:lnTo>
                <a:lnTo>
                  <a:pt x="39" y="157"/>
                </a:lnTo>
                <a:lnTo>
                  <a:pt x="43" y="158"/>
                </a:lnTo>
                <a:lnTo>
                  <a:pt x="46" y="158"/>
                </a:lnTo>
                <a:lnTo>
                  <a:pt x="49" y="159"/>
                </a:lnTo>
                <a:lnTo>
                  <a:pt x="54" y="158"/>
                </a:lnTo>
                <a:lnTo>
                  <a:pt x="61" y="158"/>
                </a:lnTo>
                <a:lnTo>
                  <a:pt x="66" y="157"/>
                </a:lnTo>
                <a:lnTo>
                  <a:pt x="70" y="156"/>
                </a:lnTo>
                <a:lnTo>
                  <a:pt x="75" y="153"/>
                </a:lnTo>
                <a:lnTo>
                  <a:pt x="78" y="152"/>
                </a:lnTo>
                <a:lnTo>
                  <a:pt x="80" y="151"/>
                </a:lnTo>
                <a:lnTo>
                  <a:pt x="81" y="149"/>
                </a:lnTo>
                <a:lnTo>
                  <a:pt x="81" y="148"/>
                </a:lnTo>
                <a:lnTo>
                  <a:pt x="81" y="147"/>
                </a:lnTo>
                <a:lnTo>
                  <a:pt x="77" y="13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23"/>
          <p:cNvSpPr>
            <a:spLocks noEditPoints="1"/>
          </p:cNvSpPr>
          <p:nvPr/>
        </p:nvSpPr>
        <p:spPr bwMode="auto">
          <a:xfrm>
            <a:off x="9220200" y="1592263"/>
            <a:ext cx="22225" cy="90487"/>
          </a:xfrm>
          <a:custGeom>
            <a:avLst/>
            <a:gdLst>
              <a:gd name="T0" fmla="*/ 9950234 w 44"/>
              <a:gd name="T1" fmla="*/ 16329221 h 172"/>
              <a:gd name="T2" fmla="*/ 9950234 w 44"/>
              <a:gd name="T3" fmla="*/ 16052499 h 172"/>
              <a:gd name="T4" fmla="*/ 9695151 w 44"/>
              <a:gd name="T5" fmla="*/ 15775777 h 172"/>
              <a:gd name="T6" fmla="*/ 9440069 w 44"/>
              <a:gd name="T7" fmla="*/ 15775777 h 172"/>
              <a:gd name="T8" fmla="*/ 765247 w 44"/>
              <a:gd name="T9" fmla="*/ 15775777 h 172"/>
              <a:gd name="T10" fmla="*/ 255082 w 44"/>
              <a:gd name="T11" fmla="*/ 15775777 h 172"/>
              <a:gd name="T12" fmla="*/ 0 w 44"/>
              <a:gd name="T13" fmla="*/ 15775777 h 172"/>
              <a:gd name="T14" fmla="*/ 0 w 44"/>
              <a:gd name="T15" fmla="*/ 16052499 h 172"/>
              <a:gd name="T16" fmla="*/ 0 w 44"/>
              <a:gd name="T17" fmla="*/ 16329221 h 172"/>
              <a:gd name="T18" fmla="*/ 0 w 44"/>
              <a:gd name="T19" fmla="*/ 19096966 h 172"/>
              <a:gd name="T20" fmla="*/ 0 w 44"/>
              <a:gd name="T21" fmla="*/ 19650409 h 172"/>
              <a:gd name="T22" fmla="*/ 255082 w 44"/>
              <a:gd name="T23" fmla="*/ 19650409 h 172"/>
              <a:gd name="T24" fmla="*/ 255082 w 44"/>
              <a:gd name="T25" fmla="*/ 19650409 h 172"/>
              <a:gd name="T26" fmla="*/ 5613328 w 44"/>
              <a:gd name="T27" fmla="*/ 19650409 h 172"/>
              <a:gd name="T28" fmla="*/ 5613328 w 44"/>
              <a:gd name="T29" fmla="*/ 46773888 h 172"/>
              <a:gd name="T30" fmla="*/ 5613328 w 44"/>
              <a:gd name="T31" fmla="*/ 47050610 h 172"/>
              <a:gd name="T32" fmla="*/ 5868410 w 44"/>
              <a:gd name="T33" fmla="*/ 47604053 h 172"/>
              <a:gd name="T34" fmla="*/ 6123493 w 44"/>
              <a:gd name="T35" fmla="*/ 47604053 h 172"/>
              <a:gd name="T36" fmla="*/ 9440069 w 44"/>
              <a:gd name="T37" fmla="*/ 47604053 h 172"/>
              <a:gd name="T38" fmla="*/ 9695151 w 44"/>
              <a:gd name="T39" fmla="*/ 47604053 h 172"/>
              <a:gd name="T40" fmla="*/ 9950234 w 44"/>
              <a:gd name="T41" fmla="*/ 47050610 h 172"/>
              <a:gd name="T42" fmla="*/ 9950234 w 44"/>
              <a:gd name="T43" fmla="*/ 47050610 h 172"/>
              <a:gd name="T44" fmla="*/ 9950234 w 44"/>
              <a:gd name="T45" fmla="*/ 46773888 h 172"/>
              <a:gd name="T46" fmla="*/ 11226151 w 44"/>
              <a:gd name="T47" fmla="*/ 3874632 h 172"/>
              <a:gd name="T48" fmla="*/ 10971068 w 44"/>
              <a:gd name="T49" fmla="*/ 2491023 h 172"/>
              <a:gd name="T50" fmla="*/ 9950234 w 44"/>
              <a:gd name="T51" fmla="*/ 1106887 h 172"/>
              <a:gd name="T52" fmla="*/ 9184986 w 44"/>
              <a:gd name="T53" fmla="*/ 276722 h 172"/>
              <a:gd name="T54" fmla="*/ 7398905 w 44"/>
              <a:gd name="T55" fmla="*/ 0 h 172"/>
              <a:gd name="T56" fmla="*/ 5868410 w 44"/>
              <a:gd name="T57" fmla="*/ 276722 h 172"/>
              <a:gd name="T58" fmla="*/ 4847576 w 44"/>
              <a:gd name="T59" fmla="*/ 1106887 h 172"/>
              <a:gd name="T60" fmla="*/ 3827246 w 44"/>
              <a:gd name="T61" fmla="*/ 2491023 h 172"/>
              <a:gd name="T62" fmla="*/ 3572164 w 44"/>
              <a:gd name="T63" fmla="*/ 3874632 h 172"/>
              <a:gd name="T64" fmla="*/ 3827246 w 44"/>
              <a:gd name="T65" fmla="*/ 5535490 h 172"/>
              <a:gd name="T66" fmla="*/ 4847576 w 44"/>
              <a:gd name="T67" fmla="*/ 6642377 h 172"/>
              <a:gd name="T68" fmla="*/ 5868410 w 44"/>
              <a:gd name="T69" fmla="*/ 7749265 h 172"/>
              <a:gd name="T70" fmla="*/ 7398905 w 44"/>
              <a:gd name="T71" fmla="*/ 8026513 h 172"/>
              <a:gd name="T72" fmla="*/ 9184986 w 44"/>
              <a:gd name="T73" fmla="*/ 7749265 h 172"/>
              <a:gd name="T74" fmla="*/ 9950234 w 44"/>
              <a:gd name="T75" fmla="*/ 6642377 h 172"/>
              <a:gd name="T76" fmla="*/ 10971068 w 44"/>
              <a:gd name="T77" fmla="*/ 5535490 h 172"/>
              <a:gd name="T78" fmla="*/ 11226151 w 44"/>
              <a:gd name="T79" fmla="*/ 3874632 h 1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4" h="172">
                <a:moveTo>
                  <a:pt x="39" y="61"/>
                </a:moveTo>
                <a:lnTo>
                  <a:pt x="39" y="59"/>
                </a:lnTo>
                <a:lnTo>
                  <a:pt x="39" y="58"/>
                </a:lnTo>
                <a:lnTo>
                  <a:pt x="39" y="57"/>
                </a:lnTo>
                <a:lnTo>
                  <a:pt x="38" y="57"/>
                </a:lnTo>
                <a:lnTo>
                  <a:pt x="37" y="57"/>
                </a:lnTo>
                <a:lnTo>
                  <a:pt x="3" y="57"/>
                </a:lnTo>
                <a:lnTo>
                  <a:pt x="1" y="57"/>
                </a:lnTo>
                <a:lnTo>
                  <a:pt x="0" y="57"/>
                </a:lnTo>
                <a:lnTo>
                  <a:pt x="0" y="58"/>
                </a:lnTo>
                <a:lnTo>
                  <a:pt x="0" y="59"/>
                </a:lnTo>
                <a:lnTo>
                  <a:pt x="0" y="68"/>
                </a:lnTo>
                <a:lnTo>
                  <a:pt x="0" y="69"/>
                </a:lnTo>
                <a:lnTo>
                  <a:pt x="0" y="71"/>
                </a:lnTo>
                <a:lnTo>
                  <a:pt x="1" y="71"/>
                </a:lnTo>
                <a:lnTo>
                  <a:pt x="3" y="71"/>
                </a:lnTo>
                <a:lnTo>
                  <a:pt x="22" y="71"/>
                </a:lnTo>
                <a:lnTo>
                  <a:pt x="22" y="169"/>
                </a:lnTo>
                <a:lnTo>
                  <a:pt x="22" y="170"/>
                </a:lnTo>
                <a:lnTo>
                  <a:pt x="23" y="172"/>
                </a:lnTo>
                <a:lnTo>
                  <a:pt x="24" y="172"/>
                </a:lnTo>
                <a:lnTo>
                  <a:pt x="37" y="172"/>
                </a:lnTo>
                <a:lnTo>
                  <a:pt x="38" y="172"/>
                </a:lnTo>
                <a:lnTo>
                  <a:pt x="39" y="170"/>
                </a:lnTo>
                <a:lnTo>
                  <a:pt x="39" y="169"/>
                </a:lnTo>
                <a:lnTo>
                  <a:pt x="39" y="61"/>
                </a:lnTo>
                <a:close/>
                <a:moveTo>
                  <a:pt x="44" y="14"/>
                </a:moveTo>
                <a:lnTo>
                  <a:pt x="43" y="11"/>
                </a:lnTo>
                <a:lnTo>
                  <a:pt x="43" y="9"/>
                </a:lnTo>
                <a:lnTo>
                  <a:pt x="42" y="6"/>
                </a:lnTo>
                <a:lnTo>
                  <a:pt x="39" y="4"/>
                </a:lnTo>
                <a:lnTo>
                  <a:pt x="38" y="3"/>
                </a:lnTo>
                <a:lnTo>
                  <a:pt x="36" y="1"/>
                </a:lnTo>
                <a:lnTo>
                  <a:pt x="32" y="0"/>
                </a:lnTo>
                <a:lnTo>
                  <a:pt x="29" y="0"/>
                </a:lnTo>
                <a:lnTo>
                  <a:pt x="27" y="0"/>
                </a:lnTo>
                <a:lnTo>
                  <a:pt x="23" y="1"/>
                </a:lnTo>
                <a:lnTo>
                  <a:pt x="22" y="3"/>
                </a:lnTo>
                <a:lnTo>
                  <a:pt x="19" y="4"/>
                </a:lnTo>
                <a:lnTo>
                  <a:pt x="17" y="6"/>
                </a:lnTo>
                <a:lnTo>
                  <a:pt x="15" y="9"/>
                </a:lnTo>
                <a:lnTo>
                  <a:pt x="15" y="11"/>
                </a:lnTo>
                <a:lnTo>
                  <a:pt x="14" y="14"/>
                </a:lnTo>
                <a:lnTo>
                  <a:pt x="15" y="18"/>
                </a:lnTo>
                <a:lnTo>
                  <a:pt x="15" y="20"/>
                </a:lnTo>
                <a:lnTo>
                  <a:pt x="17" y="23"/>
                </a:lnTo>
                <a:lnTo>
                  <a:pt x="19" y="24"/>
                </a:lnTo>
                <a:lnTo>
                  <a:pt x="22" y="26"/>
                </a:lnTo>
                <a:lnTo>
                  <a:pt x="23" y="28"/>
                </a:lnTo>
                <a:lnTo>
                  <a:pt x="27" y="29"/>
                </a:lnTo>
                <a:lnTo>
                  <a:pt x="29" y="29"/>
                </a:lnTo>
                <a:lnTo>
                  <a:pt x="32" y="29"/>
                </a:lnTo>
                <a:lnTo>
                  <a:pt x="36" y="28"/>
                </a:lnTo>
                <a:lnTo>
                  <a:pt x="38" y="26"/>
                </a:lnTo>
                <a:lnTo>
                  <a:pt x="39" y="24"/>
                </a:lnTo>
                <a:lnTo>
                  <a:pt x="42" y="23"/>
                </a:lnTo>
                <a:lnTo>
                  <a:pt x="43" y="20"/>
                </a:lnTo>
                <a:lnTo>
                  <a:pt x="43" y="18"/>
                </a:lnTo>
                <a:lnTo>
                  <a:pt x="44" y="1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24"/>
          <p:cNvSpPr>
            <a:spLocks noEditPoints="1"/>
          </p:cNvSpPr>
          <p:nvPr/>
        </p:nvSpPr>
        <p:spPr bwMode="auto">
          <a:xfrm>
            <a:off x="9255125" y="1619250"/>
            <a:ext cx="50800" cy="65088"/>
          </a:xfrm>
          <a:custGeom>
            <a:avLst/>
            <a:gdLst>
              <a:gd name="T0" fmla="*/ 26601737 w 96"/>
              <a:gd name="T1" fmla="*/ 13662078 h 122"/>
              <a:gd name="T2" fmla="*/ 25201563 w 96"/>
              <a:gd name="T3" fmla="*/ 7400292 h 122"/>
              <a:gd name="T4" fmla="*/ 22121283 w 96"/>
              <a:gd name="T5" fmla="*/ 2846266 h 122"/>
              <a:gd name="T6" fmla="*/ 18481146 w 96"/>
              <a:gd name="T7" fmla="*/ 854147 h 122"/>
              <a:gd name="T8" fmla="*/ 15400867 w 96"/>
              <a:gd name="T9" fmla="*/ 0 h 122"/>
              <a:gd name="T10" fmla="*/ 12040658 w 96"/>
              <a:gd name="T11" fmla="*/ 0 h 122"/>
              <a:gd name="T12" fmla="*/ 8960379 w 96"/>
              <a:gd name="T13" fmla="*/ 854147 h 122"/>
              <a:gd name="T14" fmla="*/ 5040313 w 96"/>
              <a:gd name="T15" fmla="*/ 2846266 h 122"/>
              <a:gd name="T16" fmla="*/ 1960033 w 96"/>
              <a:gd name="T17" fmla="*/ 7969545 h 122"/>
              <a:gd name="T18" fmla="*/ 559858 w 96"/>
              <a:gd name="T19" fmla="*/ 13946971 h 122"/>
              <a:gd name="T20" fmla="*/ 559858 w 96"/>
              <a:gd name="T21" fmla="*/ 21062904 h 122"/>
              <a:gd name="T22" fmla="*/ 1960033 w 96"/>
              <a:gd name="T23" fmla="*/ 27324689 h 122"/>
              <a:gd name="T24" fmla="*/ 5040313 w 96"/>
              <a:gd name="T25" fmla="*/ 31878715 h 122"/>
              <a:gd name="T26" fmla="*/ 8680450 w 96"/>
              <a:gd name="T27" fmla="*/ 33870835 h 122"/>
              <a:gd name="T28" fmla="*/ 11480800 w 96"/>
              <a:gd name="T29" fmla="*/ 34440088 h 122"/>
              <a:gd name="T30" fmla="*/ 14841008 w 96"/>
              <a:gd name="T31" fmla="*/ 34440088 h 122"/>
              <a:gd name="T32" fmla="*/ 18201217 w 96"/>
              <a:gd name="T33" fmla="*/ 33870835 h 122"/>
              <a:gd name="T34" fmla="*/ 21561425 w 96"/>
              <a:gd name="T35" fmla="*/ 31593822 h 122"/>
              <a:gd name="T36" fmla="*/ 25201563 w 96"/>
              <a:gd name="T37" fmla="*/ 27039796 h 122"/>
              <a:gd name="T38" fmla="*/ 26601737 w 96"/>
              <a:gd name="T39" fmla="*/ 20493650 h 122"/>
              <a:gd name="T40" fmla="*/ 13440833 w 96"/>
              <a:gd name="T41" fmla="*/ 30455315 h 122"/>
              <a:gd name="T42" fmla="*/ 9520767 w 96"/>
              <a:gd name="T43" fmla="*/ 29316809 h 122"/>
              <a:gd name="T44" fmla="*/ 7280275 w 96"/>
              <a:gd name="T45" fmla="*/ 26470543 h 122"/>
              <a:gd name="T46" fmla="*/ 6160558 w 96"/>
              <a:gd name="T47" fmla="*/ 22201410 h 122"/>
              <a:gd name="T48" fmla="*/ 5880629 w 96"/>
              <a:gd name="T49" fmla="*/ 16793238 h 122"/>
              <a:gd name="T50" fmla="*/ 6160558 w 96"/>
              <a:gd name="T51" fmla="*/ 12239212 h 122"/>
              <a:gd name="T52" fmla="*/ 7280275 w 96"/>
              <a:gd name="T53" fmla="*/ 7969545 h 122"/>
              <a:gd name="T54" fmla="*/ 9520767 w 96"/>
              <a:gd name="T55" fmla="*/ 5408173 h 122"/>
              <a:gd name="T56" fmla="*/ 13440833 w 96"/>
              <a:gd name="T57" fmla="*/ 4269666 h 122"/>
              <a:gd name="T58" fmla="*/ 17360900 w 96"/>
              <a:gd name="T59" fmla="*/ 5408173 h 122"/>
              <a:gd name="T60" fmla="*/ 19881321 w 96"/>
              <a:gd name="T61" fmla="*/ 8254439 h 122"/>
              <a:gd name="T62" fmla="*/ 21001567 w 96"/>
              <a:gd name="T63" fmla="*/ 12239212 h 122"/>
              <a:gd name="T64" fmla="*/ 21281496 w 96"/>
              <a:gd name="T65" fmla="*/ 17362491 h 122"/>
              <a:gd name="T66" fmla="*/ 21001567 w 96"/>
              <a:gd name="T67" fmla="*/ 22770663 h 122"/>
              <a:gd name="T68" fmla="*/ 19881321 w 96"/>
              <a:gd name="T69" fmla="*/ 26470543 h 122"/>
              <a:gd name="T70" fmla="*/ 17360900 w 96"/>
              <a:gd name="T71" fmla="*/ 29316809 h 122"/>
              <a:gd name="T72" fmla="*/ 13440833 w 96"/>
              <a:gd name="T73" fmla="*/ 30455315 h 12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6" h="122">
                <a:moveTo>
                  <a:pt x="96" y="61"/>
                </a:moveTo>
                <a:lnTo>
                  <a:pt x="95" y="48"/>
                </a:lnTo>
                <a:lnTo>
                  <a:pt x="94" y="37"/>
                </a:lnTo>
                <a:lnTo>
                  <a:pt x="90" y="26"/>
                </a:lnTo>
                <a:lnTo>
                  <a:pt x="85" y="18"/>
                </a:lnTo>
                <a:lnTo>
                  <a:pt x="79" y="10"/>
                </a:lnTo>
                <a:lnTo>
                  <a:pt x="71" y="5"/>
                </a:lnTo>
                <a:lnTo>
                  <a:pt x="66" y="3"/>
                </a:lnTo>
                <a:lnTo>
                  <a:pt x="61" y="1"/>
                </a:lnTo>
                <a:lnTo>
                  <a:pt x="55" y="0"/>
                </a:lnTo>
                <a:lnTo>
                  <a:pt x="50" y="0"/>
                </a:lnTo>
                <a:lnTo>
                  <a:pt x="43" y="0"/>
                </a:lnTo>
                <a:lnTo>
                  <a:pt x="37" y="1"/>
                </a:lnTo>
                <a:lnTo>
                  <a:pt x="32" y="3"/>
                </a:lnTo>
                <a:lnTo>
                  <a:pt x="27" y="5"/>
                </a:lnTo>
                <a:lnTo>
                  <a:pt x="18" y="10"/>
                </a:lnTo>
                <a:lnTo>
                  <a:pt x="12" y="18"/>
                </a:lnTo>
                <a:lnTo>
                  <a:pt x="7" y="28"/>
                </a:lnTo>
                <a:lnTo>
                  <a:pt x="3" y="38"/>
                </a:lnTo>
                <a:lnTo>
                  <a:pt x="2" y="49"/>
                </a:lnTo>
                <a:lnTo>
                  <a:pt x="0" y="62"/>
                </a:lnTo>
                <a:lnTo>
                  <a:pt x="2" y="74"/>
                </a:lnTo>
                <a:lnTo>
                  <a:pt x="3" y="86"/>
                </a:lnTo>
                <a:lnTo>
                  <a:pt x="7" y="96"/>
                </a:lnTo>
                <a:lnTo>
                  <a:pt x="12" y="105"/>
                </a:lnTo>
                <a:lnTo>
                  <a:pt x="18" y="112"/>
                </a:lnTo>
                <a:lnTo>
                  <a:pt x="26" y="117"/>
                </a:lnTo>
                <a:lnTo>
                  <a:pt x="31" y="119"/>
                </a:lnTo>
                <a:lnTo>
                  <a:pt x="36" y="121"/>
                </a:lnTo>
                <a:lnTo>
                  <a:pt x="41" y="121"/>
                </a:lnTo>
                <a:lnTo>
                  <a:pt x="47" y="122"/>
                </a:lnTo>
                <a:lnTo>
                  <a:pt x="53" y="121"/>
                </a:lnTo>
                <a:lnTo>
                  <a:pt x="60" y="121"/>
                </a:lnTo>
                <a:lnTo>
                  <a:pt x="65" y="119"/>
                </a:lnTo>
                <a:lnTo>
                  <a:pt x="70" y="117"/>
                </a:lnTo>
                <a:lnTo>
                  <a:pt x="77" y="111"/>
                </a:lnTo>
                <a:lnTo>
                  <a:pt x="85" y="103"/>
                </a:lnTo>
                <a:lnTo>
                  <a:pt x="90" y="95"/>
                </a:lnTo>
                <a:lnTo>
                  <a:pt x="94" y="85"/>
                </a:lnTo>
                <a:lnTo>
                  <a:pt x="95" y="72"/>
                </a:lnTo>
                <a:lnTo>
                  <a:pt x="96" y="61"/>
                </a:lnTo>
                <a:close/>
                <a:moveTo>
                  <a:pt x="48" y="107"/>
                </a:moveTo>
                <a:lnTo>
                  <a:pt x="41" y="106"/>
                </a:lnTo>
                <a:lnTo>
                  <a:pt x="34" y="103"/>
                </a:lnTo>
                <a:lnTo>
                  <a:pt x="29" y="100"/>
                </a:lnTo>
                <a:lnTo>
                  <a:pt x="26" y="93"/>
                </a:lnTo>
                <a:lnTo>
                  <a:pt x="23" y="86"/>
                </a:lnTo>
                <a:lnTo>
                  <a:pt x="22" y="78"/>
                </a:lnTo>
                <a:lnTo>
                  <a:pt x="21" y="69"/>
                </a:lnTo>
                <a:lnTo>
                  <a:pt x="21" y="59"/>
                </a:lnTo>
                <a:lnTo>
                  <a:pt x="21" y="50"/>
                </a:lnTo>
                <a:lnTo>
                  <a:pt x="22" y="43"/>
                </a:lnTo>
                <a:lnTo>
                  <a:pt x="23" y="35"/>
                </a:lnTo>
                <a:lnTo>
                  <a:pt x="26" y="28"/>
                </a:lnTo>
                <a:lnTo>
                  <a:pt x="29" y="23"/>
                </a:lnTo>
                <a:lnTo>
                  <a:pt x="34" y="19"/>
                </a:lnTo>
                <a:lnTo>
                  <a:pt x="41" y="16"/>
                </a:lnTo>
                <a:lnTo>
                  <a:pt x="48" y="15"/>
                </a:lnTo>
                <a:lnTo>
                  <a:pt x="56" y="16"/>
                </a:lnTo>
                <a:lnTo>
                  <a:pt x="62" y="19"/>
                </a:lnTo>
                <a:lnTo>
                  <a:pt x="67" y="23"/>
                </a:lnTo>
                <a:lnTo>
                  <a:pt x="71" y="29"/>
                </a:lnTo>
                <a:lnTo>
                  <a:pt x="74" y="35"/>
                </a:lnTo>
                <a:lnTo>
                  <a:pt x="75" y="43"/>
                </a:lnTo>
                <a:lnTo>
                  <a:pt x="76" y="52"/>
                </a:lnTo>
                <a:lnTo>
                  <a:pt x="76" y="61"/>
                </a:lnTo>
                <a:lnTo>
                  <a:pt x="76" y="69"/>
                </a:lnTo>
                <a:lnTo>
                  <a:pt x="75" y="80"/>
                </a:lnTo>
                <a:lnTo>
                  <a:pt x="74" y="87"/>
                </a:lnTo>
                <a:lnTo>
                  <a:pt x="71" y="93"/>
                </a:lnTo>
                <a:lnTo>
                  <a:pt x="67" y="100"/>
                </a:lnTo>
                <a:lnTo>
                  <a:pt x="62" y="103"/>
                </a:lnTo>
                <a:lnTo>
                  <a:pt x="56" y="106"/>
                </a:lnTo>
                <a:lnTo>
                  <a:pt x="48" y="10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25"/>
          <p:cNvSpPr>
            <a:spLocks/>
          </p:cNvSpPr>
          <p:nvPr/>
        </p:nvSpPr>
        <p:spPr bwMode="auto">
          <a:xfrm>
            <a:off x="9321800" y="1619250"/>
            <a:ext cx="46038" cy="63500"/>
          </a:xfrm>
          <a:custGeom>
            <a:avLst/>
            <a:gdLst>
              <a:gd name="T0" fmla="*/ 24085198 w 88"/>
              <a:gd name="T1" fmla="*/ 8257668 h 119"/>
              <a:gd name="T2" fmla="*/ 23811586 w 88"/>
              <a:gd name="T3" fmla="*/ 4555992 h 119"/>
              <a:gd name="T4" fmla="*/ 22169390 w 88"/>
              <a:gd name="T5" fmla="*/ 1708630 h 119"/>
              <a:gd name="T6" fmla="*/ 19158609 w 88"/>
              <a:gd name="T7" fmla="*/ 284950 h 119"/>
              <a:gd name="T8" fmla="*/ 14779767 w 88"/>
              <a:gd name="T9" fmla="*/ 0 h 119"/>
              <a:gd name="T10" fmla="*/ 11495375 w 88"/>
              <a:gd name="T11" fmla="*/ 1138731 h 119"/>
              <a:gd name="T12" fmla="*/ 9031819 w 88"/>
              <a:gd name="T13" fmla="*/ 2562945 h 119"/>
              <a:gd name="T14" fmla="*/ 6842398 w 88"/>
              <a:gd name="T15" fmla="*/ 3986626 h 119"/>
              <a:gd name="T16" fmla="*/ 6021561 w 88"/>
              <a:gd name="T17" fmla="*/ 4271042 h 119"/>
              <a:gd name="T18" fmla="*/ 5473814 w 88"/>
              <a:gd name="T19" fmla="*/ 2847361 h 119"/>
              <a:gd name="T20" fmla="*/ 5200201 w 88"/>
              <a:gd name="T21" fmla="*/ 1423681 h 119"/>
              <a:gd name="T22" fmla="*/ 4652977 w 88"/>
              <a:gd name="T23" fmla="*/ 0 h 119"/>
              <a:gd name="T24" fmla="*/ 3831617 w 88"/>
              <a:gd name="T25" fmla="*/ 0 h 119"/>
              <a:gd name="T26" fmla="*/ 3831617 w 88"/>
              <a:gd name="T27" fmla="*/ 0 h 119"/>
              <a:gd name="T28" fmla="*/ 3558005 w 88"/>
              <a:gd name="T29" fmla="*/ 0 h 119"/>
              <a:gd name="T30" fmla="*/ 3558005 w 88"/>
              <a:gd name="T31" fmla="*/ 284950 h 119"/>
              <a:gd name="T32" fmla="*/ 273612 w 88"/>
              <a:gd name="T33" fmla="*/ 2277996 h 119"/>
              <a:gd name="T34" fmla="*/ 273612 w 88"/>
              <a:gd name="T35" fmla="*/ 2277996 h 119"/>
              <a:gd name="T36" fmla="*/ 0 w 88"/>
              <a:gd name="T37" fmla="*/ 2277996 h 119"/>
              <a:gd name="T38" fmla="*/ 0 w 88"/>
              <a:gd name="T39" fmla="*/ 2562945 h 119"/>
              <a:gd name="T40" fmla="*/ 0 w 88"/>
              <a:gd name="T41" fmla="*/ 2562945 h 119"/>
              <a:gd name="T42" fmla="*/ 273612 w 88"/>
              <a:gd name="T43" fmla="*/ 2847361 h 119"/>
              <a:gd name="T44" fmla="*/ 273612 w 88"/>
              <a:gd name="T45" fmla="*/ 3132311 h 119"/>
              <a:gd name="T46" fmla="*/ 820837 w 88"/>
              <a:gd name="T47" fmla="*/ 3986626 h 119"/>
              <a:gd name="T48" fmla="*/ 1094972 w 88"/>
              <a:gd name="T49" fmla="*/ 5410307 h 119"/>
              <a:gd name="T50" fmla="*/ 1368584 w 88"/>
              <a:gd name="T51" fmla="*/ 5979672 h 119"/>
              <a:gd name="T52" fmla="*/ 1368584 w 88"/>
              <a:gd name="T53" fmla="*/ 6833987 h 119"/>
              <a:gd name="T54" fmla="*/ 1368584 w 88"/>
              <a:gd name="T55" fmla="*/ 7972718 h 119"/>
              <a:gd name="T56" fmla="*/ 1368584 w 88"/>
              <a:gd name="T57" fmla="*/ 9396399 h 119"/>
              <a:gd name="T58" fmla="*/ 1368584 w 88"/>
              <a:gd name="T59" fmla="*/ 33030139 h 119"/>
              <a:gd name="T60" fmla="*/ 1368584 w 88"/>
              <a:gd name="T61" fmla="*/ 33315088 h 119"/>
              <a:gd name="T62" fmla="*/ 1642196 w 88"/>
              <a:gd name="T63" fmla="*/ 33884454 h 119"/>
              <a:gd name="T64" fmla="*/ 2189421 w 88"/>
              <a:gd name="T65" fmla="*/ 33884454 h 119"/>
              <a:gd name="T66" fmla="*/ 5473814 w 88"/>
              <a:gd name="T67" fmla="*/ 33884454 h 119"/>
              <a:gd name="T68" fmla="*/ 6021561 w 88"/>
              <a:gd name="T69" fmla="*/ 33884454 h 119"/>
              <a:gd name="T70" fmla="*/ 6295173 w 88"/>
              <a:gd name="T71" fmla="*/ 33315088 h 119"/>
              <a:gd name="T72" fmla="*/ 6295173 w 88"/>
              <a:gd name="T73" fmla="*/ 33315088 h 119"/>
              <a:gd name="T74" fmla="*/ 6568786 w 88"/>
              <a:gd name="T75" fmla="*/ 33030139 h 119"/>
              <a:gd name="T76" fmla="*/ 6842398 w 88"/>
              <a:gd name="T77" fmla="*/ 8257668 h 119"/>
              <a:gd name="T78" fmla="*/ 8758206 w 88"/>
              <a:gd name="T79" fmla="*/ 6833987 h 119"/>
              <a:gd name="T80" fmla="*/ 10674015 w 88"/>
              <a:gd name="T81" fmla="*/ 5410307 h 119"/>
              <a:gd name="T82" fmla="*/ 13411183 w 88"/>
              <a:gd name="T83" fmla="*/ 4555992 h 119"/>
              <a:gd name="T84" fmla="*/ 16147828 w 88"/>
              <a:gd name="T85" fmla="*/ 4555992 h 119"/>
              <a:gd name="T86" fmla="*/ 18064160 w 88"/>
              <a:gd name="T87" fmla="*/ 5410307 h 119"/>
              <a:gd name="T88" fmla="*/ 19158609 w 88"/>
              <a:gd name="T89" fmla="*/ 7118403 h 119"/>
              <a:gd name="T90" fmla="*/ 19432221 w 88"/>
              <a:gd name="T91" fmla="*/ 9111983 h 119"/>
              <a:gd name="T92" fmla="*/ 19432221 w 88"/>
              <a:gd name="T93" fmla="*/ 33030139 h 119"/>
              <a:gd name="T94" fmla="*/ 19432221 w 88"/>
              <a:gd name="T95" fmla="*/ 33315088 h 119"/>
              <a:gd name="T96" fmla="*/ 19705833 w 88"/>
              <a:gd name="T97" fmla="*/ 33315088 h 119"/>
              <a:gd name="T98" fmla="*/ 19705833 w 88"/>
              <a:gd name="T99" fmla="*/ 33884454 h 119"/>
              <a:gd name="T100" fmla="*/ 19979969 w 88"/>
              <a:gd name="T101" fmla="*/ 33884454 h 119"/>
              <a:gd name="T102" fmla="*/ 23811586 w 88"/>
              <a:gd name="T103" fmla="*/ 33884454 h 119"/>
              <a:gd name="T104" fmla="*/ 23811586 w 88"/>
              <a:gd name="T105" fmla="*/ 33884454 h 119"/>
              <a:gd name="T106" fmla="*/ 24085198 w 88"/>
              <a:gd name="T107" fmla="*/ 33315088 h 119"/>
              <a:gd name="T108" fmla="*/ 24085198 w 88"/>
              <a:gd name="T109" fmla="*/ 33030139 h 119"/>
              <a:gd name="T110" fmla="*/ 24085198 w 88"/>
              <a:gd name="T111" fmla="*/ 10535664 h 11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8" h="119">
                <a:moveTo>
                  <a:pt x="88" y="37"/>
                </a:moveTo>
                <a:lnTo>
                  <a:pt x="88" y="29"/>
                </a:lnTo>
                <a:lnTo>
                  <a:pt x="88" y="23"/>
                </a:lnTo>
                <a:lnTo>
                  <a:pt x="87" y="16"/>
                </a:lnTo>
                <a:lnTo>
                  <a:pt x="85" y="11"/>
                </a:lnTo>
                <a:lnTo>
                  <a:pt x="81" y="6"/>
                </a:lnTo>
                <a:lnTo>
                  <a:pt x="76" y="4"/>
                </a:lnTo>
                <a:lnTo>
                  <a:pt x="70" y="1"/>
                </a:lnTo>
                <a:lnTo>
                  <a:pt x="61" y="0"/>
                </a:lnTo>
                <a:lnTo>
                  <a:pt x="54" y="0"/>
                </a:lnTo>
                <a:lnTo>
                  <a:pt x="48" y="1"/>
                </a:lnTo>
                <a:lnTo>
                  <a:pt x="42" y="4"/>
                </a:lnTo>
                <a:lnTo>
                  <a:pt x="37" y="6"/>
                </a:lnTo>
                <a:lnTo>
                  <a:pt x="33" y="9"/>
                </a:lnTo>
                <a:lnTo>
                  <a:pt x="29" y="11"/>
                </a:lnTo>
                <a:lnTo>
                  <a:pt x="25" y="14"/>
                </a:lnTo>
                <a:lnTo>
                  <a:pt x="22" y="16"/>
                </a:lnTo>
                <a:lnTo>
                  <a:pt x="22" y="15"/>
                </a:lnTo>
                <a:lnTo>
                  <a:pt x="22" y="13"/>
                </a:lnTo>
                <a:lnTo>
                  <a:pt x="20" y="10"/>
                </a:lnTo>
                <a:lnTo>
                  <a:pt x="19" y="8"/>
                </a:lnTo>
                <a:lnTo>
                  <a:pt x="19" y="5"/>
                </a:lnTo>
                <a:lnTo>
                  <a:pt x="18" y="3"/>
                </a:lnTo>
                <a:lnTo>
                  <a:pt x="17" y="0"/>
                </a:lnTo>
                <a:lnTo>
                  <a:pt x="14" y="0"/>
                </a:lnTo>
                <a:lnTo>
                  <a:pt x="13" y="0"/>
                </a:lnTo>
                <a:lnTo>
                  <a:pt x="13" y="1"/>
                </a:lnTo>
                <a:lnTo>
                  <a:pt x="1" y="8"/>
                </a:lnTo>
                <a:lnTo>
                  <a:pt x="0" y="8"/>
                </a:lnTo>
                <a:lnTo>
                  <a:pt x="0" y="9"/>
                </a:lnTo>
                <a:lnTo>
                  <a:pt x="1" y="10"/>
                </a:lnTo>
                <a:lnTo>
                  <a:pt x="1" y="11"/>
                </a:lnTo>
                <a:lnTo>
                  <a:pt x="3" y="13"/>
                </a:lnTo>
                <a:lnTo>
                  <a:pt x="3" y="14"/>
                </a:lnTo>
                <a:lnTo>
                  <a:pt x="4" y="16"/>
                </a:lnTo>
                <a:lnTo>
                  <a:pt x="4" y="19"/>
                </a:lnTo>
                <a:lnTo>
                  <a:pt x="5" y="20"/>
                </a:lnTo>
                <a:lnTo>
                  <a:pt x="5" y="21"/>
                </a:lnTo>
                <a:lnTo>
                  <a:pt x="5" y="23"/>
                </a:lnTo>
                <a:lnTo>
                  <a:pt x="5" y="24"/>
                </a:lnTo>
                <a:lnTo>
                  <a:pt x="5" y="25"/>
                </a:lnTo>
                <a:lnTo>
                  <a:pt x="5" y="28"/>
                </a:lnTo>
                <a:lnTo>
                  <a:pt x="5" y="30"/>
                </a:lnTo>
                <a:lnTo>
                  <a:pt x="5" y="33"/>
                </a:lnTo>
                <a:lnTo>
                  <a:pt x="5" y="116"/>
                </a:lnTo>
                <a:lnTo>
                  <a:pt x="5" y="117"/>
                </a:lnTo>
                <a:lnTo>
                  <a:pt x="6" y="117"/>
                </a:lnTo>
                <a:lnTo>
                  <a:pt x="6" y="119"/>
                </a:lnTo>
                <a:lnTo>
                  <a:pt x="8" y="119"/>
                </a:lnTo>
                <a:lnTo>
                  <a:pt x="20" y="119"/>
                </a:lnTo>
                <a:lnTo>
                  <a:pt x="22" y="119"/>
                </a:lnTo>
                <a:lnTo>
                  <a:pt x="23" y="119"/>
                </a:lnTo>
                <a:lnTo>
                  <a:pt x="23" y="117"/>
                </a:lnTo>
                <a:lnTo>
                  <a:pt x="23" y="116"/>
                </a:lnTo>
                <a:lnTo>
                  <a:pt x="24" y="116"/>
                </a:lnTo>
                <a:lnTo>
                  <a:pt x="24" y="30"/>
                </a:lnTo>
                <a:lnTo>
                  <a:pt x="25" y="29"/>
                </a:lnTo>
                <a:lnTo>
                  <a:pt x="29" y="26"/>
                </a:lnTo>
                <a:lnTo>
                  <a:pt x="32" y="24"/>
                </a:lnTo>
                <a:lnTo>
                  <a:pt x="35" y="21"/>
                </a:lnTo>
                <a:lnTo>
                  <a:pt x="39" y="19"/>
                </a:lnTo>
                <a:lnTo>
                  <a:pt x="44" y="18"/>
                </a:lnTo>
                <a:lnTo>
                  <a:pt x="49" y="16"/>
                </a:lnTo>
                <a:lnTo>
                  <a:pt x="56" y="16"/>
                </a:lnTo>
                <a:lnTo>
                  <a:pt x="59" y="16"/>
                </a:lnTo>
                <a:lnTo>
                  <a:pt x="63" y="18"/>
                </a:lnTo>
                <a:lnTo>
                  <a:pt x="66" y="19"/>
                </a:lnTo>
                <a:lnTo>
                  <a:pt x="68" y="21"/>
                </a:lnTo>
                <a:lnTo>
                  <a:pt x="70" y="25"/>
                </a:lnTo>
                <a:lnTo>
                  <a:pt x="70" y="28"/>
                </a:lnTo>
                <a:lnTo>
                  <a:pt x="71" y="32"/>
                </a:lnTo>
                <a:lnTo>
                  <a:pt x="71" y="35"/>
                </a:lnTo>
                <a:lnTo>
                  <a:pt x="71" y="116"/>
                </a:lnTo>
                <a:lnTo>
                  <a:pt x="71" y="117"/>
                </a:lnTo>
                <a:lnTo>
                  <a:pt x="72" y="117"/>
                </a:lnTo>
                <a:lnTo>
                  <a:pt x="72" y="119"/>
                </a:lnTo>
                <a:lnTo>
                  <a:pt x="73" y="119"/>
                </a:lnTo>
                <a:lnTo>
                  <a:pt x="86" y="119"/>
                </a:lnTo>
                <a:lnTo>
                  <a:pt x="87" y="119"/>
                </a:lnTo>
                <a:lnTo>
                  <a:pt x="88" y="117"/>
                </a:lnTo>
                <a:lnTo>
                  <a:pt x="88" y="116"/>
                </a:lnTo>
                <a:lnTo>
                  <a:pt x="88" y="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26"/>
          <p:cNvSpPr>
            <a:spLocks/>
          </p:cNvSpPr>
          <p:nvPr/>
        </p:nvSpPr>
        <p:spPr bwMode="auto">
          <a:xfrm>
            <a:off x="9380538" y="1619250"/>
            <a:ext cx="39687" cy="65088"/>
          </a:xfrm>
          <a:custGeom>
            <a:avLst/>
            <a:gdLst>
              <a:gd name="T0" fmla="*/ 19360990 w 76"/>
              <a:gd name="T1" fmla="*/ 3700413 h 122"/>
              <a:gd name="T2" fmla="*/ 19360990 w 76"/>
              <a:gd name="T3" fmla="*/ 3131160 h 122"/>
              <a:gd name="T4" fmla="*/ 19360990 w 76"/>
              <a:gd name="T5" fmla="*/ 2846266 h 122"/>
              <a:gd name="T6" fmla="*/ 19360990 w 76"/>
              <a:gd name="T7" fmla="*/ 2561906 h 122"/>
              <a:gd name="T8" fmla="*/ 19088403 w 76"/>
              <a:gd name="T9" fmla="*/ 2277013 h 122"/>
              <a:gd name="T10" fmla="*/ 17997532 w 76"/>
              <a:gd name="T11" fmla="*/ 1707760 h 122"/>
              <a:gd name="T12" fmla="*/ 15270618 w 76"/>
              <a:gd name="T13" fmla="*/ 854147 h 122"/>
              <a:gd name="T14" fmla="*/ 11725420 w 76"/>
              <a:gd name="T15" fmla="*/ 0 h 122"/>
              <a:gd name="T16" fmla="*/ 7089874 w 76"/>
              <a:gd name="T17" fmla="*/ 854147 h 122"/>
              <a:gd name="T18" fmla="*/ 2999502 w 76"/>
              <a:gd name="T19" fmla="*/ 3984773 h 122"/>
              <a:gd name="T20" fmla="*/ 1090870 w 76"/>
              <a:gd name="T21" fmla="*/ 9392945 h 122"/>
              <a:gd name="T22" fmla="*/ 2454328 w 76"/>
              <a:gd name="T23" fmla="*/ 13946971 h 122"/>
              <a:gd name="T24" fmla="*/ 8453331 w 76"/>
              <a:gd name="T25" fmla="*/ 18785891 h 122"/>
              <a:gd name="T26" fmla="*/ 14179747 w 76"/>
              <a:gd name="T27" fmla="*/ 22201410 h 122"/>
              <a:gd name="T28" fmla="*/ 15543205 w 76"/>
              <a:gd name="T29" fmla="*/ 25616930 h 122"/>
              <a:gd name="T30" fmla="*/ 14998031 w 76"/>
              <a:gd name="T31" fmla="*/ 28463196 h 122"/>
              <a:gd name="T32" fmla="*/ 12543703 w 76"/>
              <a:gd name="T33" fmla="*/ 29886062 h 122"/>
              <a:gd name="T34" fmla="*/ 8725918 w 76"/>
              <a:gd name="T35" fmla="*/ 30170956 h 122"/>
              <a:gd name="T36" fmla="*/ 4908655 w 76"/>
              <a:gd name="T37" fmla="*/ 29032449 h 122"/>
              <a:gd name="T38" fmla="*/ 2454328 w 76"/>
              <a:gd name="T39" fmla="*/ 27893943 h 122"/>
              <a:gd name="T40" fmla="*/ 1908631 w 76"/>
              <a:gd name="T41" fmla="*/ 27893943 h 122"/>
              <a:gd name="T42" fmla="*/ 1636044 w 76"/>
              <a:gd name="T43" fmla="*/ 27893943 h 122"/>
              <a:gd name="T44" fmla="*/ 1636044 w 76"/>
              <a:gd name="T45" fmla="*/ 28463196 h 122"/>
              <a:gd name="T46" fmla="*/ 545174 w 76"/>
              <a:gd name="T47" fmla="*/ 31024569 h 122"/>
              <a:gd name="T48" fmla="*/ 545174 w 76"/>
              <a:gd name="T49" fmla="*/ 31024569 h 122"/>
              <a:gd name="T50" fmla="*/ 0 w 76"/>
              <a:gd name="T51" fmla="*/ 31309462 h 122"/>
              <a:gd name="T52" fmla="*/ 2454328 w 76"/>
              <a:gd name="T53" fmla="*/ 33017222 h 122"/>
              <a:gd name="T54" fmla="*/ 7362461 w 76"/>
              <a:gd name="T55" fmla="*/ 34440088 h 122"/>
              <a:gd name="T56" fmla="*/ 12271116 w 76"/>
              <a:gd name="T57" fmla="*/ 34440088 h 122"/>
              <a:gd name="T58" fmla="*/ 17724945 w 76"/>
              <a:gd name="T59" fmla="*/ 32447969 h 122"/>
              <a:gd name="T60" fmla="*/ 20451860 w 76"/>
              <a:gd name="T61" fmla="*/ 27324689 h 122"/>
              <a:gd name="T62" fmla="*/ 20179273 w 76"/>
              <a:gd name="T63" fmla="*/ 21632157 h 122"/>
              <a:gd name="T64" fmla="*/ 16088901 w 76"/>
              <a:gd name="T65" fmla="*/ 17362491 h 122"/>
              <a:gd name="T66" fmla="*/ 8453331 w 76"/>
              <a:gd name="T67" fmla="*/ 13377718 h 122"/>
              <a:gd name="T68" fmla="*/ 6272113 w 76"/>
              <a:gd name="T69" fmla="*/ 10531452 h 122"/>
              <a:gd name="T70" fmla="*/ 6544700 w 76"/>
              <a:gd name="T71" fmla="*/ 6831039 h 122"/>
              <a:gd name="T72" fmla="*/ 8453331 w 76"/>
              <a:gd name="T73" fmla="*/ 5123279 h 122"/>
              <a:gd name="T74" fmla="*/ 11180246 w 76"/>
              <a:gd name="T75" fmla="*/ 4269666 h 122"/>
              <a:gd name="T76" fmla="*/ 14452334 w 76"/>
              <a:gd name="T77" fmla="*/ 5123279 h 122"/>
              <a:gd name="T78" fmla="*/ 16906662 w 76"/>
              <a:gd name="T79" fmla="*/ 5977426 h 122"/>
              <a:gd name="T80" fmla="*/ 17724945 w 76"/>
              <a:gd name="T81" fmla="*/ 5977426 h 122"/>
              <a:gd name="T82" fmla="*/ 17997532 w 76"/>
              <a:gd name="T83" fmla="*/ 5977426 h 122"/>
              <a:gd name="T84" fmla="*/ 18270119 w 76"/>
              <a:gd name="T85" fmla="*/ 5692532 h 12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6" h="122">
                <a:moveTo>
                  <a:pt x="71" y="13"/>
                </a:moveTo>
                <a:lnTo>
                  <a:pt x="71" y="13"/>
                </a:lnTo>
                <a:lnTo>
                  <a:pt x="71" y="11"/>
                </a:lnTo>
                <a:lnTo>
                  <a:pt x="71" y="10"/>
                </a:lnTo>
                <a:lnTo>
                  <a:pt x="71" y="9"/>
                </a:lnTo>
                <a:lnTo>
                  <a:pt x="70" y="9"/>
                </a:lnTo>
                <a:lnTo>
                  <a:pt x="70" y="8"/>
                </a:lnTo>
                <a:lnTo>
                  <a:pt x="69" y="8"/>
                </a:lnTo>
                <a:lnTo>
                  <a:pt x="66" y="6"/>
                </a:lnTo>
                <a:lnTo>
                  <a:pt x="62" y="5"/>
                </a:lnTo>
                <a:lnTo>
                  <a:pt x="60" y="4"/>
                </a:lnTo>
                <a:lnTo>
                  <a:pt x="56" y="3"/>
                </a:lnTo>
                <a:lnTo>
                  <a:pt x="51" y="1"/>
                </a:lnTo>
                <a:lnTo>
                  <a:pt x="47" y="1"/>
                </a:lnTo>
                <a:lnTo>
                  <a:pt x="43" y="0"/>
                </a:lnTo>
                <a:lnTo>
                  <a:pt x="41" y="0"/>
                </a:lnTo>
                <a:lnTo>
                  <a:pt x="33" y="1"/>
                </a:lnTo>
                <a:lnTo>
                  <a:pt x="26" y="3"/>
                </a:lnTo>
                <a:lnTo>
                  <a:pt x="19" y="5"/>
                </a:lnTo>
                <a:lnTo>
                  <a:pt x="14" y="9"/>
                </a:lnTo>
                <a:lnTo>
                  <a:pt x="11" y="14"/>
                </a:lnTo>
                <a:lnTo>
                  <a:pt x="7" y="20"/>
                </a:lnTo>
                <a:lnTo>
                  <a:pt x="6" y="26"/>
                </a:lnTo>
                <a:lnTo>
                  <a:pt x="4" y="33"/>
                </a:lnTo>
                <a:lnTo>
                  <a:pt x="6" y="39"/>
                </a:lnTo>
                <a:lnTo>
                  <a:pt x="7" y="45"/>
                </a:lnTo>
                <a:lnTo>
                  <a:pt x="9" y="49"/>
                </a:lnTo>
                <a:lnTo>
                  <a:pt x="13" y="54"/>
                </a:lnTo>
                <a:lnTo>
                  <a:pt x="21" y="61"/>
                </a:lnTo>
                <a:lnTo>
                  <a:pt x="31" y="66"/>
                </a:lnTo>
                <a:lnTo>
                  <a:pt x="41" y="69"/>
                </a:lnTo>
                <a:lnTo>
                  <a:pt x="50" y="74"/>
                </a:lnTo>
                <a:lnTo>
                  <a:pt x="52" y="78"/>
                </a:lnTo>
                <a:lnTo>
                  <a:pt x="55" y="81"/>
                </a:lnTo>
                <a:lnTo>
                  <a:pt x="57" y="85"/>
                </a:lnTo>
                <a:lnTo>
                  <a:pt x="57" y="90"/>
                </a:lnTo>
                <a:lnTo>
                  <a:pt x="57" y="93"/>
                </a:lnTo>
                <a:lnTo>
                  <a:pt x="56" y="97"/>
                </a:lnTo>
                <a:lnTo>
                  <a:pt x="55" y="100"/>
                </a:lnTo>
                <a:lnTo>
                  <a:pt x="52" y="102"/>
                </a:lnTo>
                <a:lnTo>
                  <a:pt x="48" y="103"/>
                </a:lnTo>
                <a:lnTo>
                  <a:pt x="46" y="105"/>
                </a:lnTo>
                <a:lnTo>
                  <a:pt x="42" y="106"/>
                </a:lnTo>
                <a:lnTo>
                  <a:pt x="38" y="106"/>
                </a:lnTo>
                <a:lnTo>
                  <a:pt x="32" y="106"/>
                </a:lnTo>
                <a:lnTo>
                  <a:pt x="27" y="105"/>
                </a:lnTo>
                <a:lnTo>
                  <a:pt x="22" y="103"/>
                </a:lnTo>
                <a:lnTo>
                  <a:pt x="18" y="102"/>
                </a:lnTo>
                <a:lnTo>
                  <a:pt x="14" y="101"/>
                </a:lnTo>
                <a:lnTo>
                  <a:pt x="11" y="100"/>
                </a:lnTo>
                <a:lnTo>
                  <a:pt x="9" y="98"/>
                </a:lnTo>
                <a:lnTo>
                  <a:pt x="8" y="98"/>
                </a:lnTo>
                <a:lnTo>
                  <a:pt x="7" y="98"/>
                </a:lnTo>
                <a:lnTo>
                  <a:pt x="6" y="98"/>
                </a:lnTo>
                <a:lnTo>
                  <a:pt x="6" y="100"/>
                </a:lnTo>
                <a:lnTo>
                  <a:pt x="2" y="107"/>
                </a:lnTo>
                <a:lnTo>
                  <a:pt x="2" y="109"/>
                </a:lnTo>
                <a:lnTo>
                  <a:pt x="0" y="110"/>
                </a:lnTo>
                <a:lnTo>
                  <a:pt x="2" y="112"/>
                </a:lnTo>
                <a:lnTo>
                  <a:pt x="6" y="114"/>
                </a:lnTo>
                <a:lnTo>
                  <a:pt x="9" y="116"/>
                </a:lnTo>
                <a:lnTo>
                  <a:pt x="14" y="117"/>
                </a:lnTo>
                <a:lnTo>
                  <a:pt x="21" y="120"/>
                </a:lnTo>
                <a:lnTo>
                  <a:pt x="27" y="121"/>
                </a:lnTo>
                <a:lnTo>
                  <a:pt x="32" y="121"/>
                </a:lnTo>
                <a:lnTo>
                  <a:pt x="37" y="122"/>
                </a:lnTo>
                <a:lnTo>
                  <a:pt x="45" y="121"/>
                </a:lnTo>
                <a:lnTo>
                  <a:pt x="52" y="120"/>
                </a:lnTo>
                <a:lnTo>
                  <a:pt x="59" y="117"/>
                </a:lnTo>
                <a:lnTo>
                  <a:pt x="65" y="114"/>
                </a:lnTo>
                <a:lnTo>
                  <a:pt x="69" y="109"/>
                </a:lnTo>
                <a:lnTo>
                  <a:pt x="72" y="102"/>
                </a:lnTo>
                <a:lnTo>
                  <a:pt x="75" y="96"/>
                </a:lnTo>
                <a:lnTo>
                  <a:pt x="76" y="88"/>
                </a:lnTo>
                <a:lnTo>
                  <a:pt x="75" y="81"/>
                </a:lnTo>
                <a:lnTo>
                  <a:pt x="74" y="76"/>
                </a:lnTo>
                <a:lnTo>
                  <a:pt x="71" y="71"/>
                </a:lnTo>
                <a:lnTo>
                  <a:pt x="67" y="67"/>
                </a:lnTo>
                <a:lnTo>
                  <a:pt x="59" y="61"/>
                </a:lnTo>
                <a:lnTo>
                  <a:pt x="50" y="56"/>
                </a:lnTo>
                <a:lnTo>
                  <a:pt x="40" y="50"/>
                </a:lnTo>
                <a:lnTo>
                  <a:pt x="31" y="47"/>
                </a:lnTo>
                <a:lnTo>
                  <a:pt x="27" y="43"/>
                </a:lnTo>
                <a:lnTo>
                  <a:pt x="24" y="40"/>
                </a:lnTo>
                <a:lnTo>
                  <a:pt x="23" y="37"/>
                </a:lnTo>
                <a:lnTo>
                  <a:pt x="23" y="32"/>
                </a:lnTo>
                <a:lnTo>
                  <a:pt x="23" y="28"/>
                </a:lnTo>
                <a:lnTo>
                  <a:pt x="24" y="24"/>
                </a:lnTo>
                <a:lnTo>
                  <a:pt x="26" y="21"/>
                </a:lnTo>
                <a:lnTo>
                  <a:pt x="28" y="19"/>
                </a:lnTo>
                <a:lnTo>
                  <a:pt x="31" y="18"/>
                </a:lnTo>
                <a:lnTo>
                  <a:pt x="33" y="16"/>
                </a:lnTo>
                <a:lnTo>
                  <a:pt x="37" y="16"/>
                </a:lnTo>
                <a:lnTo>
                  <a:pt x="41" y="15"/>
                </a:lnTo>
                <a:lnTo>
                  <a:pt x="45" y="16"/>
                </a:lnTo>
                <a:lnTo>
                  <a:pt x="50" y="16"/>
                </a:lnTo>
                <a:lnTo>
                  <a:pt x="53" y="18"/>
                </a:lnTo>
                <a:lnTo>
                  <a:pt x="56" y="19"/>
                </a:lnTo>
                <a:lnTo>
                  <a:pt x="60" y="20"/>
                </a:lnTo>
                <a:lnTo>
                  <a:pt x="62" y="21"/>
                </a:lnTo>
                <a:lnTo>
                  <a:pt x="64" y="21"/>
                </a:lnTo>
                <a:lnTo>
                  <a:pt x="65" y="21"/>
                </a:lnTo>
                <a:lnTo>
                  <a:pt x="66" y="21"/>
                </a:lnTo>
                <a:lnTo>
                  <a:pt x="67" y="20"/>
                </a:lnTo>
                <a:lnTo>
                  <a:pt x="67" y="19"/>
                </a:lnTo>
                <a:lnTo>
                  <a:pt x="71" y="13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27"/>
          <p:cNvSpPr>
            <a:spLocks/>
          </p:cNvSpPr>
          <p:nvPr/>
        </p:nvSpPr>
        <p:spPr bwMode="auto">
          <a:xfrm>
            <a:off x="8831263" y="1739900"/>
            <a:ext cx="41275" cy="92075"/>
          </a:xfrm>
          <a:custGeom>
            <a:avLst/>
            <a:gdLst>
              <a:gd name="T0" fmla="*/ 18761075 w 78"/>
              <a:gd name="T1" fmla="*/ 20441179 h 174"/>
              <a:gd name="T2" fmla="*/ 19041004 w 78"/>
              <a:gd name="T3" fmla="*/ 20441179 h 174"/>
              <a:gd name="T4" fmla="*/ 19321463 w 78"/>
              <a:gd name="T5" fmla="*/ 20441179 h 174"/>
              <a:gd name="T6" fmla="*/ 19321463 w 78"/>
              <a:gd name="T7" fmla="*/ 20161250 h 174"/>
              <a:gd name="T8" fmla="*/ 19601392 w 78"/>
              <a:gd name="T9" fmla="*/ 20161250 h 174"/>
              <a:gd name="T10" fmla="*/ 20441179 w 78"/>
              <a:gd name="T11" fmla="*/ 17360900 h 174"/>
              <a:gd name="T12" fmla="*/ 20441179 w 78"/>
              <a:gd name="T13" fmla="*/ 17360900 h 174"/>
              <a:gd name="T14" fmla="*/ 20441179 w 78"/>
              <a:gd name="T15" fmla="*/ 17080971 h 174"/>
              <a:gd name="T16" fmla="*/ 20441179 w 78"/>
              <a:gd name="T17" fmla="*/ 17080971 h 174"/>
              <a:gd name="T18" fmla="*/ 20441179 w 78"/>
              <a:gd name="T19" fmla="*/ 17080971 h 174"/>
              <a:gd name="T20" fmla="*/ 20441179 w 78"/>
              <a:gd name="T21" fmla="*/ 16521112 h 174"/>
              <a:gd name="T22" fmla="*/ 20161250 w 78"/>
              <a:gd name="T23" fmla="*/ 16521112 h 174"/>
              <a:gd name="T24" fmla="*/ 20161250 w 78"/>
              <a:gd name="T25" fmla="*/ 16521112 h 174"/>
              <a:gd name="T26" fmla="*/ 10080625 w 78"/>
              <a:gd name="T27" fmla="*/ 16521112 h 174"/>
              <a:gd name="T28" fmla="*/ 10080625 w 78"/>
              <a:gd name="T29" fmla="*/ 9800696 h 174"/>
              <a:gd name="T30" fmla="*/ 10640483 w 78"/>
              <a:gd name="T31" fmla="*/ 7280275 h 174"/>
              <a:gd name="T32" fmla="*/ 11200871 w 78"/>
              <a:gd name="T33" fmla="*/ 5600171 h 174"/>
              <a:gd name="T34" fmla="*/ 12880975 w 78"/>
              <a:gd name="T35" fmla="*/ 4480454 h 174"/>
              <a:gd name="T36" fmla="*/ 15120937 w 78"/>
              <a:gd name="T37" fmla="*/ 4480454 h 174"/>
              <a:gd name="T38" fmla="*/ 16801042 w 78"/>
              <a:gd name="T39" fmla="*/ 5040313 h 174"/>
              <a:gd name="T40" fmla="*/ 18201217 w 78"/>
              <a:gd name="T41" fmla="*/ 5600171 h 174"/>
              <a:gd name="T42" fmla="*/ 19601392 w 78"/>
              <a:gd name="T43" fmla="*/ 5880629 h 174"/>
              <a:gd name="T44" fmla="*/ 20161250 w 78"/>
              <a:gd name="T45" fmla="*/ 5880629 h 174"/>
              <a:gd name="T46" fmla="*/ 20161250 w 78"/>
              <a:gd name="T47" fmla="*/ 5880629 h 174"/>
              <a:gd name="T48" fmla="*/ 20441179 w 78"/>
              <a:gd name="T49" fmla="*/ 5600171 h 174"/>
              <a:gd name="T50" fmla="*/ 20441179 w 78"/>
              <a:gd name="T51" fmla="*/ 5600171 h 174"/>
              <a:gd name="T52" fmla="*/ 21561425 w 78"/>
              <a:gd name="T53" fmla="*/ 3640137 h 174"/>
              <a:gd name="T54" fmla="*/ 21561425 w 78"/>
              <a:gd name="T55" fmla="*/ 3080279 h 174"/>
              <a:gd name="T56" fmla="*/ 21561425 w 78"/>
              <a:gd name="T57" fmla="*/ 2800350 h 174"/>
              <a:gd name="T58" fmla="*/ 21841354 w 78"/>
              <a:gd name="T59" fmla="*/ 2520421 h 174"/>
              <a:gd name="T60" fmla="*/ 21841354 w 78"/>
              <a:gd name="T61" fmla="*/ 2520421 h 174"/>
              <a:gd name="T62" fmla="*/ 21001567 w 78"/>
              <a:gd name="T63" fmla="*/ 1680104 h 174"/>
              <a:gd name="T64" fmla="*/ 19321463 w 78"/>
              <a:gd name="T65" fmla="*/ 1120246 h 174"/>
              <a:gd name="T66" fmla="*/ 16801042 w 78"/>
              <a:gd name="T67" fmla="*/ 279929 h 174"/>
              <a:gd name="T68" fmla="*/ 14561079 w 78"/>
              <a:gd name="T69" fmla="*/ 0 h 174"/>
              <a:gd name="T70" fmla="*/ 9520767 w 78"/>
              <a:gd name="T71" fmla="*/ 1120246 h 174"/>
              <a:gd name="T72" fmla="*/ 6720417 w 78"/>
              <a:gd name="T73" fmla="*/ 3920067 h 174"/>
              <a:gd name="T74" fmla="*/ 5320242 w 78"/>
              <a:gd name="T75" fmla="*/ 7280275 h 174"/>
              <a:gd name="T76" fmla="*/ 5320242 w 78"/>
              <a:gd name="T77" fmla="*/ 11200871 h 174"/>
              <a:gd name="T78" fmla="*/ 279929 w 78"/>
              <a:gd name="T79" fmla="*/ 16521112 h 174"/>
              <a:gd name="T80" fmla="*/ 0 w 78"/>
              <a:gd name="T81" fmla="*/ 16521112 h 174"/>
              <a:gd name="T82" fmla="*/ 0 w 78"/>
              <a:gd name="T83" fmla="*/ 16521112 h 174"/>
              <a:gd name="T84" fmla="*/ 0 w 78"/>
              <a:gd name="T85" fmla="*/ 17080971 h 174"/>
              <a:gd name="T86" fmla="*/ 0 w 78"/>
              <a:gd name="T87" fmla="*/ 17360900 h 174"/>
              <a:gd name="T88" fmla="*/ 0 w 78"/>
              <a:gd name="T89" fmla="*/ 20161250 h 174"/>
              <a:gd name="T90" fmla="*/ 0 w 78"/>
              <a:gd name="T91" fmla="*/ 20161250 h 174"/>
              <a:gd name="T92" fmla="*/ 0 w 78"/>
              <a:gd name="T93" fmla="*/ 20441179 h 174"/>
              <a:gd name="T94" fmla="*/ 279929 w 78"/>
              <a:gd name="T95" fmla="*/ 20441179 h 174"/>
              <a:gd name="T96" fmla="*/ 5320242 w 78"/>
              <a:gd name="T97" fmla="*/ 20441179 h 174"/>
              <a:gd name="T98" fmla="*/ 5320242 w 78"/>
              <a:gd name="T99" fmla="*/ 48163163 h 174"/>
              <a:gd name="T100" fmla="*/ 5320242 w 78"/>
              <a:gd name="T101" fmla="*/ 48443092 h 174"/>
              <a:gd name="T102" fmla="*/ 5320242 w 78"/>
              <a:gd name="T103" fmla="*/ 48723021 h 174"/>
              <a:gd name="T104" fmla="*/ 5600171 w 78"/>
              <a:gd name="T105" fmla="*/ 48723021 h 174"/>
              <a:gd name="T106" fmla="*/ 9520767 w 78"/>
              <a:gd name="T107" fmla="*/ 48723021 h 174"/>
              <a:gd name="T108" fmla="*/ 9800696 w 78"/>
              <a:gd name="T109" fmla="*/ 48723021 h 174"/>
              <a:gd name="T110" fmla="*/ 9800696 w 78"/>
              <a:gd name="T111" fmla="*/ 48443092 h 174"/>
              <a:gd name="T112" fmla="*/ 10080625 w 78"/>
              <a:gd name="T113" fmla="*/ 48443092 h 174"/>
              <a:gd name="T114" fmla="*/ 10080625 w 78"/>
              <a:gd name="T115" fmla="*/ 48163163 h 17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78" h="174">
                <a:moveTo>
                  <a:pt x="36" y="73"/>
                </a:moveTo>
                <a:lnTo>
                  <a:pt x="67" y="73"/>
                </a:lnTo>
                <a:lnTo>
                  <a:pt x="68" y="73"/>
                </a:lnTo>
                <a:lnTo>
                  <a:pt x="69" y="73"/>
                </a:lnTo>
                <a:lnTo>
                  <a:pt x="69" y="72"/>
                </a:lnTo>
                <a:lnTo>
                  <a:pt x="70" y="72"/>
                </a:lnTo>
                <a:lnTo>
                  <a:pt x="73" y="62"/>
                </a:lnTo>
                <a:lnTo>
                  <a:pt x="73" y="61"/>
                </a:lnTo>
                <a:lnTo>
                  <a:pt x="73" y="59"/>
                </a:lnTo>
                <a:lnTo>
                  <a:pt x="72" y="59"/>
                </a:lnTo>
                <a:lnTo>
                  <a:pt x="70" y="59"/>
                </a:lnTo>
                <a:lnTo>
                  <a:pt x="36" y="59"/>
                </a:lnTo>
                <a:lnTo>
                  <a:pt x="36" y="40"/>
                </a:lnTo>
                <a:lnTo>
                  <a:pt x="36" y="35"/>
                </a:lnTo>
                <a:lnTo>
                  <a:pt x="36" y="30"/>
                </a:lnTo>
                <a:lnTo>
                  <a:pt x="38" y="26"/>
                </a:lnTo>
                <a:lnTo>
                  <a:pt x="39" y="23"/>
                </a:lnTo>
                <a:lnTo>
                  <a:pt x="40" y="20"/>
                </a:lnTo>
                <a:lnTo>
                  <a:pt x="43" y="18"/>
                </a:lnTo>
                <a:lnTo>
                  <a:pt x="46" y="16"/>
                </a:lnTo>
                <a:lnTo>
                  <a:pt x="50" y="16"/>
                </a:lnTo>
                <a:lnTo>
                  <a:pt x="54" y="16"/>
                </a:lnTo>
                <a:lnTo>
                  <a:pt x="58" y="18"/>
                </a:lnTo>
                <a:lnTo>
                  <a:pt x="60" y="18"/>
                </a:lnTo>
                <a:lnTo>
                  <a:pt x="63" y="19"/>
                </a:lnTo>
                <a:lnTo>
                  <a:pt x="65" y="20"/>
                </a:lnTo>
                <a:lnTo>
                  <a:pt x="68" y="20"/>
                </a:lnTo>
                <a:lnTo>
                  <a:pt x="70" y="21"/>
                </a:lnTo>
                <a:lnTo>
                  <a:pt x="72" y="21"/>
                </a:lnTo>
                <a:lnTo>
                  <a:pt x="73" y="21"/>
                </a:lnTo>
                <a:lnTo>
                  <a:pt x="73" y="20"/>
                </a:lnTo>
                <a:lnTo>
                  <a:pt x="77" y="13"/>
                </a:lnTo>
                <a:lnTo>
                  <a:pt x="77" y="11"/>
                </a:lnTo>
                <a:lnTo>
                  <a:pt x="77" y="10"/>
                </a:lnTo>
                <a:lnTo>
                  <a:pt x="78" y="10"/>
                </a:lnTo>
                <a:lnTo>
                  <a:pt x="78" y="9"/>
                </a:lnTo>
                <a:lnTo>
                  <a:pt x="77" y="8"/>
                </a:lnTo>
                <a:lnTo>
                  <a:pt x="75" y="6"/>
                </a:lnTo>
                <a:lnTo>
                  <a:pt x="73" y="5"/>
                </a:lnTo>
                <a:lnTo>
                  <a:pt x="69" y="4"/>
                </a:lnTo>
                <a:lnTo>
                  <a:pt x="64" y="2"/>
                </a:lnTo>
                <a:lnTo>
                  <a:pt x="60" y="1"/>
                </a:lnTo>
                <a:lnTo>
                  <a:pt x="55" y="0"/>
                </a:lnTo>
                <a:lnTo>
                  <a:pt x="52" y="0"/>
                </a:lnTo>
                <a:lnTo>
                  <a:pt x="41" y="1"/>
                </a:lnTo>
                <a:lnTo>
                  <a:pt x="34" y="4"/>
                </a:lnTo>
                <a:lnTo>
                  <a:pt x="28" y="8"/>
                </a:lnTo>
                <a:lnTo>
                  <a:pt x="24" y="14"/>
                </a:lnTo>
                <a:lnTo>
                  <a:pt x="21" y="20"/>
                </a:lnTo>
                <a:lnTo>
                  <a:pt x="19" y="26"/>
                </a:lnTo>
                <a:lnTo>
                  <a:pt x="19" y="33"/>
                </a:lnTo>
                <a:lnTo>
                  <a:pt x="19" y="40"/>
                </a:lnTo>
                <a:lnTo>
                  <a:pt x="19" y="59"/>
                </a:lnTo>
                <a:lnTo>
                  <a:pt x="1" y="59"/>
                </a:lnTo>
                <a:lnTo>
                  <a:pt x="0" y="59"/>
                </a:lnTo>
                <a:lnTo>
                  <a:pt x="0" y="61"/>
                </a:lnTo>
                <a:lnTo>
                  <a:pt x="0" y="62"/>
                </a:lnTo>
                <a:lnTo>
                  <a:pt x="0" y="71"/>
                </a:lnTo>
                <a:lnTo>
                  <a:pt x="0" y="72"/>
                </a:lnTo>
                <a:lnTo>
                  <a:pt x="0" y="73"/>
                </a:lnTo>
                <a:lnTo>
                  <a:pt x="1" y="73"/>
                </a:lnTo>
                <a:lnTo>
                  <a:pt x="19" y="73"/>
                </a:lnTo>
                <a:lnTo>
                  <a:pt x="19" y="172"/>
                </a:lnTo>
                <a:lnTo>
                  <a:pt x="19" y="173"/>
                </a:lnTo>
                <a:lnTo>
                  <a:pt x="19" y="174"/>
                </a:lnTo>
                <a:lnTo>
                  <a:pt x="20" y="174"/>
                </a:lnTo>
                <a:lnTo>
                  <a:pt x="21" y="174"/>
                </a:lnTo>
                <a:lnTo>
                  <a:pt x="34" y="174"/>
                </a:lnTo>
                <a:lnTo>
                  <a:pt x="35" y="174"/>
                </a:lnTo>
                <a:lnTo>
                  <a:pt x="35" y="173"/>
                </a:lnTo>
                <a:lnTo>
                  <a:pt x="36" y="173"/>
                </a:lnTo>
                <a:lnTo>
                  <a:pt x="36" y="172"/>
                </a:lnTo>
                <a:lnTo>
                  <a:pt x="36" y="73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28"/>
          <p:cNvSpPr>
            <a:spLocks noEditPoints="1"/>
          </p:cNvSpPr>
          <p:nvPr/>
        </p:nvSpPr>
        <p:spPr bwMode="auto">
          <a:xfrm>
            <a:off x="8872538" y="1768475"/>
            <a:ext cx="50800" cy="65088"/>
          </a:xfrm>
          <a:custGeom>
            <a:avLst/>
            <a:gdLst>
              <a:gd name="T0" fmla="*/ 26321808 w 96"/>
              <a:gd name="T1" fmla="*/ 13440937 h 123"/>
              <a:gd name="T2" fmla="*/ 24921633 w 96"/>
              <a:gd name="T3" fmla="*/ 7560791 h 123"/>
              <a:gd name="T4" fmla="*/ 21841354 w 96"/>
              <a:gd name="T5" fmla="*/ 3080303 h 123"/>
              <a:gd name="T6" fmla="*/ 18201217 w 96"/>
              <a:gd name="T7" fmla="*/ 840323 h 123"/>
              <a:gd name="T8" fmla="*/ 15400867 w 96"/>
              <a:gd name="T9" fmla="*/ 0 h 123"/>
              <a:gd name="T10" fmla="*/ 12040658 w 96"/>
              <a:gd name="T11" fmla="*/ 0 h 123"/>
              <a:gd name="T12" fmla="*/ 8680450 w 96"/>
              <a:gd name="T13" fmla="*/ 840323 h 123"/>
              <a:gd name="T14" fmla="*/ 5320242 w 96"/>
              <a:gd name="T15" fmla="*/ 3080303 h 123"/>
              <a:gd name="T16" fmla="*/ 1680104 w 96"/>
              <a:gd name="T17" fmla="*/ 7840723 h 123"/>
              <a:gd name="T18" fmla="*/ 279929 w 96"/>
              <a:gd name="T19" fmla="*/ 14001328 h 123"/>
              <a:gd name="T20" fmla="*/ 279929 w 96"/>
              <a:gd name="T21" fmla="*/ 20721797 h 123"/>
              <a:gd name="T22" fmla="*/ 1680104 w 96"/>
              <a:gd name="T23" fmla="*/ 26881873 h 123"/>
              <a:gd name="T24" fmla="*/ 4760383 w 96"/>
              <a:gd name="T25" fmla="*/ 31642293 h 123"/>
              <a:gd name="T26" fmla="*/ 8400521 w 96"/>
              <a:gd name="T27" fmla="*/ 33322410 h 123"/>
              <a:gd name="T28" fmla="*/ 11200871 w 96"/>
              <a:gd name="T29" fmla="*/ 34162733 h 123"/>
              <a:gd name="T30" fmla="*/ 14841008 w 96"/>
              <a:gd name="T31" fmla="*/ 34162733 h 123"/>
              <a:gd name="T32" fmla="*/ 17921288 w 96"/>
              <a:gd name="T33" fmla="*/ 33322410 h 123"/>
              <a:gd name="T34" fmla="*/ 21561425 w 96"/>
              <a:gd name="T35" fmla="*/ 31362362 h 123"/>
              <a:gd name="T36" fmla="*/ 24921633 w 96"/>
              <a:gd name="T37" fmla="*/ 26601942 h 123"/>
              <a:gd name="T38" fmla="*/ 26321808 w 96"/>
              <a:gd name="T39" fmla="*/ 20161405 h 123"/>
              <a:gd name="T40" fmla="*/ 13440833 w 96"/>
              <a:gd name="T41" fmla="*/ 30242107 h 123"/>
              <a:gd name="T42" fmla="*/ 9520767 w 96"/>
              <a:gd name="T43" fmla="*/ 29122382 h 123"/>
              <a:gd name="T44" fmla="*/ 7000346 w 96"/>
              <a:gd name="T45" fmla="*/ 26322011 h 123"/>
              <a:gd name="T46" fmla="*/ 5880629 w 96"/>
              <a:gd name="T47" fmla="*/ 22121453 h 123"/>
              <a:gd name="T48" fmla="*/ 5600171 w 96"/>
              <a:gd name="T49" fmla="*/ 16801171 h 123"/>
              <a:gd name="T50" fmla="*/ 5880629 w 96"/>
              <a:gd name="T51" fmla="*/ 11760820 h 123"/>
              <a:gd name="T52" fmla="*/ 7280275 w 96"/>
              <a:gd name="T53" fmla="*/ 7840723 h 123"/>
              <a:gd name="T54" fmla="*/ 9520767 w 96"/>
              <a:gd name="T55" fmla="*/ 5320283 h 123"/>
              <a:gd name="T56" fmla="*/ 13440833 w 96"/>
              <a:gd name="T57" fmla="*/ 4480489 h 123"/>
              <a:gd name="T58" fmla="*/ 17360900 w 96"/>
              <a:gd name="T59" fmla="*/ 5320283 h 123"/>
              <a:gd name="T60" fmla="*/ 19601392 w 96"/>
              <a:gd name="T61" fmla="*/ 8400585 h 123"/>
              <a:gd name="T62" fmla="*/ 20721108 w 96"/>
              <a:gd name="T63" fmla="*/ 12040751 h 123"/>
              <a:gd name="T64" fmla="*/ 21281496 w 96"/>
              <a:gd name="T65" fmla="*/ 16801171 h 123"/>
              <a:gd name="T66" fmla="*/ 20721108 w 96"/>
              <a:gd name="T67" fmla="*/ 22401914 h 123"/>
              <a:gd name="T68" fmla="*/ 19601392 w 96"/>
              <a:gd name="T69" fmla="*/ 26322011 h 123"/>
              <a:gd name="T70" fmla="*/ 17360900 w 96"/>
              <a:gd name="T71" fmla="*/ 29122382 h 123"/>
              <a:gd name="T72" fmla="*/ 13440833 w 96"/>
              <a:gd name="T73" fmla="*/ 30242107 h 12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6" h="123">
                <a:moveTo>
                  <a:pt x="96" y="61"/>
                </a:moveTo>
                <a:lnTo>
                  <a:pt x="94" y="48"/>
                </a:lnTo>
                <a:lnTo>
                  <a:pt x="93" y="37"/>
                </a:lnTo>
                <a:lnTo>
                  <a:pt x="89" y="27"/>
                </a:lnTo>
                <a:lnTo>
                  <a:pt x="84" y="18"/>
                </a:lnTo>
                <a:lnTo>
                  <a:pt x="78" y="11"/>
                </a:lnTo>
                <a:lnTo>
                  <a:pt x="70" y="6"/>
                </a:lnTo>
                <a:lnTo>
                  <a:pt x="65" y="3"/>
                </a:lnTo>
                <a:lnTo>
                  <a:pt x="60" y="2"/>
                </a:lnTo>
                <a:lnTo>
                  <a:pt x="55" y="0"/>
                </a:lnTo>
                <a:lnTo>
                  <a:pt x="49" y="0"/>
                </a:lnTo>
                <a:lnTo>
                  <a:pt x="43" y="0"/>
                </a:lnTo>
                <a:lnTo>
                  <a:pt x="36" y="2"/>
                </a:lnTo>
                <a:lnTo>
                  <a:pt x="31" y="3"/>
                </a:lnTo>
                <a:lnTo>
                  <a:pt x="26" y="6"/>
                </a:lnTo>
                <a:lnTo>
                  <a:pt x="19" y="11"/>
                </a:lnTo>
                <a:lnTo>
                  <a:pt x="11" y="18"/>
                </a:lnTo>
                <a:lnTo>
                  <a:pt x="6" y="28"/>
                </a:lnTo>
                <a:lnTo>
                  <a:pt x="2" y="38"/>
                </a:lnTo>
                <a:lnTo>
                  <a:pt x="1" y="50"/>
                </a:lnTo>
                <a:lnTo>
                  <a:pt x="0" y="62"/>
                </a:lnTo>
                <a:lnTo>
                  <a:pt x="1" y="74"/>
                </a:lnTo>
                <a:lnTo>
                  <a:pt x="2" y="86"/>
                </a:lnTo>
                <a:lnTo>
                  <a:pt x="6" y="96"/>
                </a:lnTo>
                <a:lnTo>
                  <a:pt x="11" y="105"/>
                </a:lnTo>
                <a:lnTo>
                  <a:pt x="17" y="113"/>
                </a:lnTo>
                <a:lnTo>
                  <a:pt x="25" y="118"/>
                </a:lnTo>
                <a:lnTo>
                  <a:pt x="30" y="119"/>
                </a:lnTo>
                <a:lnTo>
                  <a:pt x="35" y="122"/>
                </a:lnTo>
                <a:lnTo>
                  <a:pt x="40" y="122"/>
                </a:lnTo>
                <a:lnTo>
                  <a:pt x="46" y="123"/>
                </a:lnTo>
                <a:lnTo>
                  <a:pt x="53" y="122"/>
                </a:lnTo>
                <a:lnTo>
                  <a:pt x="59" y="122"/>
                </a:lnTo>
                <a:lnTo>
                  <a:pt x="64" y="119"/>
                </a:lnTo>
                <a:lnTo>
                  <a:pt x="69" y="118"/>
                </a:lnTo>
                <a:lnTo>
                  <a:pt x="77" y="112"/>
                </a:lnTo>
                <a:lnTo>
                  <a:pt x="84" y="104"/>
                </a:lnTo>
                <a:lnTo>
                  <a:pt x="89" y="95"/>
                </a:lnTo>
                <a:lnTo>
                  <a:pt x="93" y="85"/>
                </a:lnTo>
                <a:lnTo>
                  <a:pt x="94" y="72"/>
                </a:lnTo>
                <a:lnTo>
                  <a:pt x="96" y="61"/>
                </a:lnTo>
                <a:close/>
                <a:moveTo>
                  <a:pt x="48" y="108"/>
                </a:moveTo>
                <a:lnTo>
                  <a:pt x="40" y="107"/>
                </a:lnTo>
                <a:lnTo>
                  <a:pt x="34" y="104"/>
                </a:lnTo>
                <a:lnTo>
                  <a:pt x="29" y="99"/>
                </a:lnTo>
                <a:lnTo>
                  <a:pt x="25" y="94"/>
                </a:lnTo>
                <a:lnTo>
                  <a:pt x="22" y="86"/>
                </a:lnTo>
                <a:lnTo>
                  <a:pt x="21" y="79"/>
                </a:lnTo>
                <a:lnTo>
                  <a:pt x="20" y="70"/>
                </a:lnTo>
                <a:lnTo>
                  <a:pt x="20" y="60"/>
                </a:lnTo>
                <a:lnTo>
                  <a:pt x="20" y="51"/>
                </a:lnTo>
                <a:lnTo>
                  <a:pt x="21" y="42"/>
                </a:lnTo>
                <a:lnTo>
                  <a:pt x="22" y="36"/>
                </a:lnTo>
                <a:lnTo>
                  <a:pt x="26" y="28"/>
                </a:lnTo>
                <a:lnTo>
                  <a:pt x="30" y="23"/>
                </a:lnTo>
                <a:lnTo>
                  <a:pt x="34" y="19"/>
                </a:lnTo>
                <a:lnTo>
                  <a:pt x="40" y="16"/>
                </a:lnTo>
                <a:lnTo>
                  <a:pt x="48" y="16"/>
                </a:lnTo>
                <a:lnTo>
                  <a:pt x="55" y="17"/>
                </a:lnTo>
                <a:lnTo>
                  <a:pt x="62" y="19"/>
                </a:lnTo>
                <a:lnTo>
                  <a:pt x="67" y="23"/>
                </a:lnTo>
                <a:lnTo>
                  <a:pt x="70" y="30"/>
                </a:lnTo>
                <a:lnTo>
                  <a:pt x="73" y="36"/>
                </a:lnTo>
                <a:lnTo>
                  <a:pt x="74" y="43"/>
                </a:lnTo>
                <a:lnTo>
                  <a:pt x="76" y="52"/>
                </a:lnTo>
                <a:lnTo>
                  <a:pt x="76" y="60"/>
                </a:lnTo>
                <a:lnTo>
                  <a:pt x="76" y="70"/>
                </a:lnTo>
                <a:lnTo>
                  <a:pt x="74" y="80"/>
                </a:lnTo>
                <a:lnTo>
                  <a:pt x="73" y="88"/>
                </a:lnTo>
                <a:lnTo>
                  <a:pt x="70" y="94"/>
                </a:lnTo>
                <a:lnTo>
                  <a:pt x="67" y="100"/>
                </a:lnTo>
                <a:lnTo>
                  <a:pt x="62" y="104"/>
                </a:lnTo>
                <a:lnTo>
                  <a:pt x="55" y="107"/>
                </a:lnTo>
                <a:lnTo>
                  <a:pt x="48" y="10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29"/>
          <p:cNvSpPr>
            <a:spLocks/>
          </p:cNvSpPr>
          <p:nvPr/>
        </p:nvSpPr>
        <p:spPr bwMode="auto">
          <a:xfrm>
            <a:off x="8936038" y="1768475"/>
            <a:ext cx="33337" cy="63500"/>
          </a:xfrm>
          <a:custGeom>
            <a:avLst/>
            <a:gdLst>
              <a:gd name="T0" fmla="*/ 7840016 w 63"/>
              <a:gd name="T1" fmla="*/ 9965765 h 119"/>
              <a:gd name="T2" fmla="*/ 9240170 w 63"/>
              <a:gd name="T3" fmla="*/ 7972718 h 119"/>
              <a:gd name="T4" fmla="*/ 10920249 w 63"/>
              <a:gd name="T5" fmla="*/ 6264088 h 119"/>
              <a:gd name="T6" fmla="*/ 12600328 w 63"/>
              <a:gd name="T7" fmla="*/ 5125357 h 119"/>
              <a:gd name="T8" fmla="*/ 13720557 w 63"/>
              <a:gd name="T9" fmla="*/ 5125357 h 119"/>
              <a:gd name="T10" fmla="*/ 14560332 w 63"/>
              <a:gd name="T11" fmla="*/ 5410307 h 119"/>
              <a:gd name="T12" fmla="*/ 15120711 w 63"/>
              <a:gd name="T13" fmla="*/ 5410307 h 119"/>
              <a:gd name="T14" fmla="*/ 15680561 w 63"/>
              <a:gd name="T15" fmla="*/ 5979672 h 119"/>
              <a:gd name="T16" fmla="*/ 15960486 w 63"/>
              <a:gd name="T17" fmla="*/ 5979672 h 119"/>
              <a:gd name="T18" fmla="*/ 15960486 w 63"/>
              <a:gd name="T19" fmla="*/ 5410307 h 119"/>
              <a:gd name="T20" fmla="*/ 15960486 w 63"/>
              <a:gd name="T21" fmla="*/ 5410307 h 119"/>
              <a:gd name="T22" fmla="*/ 15960486 w 63"/>
              <a:gd name="T23" fmla="*/ 5410307 h 119"/>
              <a:gd name="T24" fmla="*/ 17640565 w 63"/>
              <a:gd name="T25" fmla="*/ 1993046 h 119"/>
              <a:gd name="T26" fmla="*/ 17640565 w 63"/>
              <a:gd name="T27" fmla="*/ 1708630 h 119"/>
              <a:gd name="T28" fmla="*/ 17640565 w 63"/>
              <a:gd name="T29" fmla="*/ 1708630 h 119"/>
              <a:gd name="T30" fmla="*/ 17640565 w 63"/>
              <a:gd name="T31" fmla="*/ 1708630 h 119"/>
              <a:gd name="T32" fmla="*/ 17640565 w 63"/>
              <a:gd name="T33" fmla="*/ 1138731 h 119"/>
              <a:gd name="T34" fmla="*/ 17360640 w 63"/>
              <a:gd name="T35" fmla="*/ 854315 h 119"/>
              <a:gd name="T36" fmla="*/ 16520336 w 63"/>
              <a:gd name="T37" fmla="*/ 569366 h 119"/>
              <a:gd name="T38" fmla="*/ 15680561 w 63"/>
              <a:gd name="T39" fmla="*/ 0 h 119"/>
              <a:gd name="T40" fmla="*/ 14560332 w 63"/>
              <a:gd name="T41" fmla="*/ 0 h 119"/>
              <a:gd name="T42" fmla="*/ 11760553 w 63"/>
              <a:gd name="T43" fmla="*/ 854315 h 119"/>
              <a:gd name="T44" fmla="*/ 9520095 w 63"/>
              <a:gd name="T45" fmla="*/ 2277996 h 119"/>
              <a:gd name="T46" fmla="*/ 7840016 w 63"/>
              <a:gd name="T47" fmla="*/ 3986626 h 119"/>
              <a:gd name="T48" fmla="*/ 6440391 w 63"/>
              <a:gd name="T49" fmla="*/ 5979672 h 119"/>
              <a:gd name="T50" fmla="*/ 5880012 w 63"/>
              <a:gd name="T51" fmla="*/ 4555992 h 119"/>
              <a:gd name="T52" fmla="*/ 5320162 w 63"/>
              <a:gd name="T53" fmla="*/ 2277996 h 119"/>
              <a:gd name="T54" fmla="*/ 4480387 w 63"/>
              <a:gd name="T55" fmla="*/ 854315 h 119"/>
              <a:gd name="T56" fmla="*/ 3920008 w 63"/>
              <a:gd name="T57" fmla="*/ 0 h 119"/>
              <a:gd name="T58" fmla="*/ 3640083 w 63"/>
              <a:gd name="T59" fmla="*/ 0 h 119"/>
              <a:gd name="T60" fmla="*/ 3640083 w 63"/>
              <a:gd name="T61" fmla="*/ 0 h 119"/>
              <a:gd name="T62" fmla="*/ 3080233 w 63"/>
              <a:gd name="T63" fmla="*/ 569366 h 119"/>
              <a:gd name="T64" fmla="*/ 3080233 w 63"/>
              <a:gd name="T65" fmla="*/ 569366 h 119"/>
              <a:gd name="T66" fmla="*/ 559850 w 63"/>
              <a:gd name="T67" fmla="*/ 1993046 h 119"/>
              <a:gd name="T68" fmla="*/ 279925 w 63"/>
              <a:gd name="T69" fmla="*/ 2277996 h 119"/>
              <a:gd name="T70" fmla="*/ 279925 w 63"/>
              <a:gd name="T71" fmla="*/ 2277996 h 119"/>
              <a:gd name="T72" fmla="*/ 279925 w 63"/>
              <a:gd name="T73" fmla="*/ 2562945 h 119"/>
              <a:gd name="T74" fmla="*/ 0 w 63"/>
              <a:gd name="T75" fmla="*/ 2562945 h 119"/>
              <a:gd name="T76" fmla="*/ 279925 w 63"/>
              <a:gd name="T77" fmla="*/ 3132311 h 119"/>
              <a:gd name="T78" fmla="*/ 279925 w 63"/>
              <a:gd name="T79" fmla="*/ 3416727 h 119"/>
              <a:gd name="T80" fmla="*/ 559850 w 63"/>
              <a:gd name="T81" fmla="*/ 3986626 h 119"/>
              <a:gd name="T82" fmla="*/ 1120229 w 63"/>
              <a:gd name="T83" fmla="*/ 5125357 h 119"/>
              <a:gd name="T84" fmla="*/ 1680079 w 63"/>
              <a:gd name="T85" fmla="*/ 6549038 h 119"/>
              <a:gd name="T86" fmla="*/ 1680079 w 63"/>
              <a:gd name="T87" fmla="*/ 7972718 h 119"/>
              <a:gd name="T88" fmla="*/ 2239929 w 63"/>
              <a:gd name="T89" fmla="*/ 9111983 h 119"/>
              <a:gd name="T90" fmla="*/ 2239929 w 63"/>
              <a:gd name="T91" fmla="*/ 33315088 h 119"/>
              <a:gd name="T92" fmla="*/ 2239929 w 63"/>
              <a:gd name="T93" fmla="*/ 33599504 h 119"/>
              <a:gd name="T94" fmla="*/ 2239929 w 63"/>
              <a:gd name="T95" fmla="*/ 33599504 h 119"/>
              <a:gd name="T96" fmla="*/ 2519854 w 63"/>
              <a:gd name="T97" fmla="*/ 33884454 h 119"/>
              <a:gd name="T98" fmla="*/ 2800308 w 63"/>
              <a:gd name="T99" fmla="*/ 33884454 h 119"/>
              <a:gd name="T100" fmla="*/ 6440391 w 63"/>
              <a:gd name="T101" fmla="*/ 33884454 h 119"/>
              <a:gd name="T102" fmla="*/ 6720316 w 63"/>
              <a:gd name="T103" fmla="*/ 33884454 h 119"/>
              <a:gd name="T104" fmla="*/ 7000241 w 63"/>
              <a:gd name="T105" fmla="*/ 33599504 h 119"/>
              <a:gd name="T106" fmla="*/ 7000241 w 63"/>
              <a:gd name="T107" fmla="*/ 33315088 h 119"/>
              <a:gd name="T108" fmla="*/ 7000241 w 63"/>
              <a:gd name="T109" fmla="*/ 10535664 h 11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3" h="119">
                <a:moveTo>
                  <a:pt x="25" y="37"/>
                </a:moveTo>
                <a:lnTo>
                  <a:pt x="28" y="35"/>
                </a:lnTo>
                <a:lnTo>
                  <a:pt x="30" y="31"/>
                </a:lnTo>
                <a:lnTo>
                  <a:pt x="33" y="28"/>
                </a:lnTo>
                <a:lnTo>
                  <a:pt x="35" y="26"/>
                </a:lnTo>
                <a:lnTo>
                  <a:pt x="39" y="22"/>
                </a:lnTo>
                <a:lnTo>
                  <a:pt x="42" y="21"/>
                </a:lnTo>
                <a:lnTo>
                  <a:pt x="45" y="18"/>
                </a:lnTo>
                <a:lnTo>
                  <a:pt x="48" y="18"/>
                </a:lnTo>
                <a:lnTo>
                  <a:pt x="49" y="18"/>
                </a:lnTo>
                <a:lnTo>
                  <a:pt x="50" y="18"/>
                </a:lnTo>
                <a:lnTo>
                  <a:pt x="52" y="19"/>
                </a:lnTo>
                <a:lnTo>
                  <a:pt x="53" y="19"/>
                </a:lnTo>
                <a:lnTo>
                  <a:pt x="54" y="19"/>
                </a:lnTo>
                <a:lnTo>
                  <a:pt x="56" y="21"/>
                </a:lnTo>
                <a:lnTo>
                  <a:pt x="57" y="21"/>
                </a:lnTo>
                <a:lnTo>
                  <a:pt x="57" y="19"/>
                </a:lnTo>
                <a:lnTo>
                  <a:pt x="57" y="18"/>
                </a:lnTo>
                <a:lnTo>
                  <a:pt x="63" y="7"/>
                </a:lnTo>
                <a:lnTo>
                  <a:pt x="63" y="6"/>
                </a:lnTo>
                <a:lnTo>
                  <a:pt x="63" y="4"/>
                </a:lnTo>
                <a:lnTo>
                  <a:pt x="62" y="3"/>
                </a:lnTo>
                <a:lnTo>
                  <a:pt x="61" y="2"/>
                </a:lnTo>
                <a:lnTo>
                  <a:pt x="59" y="2"/>
                </a:lnTo>
                <a:lnTo>
                  <a:pt x="58" y="2"/>
                </a:lnTo>
                <a:lnTo>
                  <a:pt x="56" y="0"/>
                </a:lnTo>
                <a:lnTo>
                  <a:pt x="54" y="0"/>
                </a:lnTo>
                <a:lnTo>
                  <a:pt x="52" y="0"/>
                </a:lnTo>
                <a:lnTo>
                  <a:pt x="47" y="0"/>
                </a:lnTo>
                <a:lnTo>
                  <a:pt x="42" y="3"/>
                </a:lnTo>
                <a:lnTo>
                  <a:pt x="38" y="6"/>
                </a:lnTo>
                <a:lnTo>
                  <a:pt x="34" y="8"/>
                </a:lnTo>
                <a:lnTo>
                  <a:pt x="32" y="12"/>
                </a:lnTo>
                <a:lnTo>
                  <a:pt x="28" y="14"/>
                </a:lnTo>
                <a:lnTo>
                  <a:pt x="25" y="18"/>
                </a:lnTo>
                <a:lnTo>
                  <a:pt x="23" y="21"/>
                </a:lnTo>
                <a:lnTo>
                  <a:pt x="23" y="18"/>
                </a:lnTo>
                <a:lnTo>
                  <a:pt x="21" y="16"/>
                </a:lnTo>
                <a:lnTo>
                  <a:pt x="20" y="12"/>
                </a:lnTo>
                <a:lnTo>
                  <a:pt x="19" y="8"/>
                </a:lnTo>
                <a:lnTo>
                  <a:pt x="18" y="6"/>
                </a:lnTo>
                <a:lnTo>
                  <a:pt x="16" y="3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2"/>
                </a:lnTo>
                <a:lnTo>
                  <a:pt x="2" y="7"/>
                </a:lnTo>
                <a:lnTo>
                  <a:pt x="1" y="8"/>
                </a:lnTo>
                <a:lnTo>
                  <a:pt x="1" y="9"/>
                </a:lnTo>
                <a:lnTo>
                  <a:pt x="0" y="9"/>
                </a:lnTo>
                <a:lnTo>
                  <a:pt x="1" y="11"/>
                </a:lnTo>
                <a:lnTo>
                  <a:pt x="1" y="12"/>
                </a:lnTo>
                <a:lnTo>
                  <a:pt x="2" y="13"/>
                </a:lnTo>
                <a:lnTo>
                  <a:pt x="2" y="14"/>
                </a:lnTo>
                <a:lnTo>
                  <a:pt x="4" y="16"/>
                </a:lnTo>
                <a:lnTo>
                  <a:pt x="4" y="18"/>
                </a:lnTo>
                <a:lnTo>
                  <a:pt x="5" y="21"/>
                </a:lnTo>
                <a:lnTo>
                  <a:pt x="6" y="23"/>
                </a:lnTo>
                <a:lnTo>
                  <a:pt x="6" y="26"/>
                </a:lnTo>
                <a:lnTo>
                  <a:pt x="6" y="28"/>
                </a:lnTo>
                <a:lnTo>
                  <a:pt x="8" y="30"/>
                </a:lnTo>
                <a:lnTo>
                  <a:pt x="8" y="32"/>
                </a:lnTo>
                <a:lnTo>
                  <a:pt x="8" y="33"/>
                </a:lnTo>
                <a:lnTo>
                  <a:pt x="8" y="117"/>
                </a:lnTo>
                <a:lnTo>
                  <a:pt x="8" y="118"/>
                </a:lnTo>
                <a:lnTo>
                  <a:pt x="9" y="119"/>
                </a:lnTo>
                <a:lnTo>
                  <a:pt x="10" y="119"/>
                </a:lnTo>
                <a:lnTo>
                  <a:pt x="23" y="119"/>
                </a:lnTo>
                <a:lnTo>
                  <a:pt x="24" y="119"/>
                </a:lnTo>
                <a:lnTo>
                  <a:pt x="25" y="118"/>
                </a:lnTo>
                <a:lnTo>
                  <a:pt x="25" y="117"/>
                </a:lnTo>
                <a:lnTo>
                  <a:pt x="25" y="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30"/>
          <p:cNvSpPr>
            <a:spLocks/>
          </p:cNvSpPr>
          <p:nvPr/>
        </p:nvSpPr>
        <p:spPr bwMode="auto">
          <a:xfrm>
            <a:off x="9018588" y="1739900"/>
            <a:ext cx="44450" cy="92075"/>
          </a:xfrm>
          <a:custGeom>
            <a:avLst/>
            <a:gdLst>
              <a:gd name="T0" fmla="*/ 0 w 85"/>
              <a:gd name="T1" fmla="*/ 48163163 h 174"/>
              <a:gd name="T2" fmla="*/ 0 w 85"/>
              <a:gd name="T3" fmla="*/ 48443092 h 174"/>
              <a:gd name="T4" fmla="*/ 273498 w 85"/>
              <a:gd name="T5" fmla="*/ 48723021 h 174"/>
              <a:gd name="T6" fmla="*/ 273498 w 85"/>
              <a:gd name="T7" fmla="*/ 48723021 h 174"/>
              <a:gd name="T8" fmla="*/ 4101951 w 85"/>
              <a:gd name="T9" fmla="*/ 48723021 h 174"/>
              <a:gd name="T10" fmla="*/ 4375449 w 85"/>
              <a:gd name="T11" fmla="*/ 48723021 h 174"/>
              <a:gd name="T12" fmla="*/ 4922445 w 85"/>
              <a:gd name="T13" fmla="*/ 48443092 h 174"/>
              <a:gd name="T14" fmla="*/ 4922445 w 85"/>
              <a:gd name="T15" fmla="*/ 48443092 h 174"/>
              <a:gd name="T16" fmla="*/ 4922445 w 85"/>
              <a:gd name="T17" fmla="*/ 48163163 h 174"/>
              <a:gd name="T18" fmla="*/ 5469442 w 85"/>
              <a:gd name="T19" fmla="*/ 23801388 h 174"/>
              <a:gd name="T20" fmla="*/ 7109908 w 85"/>
              <a:gd name="T21" fmla="*/ 22121283 h 174"/>
              <a:gd name="T22" fmla="*/ 9297894 w 85"/>
              <a:gd name="T23" fmla="*/ 20721108 h 174"/>
              <a:gd name="T24" fmla="*/ 12032354 w 85"/>
              <a:gd name="T25" fmla="*/ 20161250 h 174"/>
              <a:gd name="T26" fmla="*/ 14767336 w 85"/>
              <a:gd name="T27" fmla="*/ 20161250 h 174"/>
              <a:gd name="T28" fmla="*/ 16681301 w 85"/>
              <a:gd name="T29" fmla="*/ 20721108 h 174"/>
              <a:gd name="T30" fmla="*/ 17501795 w 85"/>
              <a:gd name="T31" fmla="*/ 22681671 h 174"/>
              <a:gd name="T32" fmla="*/ 18048792 w 85"/>
              <a:gd name="T33" fmla="*/ 24361775 h 174"/>
              <a:gd name="T34" fmla="*/ 18048792 w 85"/>
              <a:gd name="T35" fmla="*/ 48163163 h 174"/>
              <a:gd name="T36" fmla="*/ 18048792 w 85"/>
              <a:gd name="T37" fmla="*/ 48443092 h 174"/>
              <a:gd name="T38" fmla="*/ 18322290 w 85"/>
              <a:gd name="T39" fmla="*/ 48443092 h 174"/>
              <a:gd name="T40" fmla="*/ 18322290 w 85"/>
              <a:gd name="T41" fmla="*/ 48723021 h 174"/>
              <a:gd name="T42" fmla="*/ 18595788 w 85"/>
              <a:gd name="T43" fmla="*/ 48723021 h 174"/>
              <a:gd name="T44" fmla="*/ 22424241 w 85"/>
              <a:gd name="T45" fmla="*/ 48723021 h 174"/>
              <a:gd name="T46" fmla="*/ 22697739 w 85"/>
              <a:gd name="T47" fmla="*/ 48723021 h 174"/>
              <a:gd name="T48" fmla="*/ 22697739 w 85"/>
              <a:gd name="T49" fmla="*/ 48443092 h 174"/>
              <a:gd name="T50" fmla="*/ 23244735 w 85"/>
              <a:gd name="T51" fmla="*/ 48163163 h 174"/>
              <a:gd name="T52" fmla="*/ 23244735 w 85"/>
              <a:gd name="T53" fmla="*/ 25481492 h 174"/>
              <a:gd name="T54" fmla="*/ 22697739 w 85"/>
              <a:gd name="T55" fmla="*/ 21841354 h 174"/>
              <a:gd name="T56" fmla="*/ 21877244 w 85"/>
              <a:gd name="T57" fmla="*/ 18761075 h 174"/>
              <a:gd name="T58" fmla="*/ 19416283 w 85"/>
              <a:gd name="T59" fmla="*/ 16241183 h 174"/>
              <a:gd name="T60" fmla="*/ 15314332 w 85"/>
              <a:gd name="T61" fmla="*/ 15400867 h 174"/>
              <a:gd name="T62" fmla="*/ 11758855 w 85"/>
              <a:gd name="T63" fmla="*/ 15960725 h 174"/>
              <a:gd name="T64" fmla="*/ 9024396 w 85"/>
              <a:gd name="T65" fmla="*/ 17360900 h 174"/>
              <a:gd name="T66" fmla="*/ 6563435 w 85"/>
              <a:gd name="T67" fmla="*/ 18761075 h 174"/>
              <a:gd name="T68" fmla="*/ 4922445 w 85"/>
              <a:gd name="T69" fmla="*/ 20161250 h 174"/>
              <a:gd name="T70" fmla="*/ 4922445 w 85"/>
              <a:gd name="T71" fmla="*/ 559858 h 174"/>
              <a:gd name="T72" fmla="*/ 4922445 w 85"/>
              <a:gd name="T73" fmla="*/ 559858 h 174"/>
              <a:gd name="T74" fmla="*/ 4922445 w 85"/>
              <a:gd name="T75" fmla="*/ 279929 h 174"/>
              <a:gd name="T76" fmla="*/ 4375449 w 85"/>
              <a:gd name="T77" fmla="*/ 0 h 174"/>
              <a:gd name="T78" fmla="*/ 4101951 w 85"/>
              <a:gd name="T79" fmla="*/ 0 h 174"/>
              <a:gd name="T80" fmla="*/ 4101951 w 85"/>
              <a:gd name="T81" fmla="*/ 0 h 174"/>
              <a:gd name="T82" fmla="*/ 4101951 w 85"/>
              <a:gd name="T83" fmla="*/ 0 h 174"/>
              <a:gd name="T84" fmla="*/ 3828452 w 85"/>
              <a:gd name="T85" fmla="*/ 279929 h 174"/>
              <a:gd name="T86" fmla="*/ 273498 w 85"/>
              <a:gd name="T87" fmla="*/ 1120246 h 174"/>
              <a:gd name="T88" fmla="*/ 0 w 85"/>
              <a:gd name="T89" fmla="*/ 1120246 h 174"/>
              <a:gd name="T90" fmla="*/ 0 w 85"/>
              <a:gd name="T91" fmla="*/ 1400175 h 174"/>
              <a:gd name="T92" fmla="*/ 0 w 85"/>
              <a:gd name="T93" fmla="*/ 1400175 h 174"/>
              <a:gd name="T94" fmla="*/ 0 w 85"/>
              <a:gd name="T95" fmla="*/ 1680104 h 17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85" h="174">
                <a:moveTo>
                  <a:pt x="0" y="172"/>
                </a:moveTo>
                <a:lnTo>
                  <a:pt x="0" y="172"/>
                </a:lnTo>
                <a:lnTo>
                  <a:pt x="0" y="173"/>
                </a:lnTo>
                <a:lnTo>
                  <a:pt x="1" y="174"/>
                </a:lnTo>
                <a:lnTo>
                  <a:pt x="2" y="174"/>
                </a:lnTo>
                <a:lnTo>
                  <a:pt x="15" y="174"/>
                </a:lnTo>
                <a:lnTo>
                  <a:pt x="16" y="174"/>
                </a:lnTo>
                <a:lnTo>
                  <a:pt x="18" y="173"/>
                </a:lnTo>
                <a:lnTo>
                  <a:pt x="18" y="172"/>
                </a:lnTo>
                <a:lnTo>
                  <a:pt x="18" y="86"/>
                </a:lnTo>
                <a:lnTo>
                  <a:pt x="20" y="85"/>
                </a:lnTo>
                <a:lnTo>
                  <a:pt x="23" y="82"/>
                </a:lnTo>
                <a:lnTo>
                  <a:pt x="26" y="79"/>
                </a:lnTo>
                <a:lnTo>
                  <a:pt x="30" y="77"/>
                </a:lnTo>
                <a:lnTo>
                  <a:pt x="34" y="74"/>
                </a:lnTo>
                <a:lnTo>
                  <a:pt x="39" y="73"/>
                </a:lnTo>
                <a:lnTo>
                  <a:pt x="44" y="72"/>
                </a:lnTo>
                <a:lnTo>
                  <a:pt x="50" y="72"/>
                </a:lnTo>
                <a:lnTo>
                  <a:pt x="54" y="72"/>
                </a:lnTo>
                <a:lnTo>
                  <a:pt x="58" y="73"/>
                </a:lnTo>
                <a:lnTo>
                  <a:pt x="61" y="74"/>
                </a:lnTo>
                <a:lnTo>
                  <a:pt x="63" y="77"/>
                </a:lnTo>
                <a:lnTo>
                  <a:pt x="64" y="81"/>
                </a:lnTo>
                <a:lnTo>
                  <a:pt x="66" y="83"/>
                </a:lnTo>
                <a:lnTo>
                  <a:pt x="66" y="87"/>
                </a:lnTo>
                <a:lnTo>
                  <a:pt x="66" y="91"/>
                </a:lnTo>
                <a:lnTo>
                  <a:pt x="66" y="172"/>
                </a:lnTo>
                <a:lnTo>
                  <a:pt x="66" y="173"/>
                </a:lnTo>
                <a:lnTo>
                  <a:pt x="67" y="173"/>
                </a:lnTo>
                <a:lnTo>
                  <a:pt x="67" y="174"/>
                </a:lnTo>
                <a:lnTo>
                  <a:pt x="68" y="174"/>
                </a:lnTo>
                <a:lnTo>
                  <a:pt x="81" y="174"/>
                </a:lnTo>
                <a:lnTo>
                  <a:pt x="82" y="174"/>
                </a:lnTo>
                <a:lnTo>
                  <a:pt x="83" y="174"/>
                </a:lnTo>
                <a:lnTo>
                  <a:pt x="83" y="173"/>
                </a:lnTo>
                <a:lnTo>
                  <a:pt x="85" y="172"/>
                </a:lnTo>
                <a:lnTo>
                  <a:pt x="85" y="91"/>
                </a:lnTo>
                <a:lnTo>
                  <a:pt x="83" y="85"/>
                </a:lnTo>
                <a:lnTo>
                  <a:pt x="83" y="78"/>
                </a:lnTo>
                <a:lnTo>
                  <a:pt x="82" y="72"/>
                </a:lnTo>
                <a:lnTo>
                  <a:pt x="80" y="67"/>
                </a:lnTo>
                <a:lnTo>
                  <a:pt x="76" y="62"/>
                </a:lnTo>
                <a:lnTo>
                  <a:pt x="71" y="58"/>
                </a:lnTo>
                <a:lnTo>
                  <a:pt x="64" y="57"/>
                </a:lnTo>
                <a:lnTo>
                  <a:pt x="56" y="55"/>
                </a:lnTo>
                <a:lnTo>
                  <a:pt x="49" y="55"/>
                </a:lnTo>
                <a:lnTo>
                  <a:pt x="43" y="57"/>
                </a:lnTo>
                <a:lnTo>
                  <a:pt x="38" y="59"/>
                </a:lnTo>
                <a:lnTo>
                  <a:pt x="33" y="62"/>
                </a:lnTo>
                <a:lnTo>
                  <a:pt x="29" y="64"/>
                </a:lnTo>
                <a:lnTo>
                  <a:pt x="24" y="67"/>
                </a:lnTo>
                <a:lnTo>
                  <a:pt x="21" y="69"/>
                </a:lnTo>
                <a:lnTo>
                  <a:pt x="18" y="72"/>
                </a:lnTo>
                <a:lnTo>
                  <a:pt x="18" y="4"/>
                </a:lnTo>
                <a:lnTo>
                  <a:pt x="18" y="2"/>
                </a:lnTo>
                <a:lnTo>
                  <a:pt x="18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4" y="1"/>
                </a:lnTo>
                <a:lnTo>
                  <a:pt x="1" y="4"/>
                </a:lnTo>
                <a:lnTo>
                  <a:pt x="0" y="4"/>
                </a:lnTo>
                <a:lnTo>
                  <a:pt x="0" y="5"/>
                </a:lnTo>
                <a:lnTo>
                  <a:pt x="0" y="6"/>
                </a:lnTo>
                <a:lnTo>
                  <a:pt x="0" y="172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31"/>
          <p:cNvSpPr>
            <a:spLocks noEditPoints="1"/>
          </p:cNvSpPr>
          <p:nvPr/>
        </p:nvSpPr>
        <p:spPr bwMode="auto">
          <a:xfrm>
            <a:off x="9075738" y="1739900"/>
            <a:ext cx="23812" cy="92075"/>
          </a:xfrm>
          <a:custGeom>
            <a:avLst/>
            <a:gdLst>
              <a:gd name="T0" fmla="*/ 11422183 w 44"/>
              <a:gd name="T1" fmla="*/ 17193936 h 172"/>
              <a:gd name="T2" fmla="*/ 11422183 w 44"/>
              <a:gd name="T3" fmla="*/ 16907540 h 172"/>
              <a:gd name="T4" fmla="*/ 11422183 w 44"/>
              <a:gd name="T5" fmla="*/ 16334212 h 172"/>
              <a:gd name="T6" fmla="*/ 11129404 w 44"/>
              <a:gd name="T7" fmla="*/ 16334212 h 172"/>
              <a:gd name="T8" fmla="*/ 585559 w 44"/>
              <a:gd name="T9" fmla="*/ 16334212 h 172"/>
              <a:gd name="T10" fmla="*/ 292779 w 44"/>
              <a:gd name="T11" fmla="*/ 16334212 h 172"/>
              <a:gd name="T12" fmla="*/ 0 w 44"/>
              <a:gd name="T13" fmla="*/ 16334212 h 172"/>
              <a:gd name="T14" fmla="*/ 0 w 44"/>
              <a:gd name="T15" fmla="*/ 16907540 h 172"/>
              <a:gd name="T16" fmla="*/ 0 w 44"/>
              <a:gd name="T17" fmla="*/ 17193936 h 172"/>
              <a:gd name="T18" fmla="*/ 0 w 44"/>
              <a:gd name="T19" fmla="*/ 20059502 h 172"/>
              <a:gd name="T20" fmla="*/ 0 w 44"/>
              <a:gd name="T21" fmla="*/ 20346434 h 172"/>
              <a:gd name="T22" fmla="*/ 292779 w 44"/>
              <a:gd name="T23" fmla="*/ 20346434 h 172"/>
              <a:gd name="T24" fmla="*/ 585559 w 44"/>
              <a:gd name="T25" fmla="*/ 20346434 h 172"/>
              <a:gd name="T26" fmla="*/ 6150531 w 44"/>
              <a:gd name="T27" fmla="*/ 20346434 h 172"/>
              <a:gd name="T28" fmla="*/ 6150531 w 44"/>
              <a:gd name="T29" fmla="*/ 48716240 h 172"/>
              <a:gd name="T30" fmla="*/ 6150531 w 44"/>
              <a:gd name="T31" fmla="*/ 49003172 h 172"/>
              <a:gd name="T32" fmla="*/ 6736090 w 44"/>
              <a:gd name="T33" fmla="*/ 49289568 h 172"/>
              <a:gd name="T34" fmla="*/ 7028869 w 44"/>
              <a:gd name="T35" fmla="*/ 49289568 h 172"/>
              <a:gd name="T36" fmla="*/ 10543845 w 44"/>
              <a:gd name="T37" fmla="*/ 49289568 h 172"/>
              <a:gd name="T38" fmla="*/ 11129404 w 44"/>
              <a:gd name="T39" fmla="*/ 49289568 h 172"/>
              <a:gd name="T40" fmla="*/ 11422183 w 44"/>
              <a:gd name="T41" fmla="*/ 49003172 h 172"/>
              <a:gd name="T42" fmla="*/ 11422183 w 44"/>
              <a:gd name="T43" fmla="*/ 49003172 h 172"/>
              <a:gd name="T44" fmla="*/ 11422183 w 44"/>
              <a:gd name="T45" fmla="*/ 48716240 h 172"/>
              <a:gd name="T46" fmla="*/ 12886621 w 44"/>
              <a:gd name="T47" fmla="*/ 4011686 h 172"/>
              <a:gd name="T48" fmla="*/ 12593842 w 44"/>
              <a:gd name="T49" fmla="*/ 2579171 h 172"/>
              <a:gd name="T50" fmla="*/ 11422183 w 44"/>
              <a:gd name="T51" fmla="*/ 1146120 h 172"/>
              <a:gd name="T52" fmla="*/ 10250525 w 44"/>
              <a:gd name="T53" fmla="*/ 573327 h 172"/>
              <a:gd name="T54" fmla="*/ 8493307 w 44"/>
              <a:gd name="T55" fmla="*/ 0 h 172"/>
              <a:gd name="T56" fmla="*/ 7028869 w 44"/>
              <a:gd name="T57" fmla="*/ 0 h 172"/>
              <a:gd name="T58" fmla="*/ 5564431 w 44"/>
              <a:gd name="T59" fmla="*/ 1146120 h 172"/>
              <a:gd name="T60" fmla="*/ 4686093 w 44"/>
              <a:gd name="T61" fmla="*/ 2579171 h 172"/>
              <a:gd name="T62" fmla="*/ 4393314 w 44"/>
              <a:gd name="T63" fmla="*/ 4011686 h 172"/>
              <a:gd name="T64" fmla="*/ 4686093 w 44"/>
              <a:gd name="T65" fmla="*/ 6018065 h 172"/>
              <a:gd name="T66" fmla="*/ 5564431 w 44"/>
              <a:gd name="T67" fmla="*/ 6877788 h 172"/>
              <a:gd name="T68" fmla="*/ 7028869 w 44"/>
              <a:gd name="T69" fmla="*/ 8023908 h 172"/>
              <a:gd name="T70" fmla="*/ 8493307 w 44"/>
              <a:gd name="T71" fmla="*/ 8310304 h 172"/>
              <a:gd name="T72" fmla="*/ 10250525 w 44"/>
              <a:gd name="T73" fmla="*/ 8023908 h 172"/>
              <a:gd name="T74" fmla="*/ 11422183 w 44"/>
              <a:gd name="T75" fmla="*/ 6877788 h 172"/>
              <a:gd name="T76" fmla="*/ 12593842 w 44"/>
              <a:gd name="T77" fmla="*/ 6018065 h 172"/>
              <a:gd name="T78" fmla="*/ 12886621 w 44"/>
              <a:gd name="T79" fmla="*/ 4011686 h 1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4" h="172">
                <a:moveTo>
                  <a:pt x="39" y="60"/>
                </a:moveTo>
                <a:lnTo>
                  <a:pt x="39" y="60"/>
                </a:lnTo>
                <a:lnTo>
                  <a:pt x="39" y="59"/>
                </a:lnTo>
                <a:lnTo>
                  <a:pt x="39" y="57"/>
                </a:lnTo>
                <a:lnTo>
                  <a:pt x="38" y="57"/>
                </a:lnTo>
                <a:lnTo>
                  <a:pt x="36" y="57"/>
                </a:lnTo>
                <a:lnTo>
                  <a:pt x="2" y="57"/>
                </a:lnTo>
                <a:lnTo>
                  <a:pt x="1" y="57"/>
                </a:lnTo>
                <a:lnTo>
                  <a:pt x="0" y="57"/>
                </a:lnTo>
                <a:lnTo>
                  <a:pt x="0" y="59"/>
                </a:lnTo>
                <a:lnTo>
                  <a:pt x="0" y="60"/>
                </a:lnTo>
                <a:lnTo>
                  <a:pt x="0" y="69"/>
                </a:lnTo>
                <a:lnTo>
                  <a:pt x="0" y="70"/>
                </a:lnTo>
                <a:lnTo>
                  <a:pt x="0" y="71"/>
                </a:lnTo>
                <a:lnTo>
                  <a:pt x="1" y="71"/>
                </a:lnTo>
                <a:lnTo>
                  <a:pt x="2" y="71"/>
                </a:lnTo>
                <a:lnTo>
                  <a:pt x="21" y="71"/>
                </a:lnTo>
                <a:lnTo>
                  <a:pt x="21" y="170"/>
                </a:lnTo>
                <a:lnTo>
                  <a:pt x="21" y="171"/>
                </a:lnTo>
                <a:lnTo>
                  <a:pt x="23" y="171"/>
                </a:lnTo>
                <a:lnTo>
                  <a:pt x="23" y="172"/>
                </a:lnTo>
                <a:lnTo>
                  <a:pt x="24" y="172"/>
                </a:lnTo>
                <a:lnTo>
                  <a:pt x="36" y="172"/>
                </a:lnTo>
                <a:lnTo>
                  <a:pt x="38" y="172"/>
                </a:lnTo>
                <a:lnTo>
                  <a:pt x="39" y="172"/>
                </a:lnTo>
                <a:lnTo>
                  <a:pt x="39" y="171"/>
                </a:lnTo>
                <a:lnTo>
                  <a:pt x="39" y="170"/>
                </a:lnTo>
                <a:lnTo>
                  <a:pt x="39" y="60"/>
                </a:lnTo>
                <a:close/>
                <a:moveTo>
                  <a:pt x="44" y="14"/>
                </a:moveTo>
                <a:lnTo>
                  <a:pt x="44" y="12"/>
                </a:lnTo>
                <a:lnTo>
                  <a:pt x="43" y="9"/>
                </a:lnTo>
                <a:lnTo>
                  <a:pt x="41" y="7"/>
                </a:lnTo>
                <a:lnTo>
                  <a:pt x="39" y="4"/>
                </a:lnTo>
                <a:lnTo>
                  <a:pt x="38" y="3"/>
                </a:lnTo>
                <a:lnTo>
                  <a:pt x="35" y="2"/>
                </a:lnTo>
                <a:lnTo>
                  <a:pt x="33" y="0"/>
                </a:lnTo>
                <a:lnTo>
                  <a:pt x="29" y="0"/>
                </a:lnTo>
                <a:lnTo>
                  <a:pt x="26" y="0"/>
                </a:lnTo>
                <a:lnTo>
                  <a:pt x="24" y="0"/>
                </a:lnTo>
                <a:lnTo>
                  <a:pt x="21" y="3"/>
                </a:lnTo>
                <a:lnTo>
                  <a:pt x="19" y="4"/>
                </a:lnTo>
                <a:lnTo>
                  <a:pt x="17" y="7"/>
                </a:lnTo>
                <a:lnTo>
                  <a:pt x="16" y="9"/>
                </a:lnTo>
                <a:lnTo>
                  <a:pt x="15" y="12"/>
                </a:lnTo>
                <a:lnTo>
                  <a:pt x="15" y="14"/>
                </a:lnTo>
                <a:lnTo>
                  <a:pt x="15" y="18"/>
                </a:lnTo>
                <a:lnTo>
                  <a:pt x="16" y="21"/>
                </a:lnTo>
                <a:lnTo>
                  <a:pt x="17" y="23"/>
                </a:lnTo>
                <a:lnTo>
                  <a:pt x="19" y="24"/>
                </a:lnTo>
                <a:lnTo>
                  <a:pt x="21" y="27"/>
                </a:lnTo>
                <a:lnTo>
                  <a:pt x="24" y="28"/>
                </a:lnTo>
                <a:lnTo>
                  <a:pt x="26" y="29"/>
                </a:lnTo>
                <a:lnTo>
                  <a:pt x="29" y="29"/>
                </a:lnTo>
                <a:lnTo>
                  <a:pt x="33" y="29"/>
                </a:lnTo>
                <a:lnTo>
                  <a:pt x="35" y="28"/>
                </a:lnTo>
                <a:lnTo>
                  <a:pt x="38" y="27"/>
                </a:lnTo>
                <a:lnTo>
                  <a:pt x="39" y="24"/>
                </a:lnTo>
                <a:lnTo>
                  <a:pt x="41" y="23"/>
                </a:lnTo>
                <a:lnTo>
                  <a:pt x="43" y="21"/>
                </a:lnTo>
                <a:lnTo>
                  <a:pt x="44" y="17"/>
                </a:lnTo>
                <a:lnTo>
                  <a:pt x="44" y="1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32"/>
          <p:cNvSpPr>
            <a:spLocks noEditPoints="1"/>
          </p:cNvSpPr>
          <p:nvPr/>
        </p:nvSpPr>
        <p:spPr bwMode="auto">
          <a:xfrm>
            <a:off x="9112250" y="1768475"/>
            <a:ext cx="50800" cy="90488"/>
          </a:xfrm>
          <a:custGeom>
            <a:avLst/>
            <a:gdLst>
              <a:gd name="T0" fmla="*/ 24877027 w 95"/>
              <a:gd name="T1" fmla="*/ 8499485 h 170"/>
              <a:gd name="T2" fmla="*/ 25163112 w 95"/>
              <a:gd name="T3" fmla="*/ 6799907 h 170"/>
              <a:gd name="T4" fmla="*/ 26020829 w 95"/>
              <a:gd name="T5" fmla="*/ 5099797 h 170"/>
              <a:gd name="T6" fmla="*/ 26592998 w 95"/>
              <a:gd name="T7" fmla="*/ 3683394 h 170"/>
              <a:gd name="T8" fmla="*/ 27164632 w 95"/>
              <a:gd name="T9" fmla="*/ 3116513 h 170"/>
              <a:gd name="T10" fmla="*/ 27164632 w 95"/>
              <a:gd name="T11" fmla="*/ 2550165 h 170"/>
              <a:gd name="T12" fmla="*/ 27164632 w 95"/>
              <a:gd name="T13" fmla="*/ 2266458 h 170"/>
              <a:gd name="T14" fmla="*/ 27164632 w 95"/>
              <a:gd name="T15" fmla="*/ 2266458 h 170"/>
              <a:gd name="T16" fmla="*/ 23733225 w 95"/>
              <a:gd name="T17" fmla="*/ 0 h 170"/>
              <a:gd name="T18" fmla="*/ 23447141 w 95"/>
              <a:gd name="T19" fmla="*/ 0 h 170"/>
              <a:gd name="T20" fmla="*/ 23161592 w 95"/>
              <a:gd name="T21" fmla="*/ 0 h 170"/>
              <a:gd name="T22" fmla="*/ 22875507 w 95"/>
              <a:gd name="T23" fmla="*/ 566881 h 170"/>
              <a:gd name="T24" fmla="*/ 22017789 w 95"/>
              <a:gd name="T25" fmla="*/ 1133229 h 170"/>
              <a:gd name="T26" fmla="*/ 21160072 w 95"/>
              <a:gd name="T27" fmla="*/ 3116513 h 170"/>
              <a:gd name="T28" fmla="*/ 19444101 w 95"/>
              <a:gd name="T29" fmla="*/ 1983284 h 170"/>
              <a:gd name="T30" fmla="*/ 16298779 w 95"/>
              <a:gd name="T31" fmla="*/ 566881 h 170"/>
              <a:gd name="T32" fmla="*/ 10008135 w 95"/>
              <a:gd name="T33" fmla="*/ 566881 h 170"/>
              <a:gd name="T34" fmla="*/ 3145322 w 95"/>
              <a:gd name="T35" fmla="*/ 4816623 h 170"/>
              <a:gd name="T36" fmla="*/ 286084 w 95"/>
              <a:gd name="T37" fmla="*/ 14166163 h 170"/>
              <a:gd name="T38" fmla="*/ 1143802 w 95"/>
              <a:gd name="T39" fmla="*/ 24082583 h 170"/>
              <a:gd name="T40" fmla="*/ 4575208 w 95"/>
              <a:gd name="T41" fmla="*/ 30598783 h 170"/>
              <a:gd name="T42" fmla="*/ 10865853 w 95"/>
              <a:gd name="T43" fmla="*/ 32582067 h 170"/>
              <a:gd name="T44" fmla="*/ 15154977 w 95"/>
              <a:gd name="T45" fmla="*/ 32015719 h 170"/>
              <a:gd name="T46" fmla="*/ 18300299 w 95"/>
              <a:gd name="T47" fmla="*/ 30315609 h 170"/>
              <a:gd name="T48" fmla="*/ 20301819 w 95"/>
              <a:gd name="T49" fmla="*/ 29465554 h 170"/>
              <a:gd name="T50" fmla="*/ 20301819 w 95"/>
              <a:gd name="T51" fmla="*/ 31732545 h 170"/>
              <a:gd name="T52" fmla="*/ 20301819 w 95"/>
              <a:gd name="T53" fmla="*/ 34849058 h 170"/>
              <a:gd name="T54" fmla="*/ 20301819 w 95"/>
              <a:gd name="T55" fmla="*/ 38815626 h 170"/>
              <a:gd name="T56" fmla="*/ 18014215 w 95"/>
              <a:gd name="T57" fmla="*/ 41932139 h 170"/>
              <a:gd name="T58" fmla="*/ 12867373 w 95"/>
              <a:gd name="T59" fmla="*/ 43348543 h 170"/>
              <a:gd name="T60" fmla="*/ 8292164 w 95"/>
              <a:gd name="T61" fmla="*/ 42782194 h 170"/>
              <a:gd name="T62" fmla="*/ 4575208 w 95"/>
              <a:gd name="T63" fmla="*/ 41365258 h 170"/>
              <a:gd name="T64" fmla="*/ 3717491 w 95"/>
              <a:gd name="T65" fmla="*/ 40798910 h 170"/>
              <a:gd name="T66" fmla="*/ 3145322 w 95"/>
              <a:gd name="T67" fmla="*/ 40798910 h 170"/>
              <a:gd name="T68" fmla="*/ 3145322 w 95"/>
              <a:gd name="T69" fmla="*/ 41365258 h 170"/>
              <a:gd name="T70" fmla="*/ 2287604 w 95"/>
              <a:gd name="T71" fmla="*/ 43631717 h 170"/>
              <a:gd name="T72" fmla="*/ 1715436 w 95"/>
              <a:gd name="T73" fmla="*/ 44198597 h 170"/>
              <a:gd name="T74" fmla="*/ 1715436 w 95"/>
              <a:gd name="T75" fmla="*/ 44198597 h 170"/>
              <a:gd name="T76" fmla="*/ 2859238 w 95"/>
              <a:gd name="T77" fmla="*/ 45615001 h 170"/>
              <a:gd name="T78" fmla="*/ 7434446 w 95"/>
              <a:gd name="T79" fmla="*/ 47315111 h 170"/>
              <a:gd name="T80" fmla="*/ 13439541 w 95"/>
              <a:gd name="T81" fmla="*/ 48165166 h 170"/>
              <a:gd name="T82" fmla="*/ 21160072 w 95"/>
              <a:gd name="T83" fmla="*/ 45898707 h 170"/>
              <a:gd name="T84" fmla="*/ 24877027 w 95"/>
              <a:gd name="T85" fmla="*/ 40515204 h 170"/>
              <a:gd name="T86" fmla="*/ 25734745 w 95"/>
              <a:gd name="T87" fmla="*/ 34565351 h 170"/>
              <a:gd name="T88" fmla="*/ 25163112 w 95"/>
              <a:gd name="T89" fmla="*/ 28332325 h 170"/>
              <a:gd name="T90" fmla="*/ 24877027 w 95"/>
              <a:gd name="T91" fmla="*/ 22382473 h 170"/>
              <a:gd name="T92" fmla="*/ 19730185 w 95"/>
              <a:gd name="T93" fmla="*/ 24932638 h 170"/>
              <a:gd name="T94" fmla="*/ 17442581 w 95"/>
              <a:gd name="T95" fmla="*/ 26349041 h 170"/>
              <a:gd name="T96" fmla="*/ 14297259 w 95"/>
              <a:gd name="T97" fmla="*/ 28049151 h 170"/>
              <a:gd name="T98" fmla="*/ 10008135 w 95"/>
              <a:gd name="T99" fmla="*/ 28049151 h 170"/>
              <a:gd name="T100" fmla="*/ 6862813 w 95"/>
              <a:gd name="T101" fmla="*/ 25215812 h 170"/>
              <a:gd name="T102" fmla="*/ 5719011 w 95"/>
              <a:gd name="T103" fmla="*/ 18982786 h 170"/>
              <a:gd name="T104" fmla="*/ 6004560 w 95"/>
              <a:gd name="T105" fmla="*/ 11616530 h 170"/>
              <a:gd name="T106" fmla="*/ 8578248 w 95"/>
              <a:gd name="T107" fmla="*/ 6516201 h 170"/>
              <a:gd name="T108" fmla="*/ 13439541 w 95"/>
              <a:gd name="T109" fmla="*/ 4816623 h 170"/>
              <a:gd name="T110" fmla="*/ 16298779 w 95"/>
              <a:gd name="T111" fmla="*/ 5099797 h 170"/>
              <a:gd name="T112" fmla="*/ 18872467 w 95"/>
              <a:gd name="T113" fmla="*/ 5949852 h 170"/>
              <a:gd name="T114" fmla="*/ 19730185 w 95"/>
              <a:gd name="T115" fmla="*/ 24932638 h 17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95" h="170">
                <a:moveTo>
                  <a:pt x="87" y="36"/>
                </a:moveTo>
                <a:lnTo>
                  <a:pt x="87" y="33"/>
                </a:lnTo>
                <a:lnTo>
                  <a:pt x="87" y="30"/>
                </a:lnTo>
                <a:lnTo>
                  <a:pt x="88" y="28"/>
                </a:lnTo>
                <a:lnTo>
                  <a:pt x="88" y="26"/>
                </a:lnTo>
                <a:lnTo>
                  <a:pt x="88" y="24"/>
                </a:lnTo>
                <a:lnTo>
                  <a:pt x="90" y="22"/>
                </a:lnTo>
                <a:lnTo>
                  <a:pt x="90" y="21"/>
                </a:lnTo>
                <a:lnTo>
                  <a:pt x="91" y="18"/>
                </a:lnTo>
                <a:lnTo>
                  <a:pt x="91" y="16"/>
                </a:lnTo>
                <a:lnTo>
                  <a:pt x="92" y="14"/>
                </a:lnTo>
                <a:lnTo>
                  <a:pt x="93" y="13"/>
                </a:lnTo>
                <a:lnTo>
                  <a:pt x="93" y="12"/>
                </a:lnTo>
                <a:lnTo>
                  <a:pt x="93" y="11"/>
                </a:lnTo>
                <a:lnTo>
                  <a:pt x="95" y="11"/>
                </a:lnTo>
                <a:lnTo>
                  <a:pt x="95" y="9"/>
                </a:lnTo>
                <a:lnTo>
                  <a:pt x="95" y="8"/>
                </a:lnTo>
                <a:lnTo>
                  <a:pt x="93" y="8"/>
                </a:lnTo>
                <a:lnTo>
                  <a:pt x="83" y="0"/>
                </a:lnTo>
                <a:lnTo>
                  <a:pt x="82" y="0"/>
                </a:lnTo>
                <a:lnTo>
                  <a:pt x="81" y="0"/>
                </a:lnTo>
                <a:lnTo>
                  <a:pt x="80" y="0"/>
                </a:lnTo>
                <a:lnTo>
                  <a:pt x="80" y="2"/>
                </a:lnTo>
                <a:lnTo>
                  <a:pt x="78" y="2"/>
                </a:lnTo>
                <a:lnTo>
                  <a:pt x="77" y="3"/>
                </a:lnTo>
                <a:lnTo>
                  <a:pt x="77" y="4"/>
                </a:lnTo>
                <a:lnTo>
                  <a:pt x="76" y="7"/>
                </a:lnTo>
                <a:lnTo>
                  <a:pt x="74" y="8"/>
                </a:lnTo>
                <a:lnTo>
                  <a:pt x="74" y="11"/>
                </a:lnTo>
                <a:lnTo>
                  <a:pt x="72" y="9"/>
                </a:lnTo>
                <a:lnTo>
                  <a:pt x="71" y="8"/>
                </a:lnTo>
                <a:lnTo>
                  <a:pt x="68" y="7"/>
                </a:lnTo>
                <a:lnTo>
                  <a:pt x="64" y="4"/>
                </a:lnTo>
                <a:lnTo>
                  <a:pt x="61" y="3"/>
                </a:lnTo>
                <a:lnTo>
                  <a:pt x="57" y="2"/>
                </a:lnTo>
                <a:lnTo>
                  <a:pt x="52" y="0"/>
                </a:lnTo>
                <a:lnTo>
                  <a:pt x="45" y="0"/>
                </a:lnTo>
                <a:lnTo>
                  <a:pt x="35" y="2"/>
                </a:lnTo>
                <a:lnTo>
                  <a:pt x="25" y="4"/>
                </a:lnTo>
                <a:lnTo>
                  <a:pt x="18" y="11"/>
                </a:lnTo>
                <a:lnTo>
                  <a:pt x="11" y="17"/>
                </a:lnTo>
                <a:lnTo>
                  <a:pt x="6" y="27"/>
                </a:lnTo>
                <a:lnTo>
                  <a:pt x="4" y="37"/>
                </a:lnTo>
                <a:lnTo>
                  <a:pt x="1" y="50"/>
                </a:lnTo>
                <a:lnTo>
                  <a:pt x="0" y="62"/>
                </a:lnTo>
                <a:lnTo>
                  <a:pt x="1" y="75"/>
                </a:lnTo>
                <a:lnTo>
                  <a:pt x="4" y="85"/>
                </a:lnTo>
                <a:lnTo>
                  <a:pt x="6" y="94"/>
                </a:lnTo>
                <a:lnTo>
                  <a:pt x="11" y="101"/>
                </a:lnTo>
                <a:lnTo>
                  <a:pt x="16" y="108"/>
                </a:lnTo>
                <a:lnTo>
                  <a:pt x="23" y="113"/>
                </a:lnTo>
                <a:lnTo>
                  <a:pt x="29" y="115"/>
                </a:lnTo>
                <a:lnTo>
                  <a:pt x="38" y="115"/>
                </a:lnTo>
                <a:lnTo>
                  <a:pt x="43" y="115"/>
                </a:lnTo>
                <a:lnTo>
                  <a:pt x="49" y="114"/>
                </a:lnTo>
                <a:lnTo>
                  <a:pt x="53" y="113"/>
                </a:lnTo>
                <a:lnTo>
                  <a:pt x="58" y="112"/>
                </a:lnTo>
                <a:lnTo>
                  <a:pt x="62" y="109"/>
                </a:lnTo>
                <a:lnTo>
                  <a:pt x="64" y="107"/>
                </a:lnTo>
                <a:lnTo>
                  <a:pt x="68" y="104"/>
                </a:lnTo>
                <a:lnTo>
                  <a:pt x="71" y="103"/>
                </a:lnTo>
                <a:lnTo>
                  <a:pt x="71" y="104"/>
                </a:lnTo>
                <a:lnTo>
                  <a:pt x="71" y="107"/>
                </a:lnTo>
                <a:lnTo>
                  <a:pt x="71" y="109"/>
                </a:lnTo>
                <a:lnTo>
                  <a:pt x="71" y="112"/>
                </a:lnTo>
                <a:lnTo>
                  <a:pt x="71" y="115"/>
                </a:lnTo>
                <a:lnTo>
                  <a:pt x="71" y="119"/>
                </a:lnTo>
                <a:lnTo>
                  <a:pt x="71" y="123"/>
                </a:lnTo>
                <a:lnTo>
                  <a:pt x="71" y="128"/>
                </a:lnTo>
                <a:lnTo>
                  <a:pt x="71" y="132"/>
                </a:lnTo>
                <a:lnTo>
                  <a:pt x="71" y="137"/>
                </a:lnTo>
                <a:lnTo>
                  <a:pt x="69" y="142"/>
                </a:lnTo>
                <a:lnTo>
                  <a:pt x="67" y="146"/>
                </a:lnTo>
                <a:lnTo>
                  <a:pt x="63" y="148"/>
                </a:lnTo>
                <a:lnTo>
                  <a:pt x="59" y="151"/>
                </a:lnTo>
                <a:lnTo>
                  <a:pt x="53" y="153"/>
                </a:lnTo>
                <a:lnTo>
                  <a:pt x="45" y="153"/>
                </a:lnTo>
                <a:lnTo>
                  <a:pt x="40" y="153"/>
                </a:lnTo>
                <a:lnTo>
                  <a:pt x="34" y="152"/>
                </a:lnTo>
                <a:lnTo>
                  <a:pt x="29" y="151"/>
                </a:lnTo>
                <a:lnTo>
                  <a:pt x="24" y="148"/>
                </a:lnTo>
                <a:lnTo>
                  <a:pt x="20" y="147"/>
                </a:lnTo>
                <a:lnTo>
                  <a:pt x="16" y="146"/>
                </a:lnTo>
                <a:lnTo>
                  <a:pt x="14" y="144"/>
                </a:lnTo>
                <a:lnTo>
                  <a:pt x="13" y="144"/>
                </a:lnTo>
                <a:lnTo>
                  <a:pt x="11" y="144"/>
                </a:lnTo>
                <a:lnTo>
                  <a:pt x="11" y="146"/>
                </a:lnTo>
                <a:lnTo>
                  <a:pt x="8" y="153"/>
                </a:lnTo>
                <a:lnTo>
                  <a:pt x="8" y="154"/>
                </a:lnTo>
                <a:lnTo>
                  <a:pt x="6" y="154"/>
                </a:lnTo>
                <a:lnTo>
                  <a:pt x="6" y="156"/>
                </a:lnTo>
                <a:lnTo>
                  <a:pt x="6" y="157"/>
                </a:lnTo>
                <a:lnTo>
                  <a:pt x="8" y="158"/>
                </a:lnTo>
                <a:lnTo>
                  <a:pt x="10" y="161"/>
                </a:lnTo>
                <a:lnTo>
                  <a:pt x="15" y="162"/>
                </a:lnTo>
                <a:lnTo>
                  <a:pt x="20" y="165"/>
                </a:lnTo>
                <a:lnTo>
                  <a:pt x="26" y="167"/>
                </a:lnTo>
                <a:lnTo>
                  <a:pt x="33" y="168"/>
                </a:lnTo>
                <a:lnTo>
                  <a:pt x="40" y="170"/>
                </a:lnTo>
                <a:lnTo>
                  <a:pt x="47" y="170"/>
                </a:lnTo>
                <a:lnTo>
                  <a:pt x="58" y="168"/>
                </a:lnTo>
                <a:lnTo>
                  <a:pt x="67" y="166"/>
                </a:lnTo>
                <a:lnTo>
                  <a:pt x="74" y="162"/>
                </a:lnTo>
                <a:lnTo>
                  <a:pt x="80" y="157"/>
                </a:lnTo>
                <a:lnTo>
                  <a:pt x="85" y="151"/>
                </a:lnTo>
                <a:lnTo>
                  <a:pt x="87" y="143"/>
                </a:lnTo>
                <a:lnTo>
                  <a:pt x="88" y="136"/>
                </a:lnTo>
                <a:lnTo>
                  <a:pt x="90" y="127"/>
                </a:lnTo>
                <a:lnTo>
                  <a:pt x="90" y="122"/>
                </a:lnTo>
                <a:lnTo>
                  <a:pt x="88" y="115"/>
                </a:lnTo>
                <a:lnTo>
                  <a:pt x="88" y="108"/>
                </a:lnTo>
                <a:lnTo>
                  <a:pt x="88" y="100"/>
                </a:lnTo>
                <a:lnTo>
                  <a:pt x="88" y="93"/>
                </a:lnTo>
                <a:lnTo>
                  <a:pt x="87" y="85"/>
                </a:lnTo>
                <a:lnTo>
                  <a:pt x="87" y="79"/>
                </a:lnTo>
                <a:lnTo>
                  <a:pt x="87" y="72"/>
                </a:lnTo>
                <a:lnTo>
                  <a:pt x="87" y="36"/>
                </a:lnTo>
                <a:close/>
                <a:moveTo>
                  <a:pt x="69" y="88"/>
                </a:moveTo>
                <a:lnTo>
                  <a:pt x="67" y="89"/>
                </a:lnTo>
                <a:lnTo>
                  <a:pt x="64" y="91"/>
                </a:lnTo>
                <a:lnTo>
                  <a:pt x="61" y="93"/>
                </a:lnTo>
                <a:lnTo>
                  <a:pt x="58" y="95"/>
                </a:lnTo>
                <a:lnTo>
                  <a:pt x="54" y="96"/>
                </a:lnTo>
                <a:lnTo>
                  <a:pt x="50" y="99"/>
                </a:lnTo>
                <a:lnTo>
                  <a:pt x="45" y="99"/>
                </a:lnTo>
                <a:lnTo>
                  <a:pt x="42" y="100"/>
                </a:lnTo>
                <a:lnTo>
                  <a:pt x="35" y="99"/>
                </a:lnTo>
                <a:lnTo>
                  <a:pt x="32" y="96"/>
                </a:lnTo>
                <a:lnTo>
                  <a:pt x="28" y="94"/>
                </a:lnTo>
                <a:lnTo>
                  <a:pt x="24" y="89"/>
                </a:lnTo>
                <a:lnTo>
                  <a:pt x="23" y="83"/>
                </a:lnTo>
                <a:lnTo>
                  <a:pt x="21" y="75"/>
                </a:lnTo>
                <a:lnTo>
                  <a:pt x="20" y="67"/>
                </a:lnTo>
                <a:lnTo>
                  <a:pt x="20" y="59"/>
                </a:lnTo>
                <a:lnTo>
                  <a:pt x="20" y="50"/>
                </a:lnTo>
                <a:lnTo>
                  <a:pt x="21" y="41"/>
                </a:lnTo>
                <a:lnTo>
                  <a:pt x="24" y="33"/>
                </a:lnTo>
                <a:lnTo>
                  <a:pt x="26" y="28"/>
                </a:lnTo>
                <a:lnTo>
                  <a:pt x="30" y="23"/>
                </a:lnTo>
                <a:lnTo>
                  <a:pt x="35" y="19"/>
                </a:lnTo>
                <a:lnTo>
                  <a:pt x="40" y="17"/>
                </a:lnTo>
                <a:lnTo>
                  <a:pt x="47" y="17"/>
                </a:lnTo>
                <a:lnTo>
                  <a:pt x="50" y="17"/>
                </a:lnTo>
                <a:lnTo>
                  <a:pt x="54" y="17"/>
                </a:lnTo>
                <a:lnTo>
                  <a:pt x="57" y="18"/>
                </a:lnTo>
                <a:lnTo>
                  <a:pt x="61" y="19"/>
                </a:lnTo>
                <a:lnTo>
                  <a:pt x="63" y="21"/>
                </a:lnTo>
                <a:lnTo>
                  <a:pt x="66" y="21"/>
                </a:lnTo>
                <a:lnTo>
                  <a:pt x="67" y="22"/>
                </a:lnTo>
                <a:lnTo>
                  <a:pt x="69" y="23"/>
                </a:lnTo>
                <a:lnTo>
                  <a:pt x="69" y="8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33"/>
          <p:cNvSpPr>
            <a:spLocks/>
          </p:cNvSpPr>
          <p:nvPr/>
        </p:nvSpPr>
        <p:spPr bwMode="auto">
          <a:xfrm>
            <a:off x="9180513" y="1739900"/>
            <a:ext cx="44450" cy="92075"/>
          </a:xfrm>
          <a:custGeom>
            <a:avLst/>
            <a:gdLst>
              <a:gd name="T0" fmla="*/ 0 w 84"/>
              <a:gd name="T1" fmla="*/ 48163163 h 174"/>
              <a:gd name="T2" fmla="*/ 0 w 84"/>
              <a:gd name="T3" fmla="*/ 48443092 h 174"/>
              <a:gd name="T4" fmla="*/ 279929 w 84"/>
              <a:gd name="T5" fmla="*/ 48723021 h 174"/>
              <a:gd name="T6" fmla="*/ 279929 w 84"/>
              <a:gd name="T7" fmla="*/ 48723021 h 174"/>
              <a:gd name="T8" fmla="*/ 4199996 w 84"/>
              <a:gd name="T9" fmla="*/ 48723021 h 174"/>
              <a:gd name="T10" fmla="*/ 4480454 w 84"/>
              <a:gd name="T11" fmla="*/ 48723021 h 174"/>
              <a:gd name="T12" fmla="*/ 4760383 w 84"/>
              <a:gd name="T13" fmla="*/ 48443092 h 174"/>
              <a:gd name="T14" fmla="*/ 4760383 w 84"/>
              <a:gd name="T15" fmla="*/ 48443092 h 174"/>
              <a:gd name="T16" fmla="*/ 4760383 w 84"/>
              <a:gd name="T17" fmla="*/ 48163163 h 174"/>
              <a:gd name="T18" fmla="*/ 5600171 w 84"/>
              <a:gd name="T19" fmla="*/ 23801388 h 174"/>
              <a:gd name="T20" fmla="*/ 7280275 w 84"/>
              <a:gd name="T21" fmla="*/ 22121283 h 174"/>
              <a:gd name="T22" fmla="*/ 9800696 w 84"/>
              <a:gd name="T23" fmla="*/ 20721108 h 174"/>
              <a:gd name="T24" fmla="*/ 12320588 w 84"/>
              <a:gd name="T25" fmla="*/ 20161250 h 174"/>
              <a:gd name="T26" fmla="*/ 15120937 w 84"/>
              <a:gd name="T27" fmla="*/ 20161250 h 174"/>
              <a:gd name="T28" fmla="*/ 16801042 w 84"/>
              <a:gd name="T29" fmla="*/ 20721108 h 174"/>
              <a:gd name="T30" fmla="*/ 17921288 w 84"/>
              <a:gd name="T31" fmla="*/ 22681671 h 174"/>
              <a:gd name="T32" fmla="*/ 18201217 w 84"/>
              <a:gd name="T33" fmla="*/ 24361775 h 174"/>
              <a:gd name="T34" fmla="*/ 18201217 w 84"/>
              <a:gd name="T35" fmla="*/ 48163163 h 174"/>
              <a:gd name="T36" fmla="*/ 18201217 w 84"/>
              <a:gd name="T37" fmla="*/ 48443092 h 174"/>
              <a:gd name="T38" fmla="*/ 18761075 w 84"/>
              <a:gd name="T39" fmla="*/ 48443092 h 174"/>
              <a:gd name="T40" fmla="*/ 18761075 w 84"/>
              <a:gd name="T41" fmla="*/ 48723021 h 174"/>
              <a:gd name="T42" fmla="*/ 19041004 w 84"/>
              <a:gd name="T43" fmla="*/ 48723021 h 174"/>
              <a:gd name="T44" fmla="*/ 22961600 w 84"/>
              <a:gd name="T45" fmla="*/ 48723021 h 174"/>
              <a:gd name="T46" fmla="*/ 23241529 w 84"/>
              <a:gd name="T47" fmla="*/ 48723021 h 174"/>
              <a:gd name="T48" fmla="*/ 23241529 w 84"/>
              <a:gd name="T49" fmla="*/ 48443092 h 174"/>
              <a:gd name="T50" fmla="*/ 23521458 w 84"/>
              <a:gd name="T51" fmla="*/ 48163163 h 174"/>
              <a:gd name="T52" fmla="*/ 23521458 w 84"/>
              <a:gd name="T53" fmla="*/ 25481492 h 174"/>
              <a:gd name="T54" fmla="*/ 23241529 w 84"/>
              <a:gd name="T55" fmla="*/ 21841354 h 174"/>
              <a:gd name="T56" fmla="*/ 22121283 w 84"/>
              <a:gd name="T57" fmla="*/ 18761075 h 174"/>
              <a:gd name="T58" fmla="*/ 19601392 w 84"/>
              <a:gd name="T59" fmla="*/ 16241183 h 174"/>
              <a:gd name="T60" fmla="*/ 15400867 w 84"/>
              <a:gd name="T61" fmla="*/ 15400867 h 174"/>
              <a:gd name="T62" fmla="*/ 12040658 w 84"/>
              <a:gd name="T63" fmla="*/ 15960725 h 174"/>
              <a:gd name="T64" fmla="*/ 9240838 w 84"/>
              <a:gd name="T65" fmla="*/ 17360900 h 174"/>
              <a:gd name="T66" fmla="*/ 6720417 w 84"/>
              <a:gd name="T67" fmla="*/ 18761075 h 174"/>
              <a:gd name="T68" fmla="*/ 4760383 w 84"/>
              <a:gd name="T69" fmla="*/ 20161250 h 174"/>
              <a:gd name="T70" fmla="*/ 4760383 w 84"/>
              <a:gd name="T71" fmla="*/ 559858 h 174"/>
              <a:gd name="T72" fmla="*/ 4760383 w 84"/>
              <a:gd name="T73" fmla="*/ 559858 h 174"/>
              <a:gd name="T74" fmla="*/ 4760383 w 84"/>
              <a:gd name="T75" fmla="*/ 279929 h 174"/>
              <a:gd name="T76" fmla="*/ 4480454 w 84"/>
              <a:gd name="T77" fmla="*/ 0 h 174"/>
              <a:gd name="T78" fmla="*/ 4199996 w 84"/>
              <a:gd name="T79" fmla="*/ 0 h 174"/>
              <a:gd name="T80" fmla="*/ 4199996 w 84"/>
              <a:gd name="T81" fmla="*/ 0 h 174"/>
              <a:gd name="T82" fmla="*/ 4199996 w 84"/>
              <a:gd name="T83" fmla="*/ 0 h 174"/>
              <a:gd name="T84" fmla="*/ 3920067 w 84"/>
              <a:gd name="T85" fmla="*/ 279929 h 174"/>
              <a:gd name="T86" fmla="*/ 279929 w 84"/>
              <a:gd name="T87" fmla="*/ 1120246 h 174"/>
              <a:gd name="T88" fmla="*/ 279929 w 84"/>
              <a:gd name="T89" fmla="*/ 1120246 h 174"/>
              <a:gd name="T90" fmla="*/ 0 w 84"/>
              <a:gd name="T91" fmla="*/ 1400175 h 174"/>
              <a:gd name="T92" fmla="*/ 0 w 84"/>
              <a:gd name="T93" fmla="*/ 1400175 h 174"/>
              <a:gd name="T94" fmla="*/ 0 w 84"/>
              <a:gd name="T95" fmla="*/ 1680104 h 17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84" h="174">
                <a:moveTo>
                  <a:pt x="0" y="172"/>
                </a:moveTo>
                <a:lnTo>
                  <a:pt x="0" y="172"/>
                </a:lnTo>
                <a:lnTo>
                  <a:pt x="0" y="173"/>
                </a:lnTo>
                <a:lnTo>
                  <a:pt x="1" y="174"/>
                </a:lnTo>
                <a:lnTo>
                  <a:pt x="2" y="174"/>
                </a:lnTo>
                <a:lnTo>
                  <a:pt x="15" y="174"/>
                </a:lnTo>
                <a:lnTo>
                  <a:pt x="16" y="174"/>
                </a:lnTo>
                <a:lnTo>
                  <a:pt x="17" y="173"/>
                </a:lnTo>
                <a:lnTo>
                  <a:pt x="17" y="172"/>
                </a:lnTo>
                <a:lnTo>
                  <a:pt x="17" y="86"/>
                </a:lnTo>
                <a:lnTo>
                  <a:pt x="20" y="85"/>
                </a:lnTo>
                <a:lnTo>
                  <a:pt x="22" y="82"/>
                </a:lnTo>
                <a:lnTo>
                  <a:pt x="26" y="79"/>
                </a:lnTo>
                <a:lnTo>
                  <a:pt x="30" y="77"/>
                </a:lnTo>
                <a:lnTo>
                  <a:pt x="35" y="74"/>
                </a:lnTo>
                <a:lnTo>
                  <a:pt x="39" y="73"/>
                </a:lnTo>
                <a:lnTo>
                  <a:pt x="44" y="72"/>
                </a:lnTo>
                <a:lnTo>
                  <a:pt x="50" y="72"/>
                </a:lnTo>
                <a:lnTo>
                  <a:pt x="54" y="72"/>
                </a:lnTo>
                <a:lnTo>
                  <a:pt x="58" y="73"/>
                </a:lnTo>
                <a:lnTo>
                  <a:pt x="60" y="74"/>
                </a:lnTo>
                <a:lnTo>
                  <a:pt x="63" y="77"/>
                </a:lnTo>
                <a:lnTo>
                  <a:pt x="64" y="81"/>
                </a:lnTo>
                <a:lnTo>
                  <a:pt x="65" y="83"/>
                </a:lnTo>
                <a:lnTo>
                  <a:pt x="65" y="87"/>
                </a:lnTo>
                <a:lnTo>
                  <a:pt x="65" y="91"/>
                </a:lnTo>
                <a:lnTo>
                  <a:pt x="65" y="172"/>
                </a:lnTo>
                <a:lnTo>
                  <a:pt x="65" y="173"/>
                </a:lnTo>
                <a:lnTo>
                  <a:pt x="67" y="173"/>
                </a:lnTo>
                <a:lnTo>
                  <a:pt x="67" y="174"/>
                </a:lnTo>
                <a:lnTo>
                  <a:pt x="68" y="174"/>
                </a:lnTo>
                <a:lnTo>
                  <a:pt x="81" y="174"/>
                </a:lnTo>
                <a:lnTo>
                  <a:pt x="82" y="174"/>
                </a:lnTo>
                <a:lnTo>
                  <a:pt x="83" y="174"/>
                </a:lnTo>
                <a:lnTo>
                  <a:pt x="83" y="173"/>
                </a:lnTo>
                <a:lnTo>
                  <a:pt x="84" y="172"/>
                </a:lnTo>
                <a:lnTo>
                  <a:pt x="84" y="91"/>
                </a:lnTo>
                <a:lnTo>
                  <a:pt x="84" y="85"/>
                </a:lnTo>
                <a:lnTo>
                  <a:pt x="83" y="78"/>
                </a:lnTo>
                <a:lnTo>
                  <a:pt x="82" y="72"/>
                </a:lnTo>
                <a:lnTo>
                  <a:pt x="79" y="67"/>
                </a:lnTo>
                <a:lnTo>
                  <a:pt x="75" y="62"/>
                </a:lnTo>
                <a:lnTo>
                  <a:pt x="70" y="58"/>
                </a:lnTo>
                <a:lnTo>
                  <a:pt x="64" y="57"/>
                </a:lnTo>
                <a:lnTo>
                  <a:pt x="55" y="55"/>
                </a:lnTo>
                <a:lnTo>
                  <a:pt x="49" y="55"/>
                </a:lnTo>
                <a:lnTo>
                  <a:pt x="43" y="57"/>
                </a:lnTo>
                <a:lnTo>
                  <a:pt x="38" y="59"/>
                </a:lnTo>
                <a:lnTo>
                  <a:pt x="33" y="62"/>
                </a:lnTo>
                <a:lnTo>
                  <a:pt x="29" y="64"/>
                </a:lnTo>
                <a:lnTo>
                  <a:pt x="24" y="67"/>
                </a:lnTo>
                <a:lnTo>
                  <a:pt x="21" y="69"/>
                </a:lnTo>
                <a:lnTo>
                  <a:pt x="17" y="72"/>
                </a:lnTo>
                <a:lnTo>
                  <a:pt x="17" y="4"/>
                </a:lnTo>
                <a:lnTo>
                  <a:pt x="17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4" y="1"/>
                </a:lnTo>
                <a:lnTo>
                  <a:pt x="1" y="4"/>
                </a:lnTo>
                <a:lnTo>
                  <a:pt x="0" y="4"/>
                </a:lnTo>
                <a:lnTo>
                  <a:pt x="0" y="5"/>
                </a:lnTo>
                <a:lnTo>
                  <a:pt x="0" y="6"/>
                </a:lnTo>
                <a:lnTo>
                  <a:pt x="0" y="172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Freeform 134"/>
          <p:cNvSpPr>
            <a:spLocks noEditPoints="1"/>
          </p:cNvSpPr>
          <p:nvPr/>
        </p:nvSpPr>
        <p:spPr bwMode="auto">
          <a:xfrm>
            <a:off x="8836025" y="1917700"/>
            <a:ext cx="50800" cy="88900"/>
          </a:xfrm>
          <a:custGeom>
            <a:avLst/>
            <a:gdLst>
              <a:gd name="T0" fmla="*/ 8761919 w 94"/>
              <a:gd name="T1" fmla="*/ 6641198 h 169"/>
              <a:gd name="T2" fmla="*/ 11682379 w 94"/>
              <a:gd name="T3" fmla="*/ 5257725 h 169"/>
              <a:gd name="T4" fmla="*/ 15479409 w 94"/>
              <a:gd name="T5" fmla="*/ 4427641 h 169"/>
              <a:gd name="T6" fmla="*/ 19860098 w 94"/>
              <a:gd name="T7" fmla="*/ 6641198 h 169"/>
              <a:gd name="T8" fmla="*/ 21612157 w 94"/>
              <a:gd name="T9" fmla="*/ 12175618 h 169"/>
              <a:gd name="T10" fmla="*/ 21612157 w 94"/>
              <a:gd name="T11" fmla="*/ 18816290 h 169"/>
              <a:gd name="T12" fmla="*/ 20444298 w 94"/>
              <a:gd name="T13" fmla="*/ 25180793 h 169"/>
              <a:gd name="T14" fmla="*/ 17231468 w 94"/>
              <a:gd name="T15" fmla="*/ 29055045 h 169"/>
              <a:gd name="T16" fmla="*/ 12850779 w 94"/>
              <a:gd name="T17" fmla="*/ 29055045 h 169"/>
              <a:gd name="T18" fmla="*/ 9929779 w 94"/>
              <a:gd name="T19" fmla="*/ 28224961 h 169"/>
              <a:gd name="T20" fmla="*/ 7301689 w 94"/>
              <a:gd name="T21" fmla="*/ 26840962 h 169"/>
              <a:gd name="T22" fmla="*/ 1752600 w 94"/>
              <a:gd name="T23" fmla="*/ 46211167 h 169"/>
              <a:gd name="T24" fmla="*/ 1752600 w 94"/>
              <a:gd name="T25" fmla="*/ 46487862 h 169"/>
              <a:gd name="T26" fmla="*/ 2044430 w 94"/>
              <a:gd name="T27" fmla="*/ 46764556 h 169"/>
              <a:gd name="T28" fmla="*/ 2336260 w 94"/>
              <a:gd name="T29" fmla="*/ 46764556 h 169"/>
              <a:gd name="T30" fmla="*/ 2920460 w 94"/>
              <a:gd name="T31" fmla="*/ 46764556 h 169"/>
              <a:gd name="T32" fmla="*/ 3212830 w 94"/>
              <a:gd name="T33" fmla="*/ 46487862 h 169"/>
              <a:gd name="T34" fmla="*/ 7009319 w 94"/>
              <a:gd name="T35" fmla="*/ 45657778 h 169"/>
              <a:gd name="T36" fmla="*/ 7009319 w 94"/>
              <a:gd name="T37" fmla="*/ 45381083 h 169"/>
              <a:gd name="T38" fmla="*/ 7301689 w 94"/>
              <a:gd name="T39" fmla="*/ 45104388 h 169"/>
              <a:gd name="T40" fmla="*/ 8761919 w 94"/>
              <a:gd name="T41" fmla="*/ 32098686 h 169"/>
              <a:gd name="T42" fmla="*/ 11682379 w 94"/>
              <a:gd name="T43" fmla="*/ 33205465 h 169"/>
              <a:gd name="T44" fmla="*/ 15771238 w 94"/>
              <a:gd name="T45" fmla="*/ 33482160 h 169"/>
              <a:gd name="T46" fmla="*/ 19860098 w 94"/>
              <a:gd name="T47" fmla="*/ 32928770 h 169"/>
              <a:gd name="T48" fmla="*/ 24533157 w 94"/>
              <a:gd name="T49" fmla="*/ 28501656 h 169"/>
              <a:gd name="T50" fmla="*/ 27161787 w 94"/>
              <a:gd name="T51" fmla="*/ 19646900 h 169"/>
              <a:gd name="T52" fmla="*/ 26869417 w 94"/>
              <a:gd name="T53" fmla="*/ 10238229 h 169"/>
              <a:gd name="T54" fmla="*/ 23072928 w 94"/>
              <a:gd name="T55" fmla="*/ 2766947 h 169"/>
              <a:gd name="T56" fmla="*/ 18984068 w 94"/>
              <a:gd name="T57" fmla="*/ 276695 h 169"/>
              <a:gd name="T58" fmla="*/ 14602838 w 94"/>
              <a:gd name="T59" fmla="*/ 0 h 169"/>
              <a:gd name="T60" fmla="*/ 9929779 w 94"/>
              <a:gd name="T61" fmla="*/ 1383473 h 169"/>
              <a:gd name="T62" fmla="*/ 7009319 w 94"/>
              <a:gd name="T63" fmla="*/ 3597031 h 169"/>
              <a:gd name="T64" fmla="*/ 5841460 w 94"/>
              <a:gd name="T65" fmla="*/ 2766947 h 169"/>
              <a:gd name="T66" fmla="*/ 4673060 w 94"/>
              <a:gd name="T67" fmla="*/ 1106779 h 169"/>
              <a:gd name="T68" fmla="*/ 3504660 w 94"/>
              <a:gd name="T69" fmla="*/ 0 h 169"/>
              <a:gd name="T70" fmla="*/ 3504660 w 94"/>
              <a:gd name="T71" fmla="*/ 0 h 169"/>
              <a:gd name="T72" fmla="*/ 3212830 w 94"/>
              <a:gd name="T73" fmla="*/ 0 h 169"/>
              <a:gd name="T74" fmla="*/ 291830 w 94"/>
              <a:gd name="T75" fmla="*/ 1660168 h 169"/>
              <a:gd name="T76" fmla="*/ 0 w 94"/>
              <a:gd name="T77" fmla="*/ 2213557 h 169"/>
              <a:gd name="T78" fmla="*/ 0 w 94"/>
              <a:gd name="T79" fmla="*/ 2213557 h 169"/>
              <a:gd name="T80" fmla="*/ 0 w 94"/>
              <a:gd name="T81" fmla="*/ 2490252 h 169"/>
              <a:gd name="T82" fmla="*/ 291830 w 94"/>
              <a:gd name="T83" fmla="*/ 3597031 h 169"/>
              <a:gd name="T84" fmla="*/ 876030 w 94"/>
              <a:gd name="T85" fmla="*/ 4427641 h 169"/>
              <a:gd name="T86" fmla="*/ 1460230 w 94"/>
              <a:gd name="T87" fmla="*/ 6364504 h 169"/>
              <a:gd name="T88" fmla="*/ 1752600 w 94"/>
              <a:gd name="T89" fmla="*/ 8854756 h 169"/>
              <a:gd name="T90" fmla="*/ 1752600 w 94"/>
              <a:gd name="T91" fmla="*/ 11621702 h 16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94" h="169">
                <a:moveTo>
                  <a:pt x="25" y="28"/>
                </a:moveTo>
                <a:lnTo>
                  <a:pt x="27" y="25"/>
                </a:lnTo>
                <a:lnTo>
                  <a:pt x="30" y="24"/>
                </a:lnTo>
                <a:lnTo>
                  <a:pt x="32" y="21"/>
                </a:lnTo>
                <a:lnTo>
                  <a:pt x="36" y="20"/>
                </a:lnTo>
                <a:lnTo>
                  <a:pt x="40" y="19"/>
                </a:lnTo>
                <a:lnTo>
                  <a:pt x="44" y="18"/>
                </a:lnTo>
                <a:lnTo>
                  <a:pt x="49" y="16"/>
                </a:lnTo>
                <a:lnTo>
                  <a:pt x="53" y="16"/>
                </a:lnTo>
                <a:lnTo>
                  <a:pt x="59" y="16"/>
                </a:lnTo>
                <a:lnTo>
                  <a:pt x="64" y="20"/>
                </a:lnTo>
                <a:lnTo>
                  <a:pt x="68" y="24"/>
                </a:lnTo>
                <a:lnTo>
                  <a:pt x="70" y="30"/>
                </a:lnTo>
                <a:lnTo>
                  <a:pt x="73" y="37"/>
                </a:lnTo>
                <a:lnTo>
                  <a:pt x="74" y="44"/>
                </a:lnTo>
                <a:lnTo>
                  <a:pt x="74" y="52"/>
                </a:lnTo>
                <a:lnTo>
                  <a:pt x="74" y="59"/>
                </a:lnTo>
                <a:lnTo>
                  <a:pt x="74" y="68"/>
                </a:lnTo>
                <a:lnTo>
                  <a:pt x="74" y="76"/>
                </a:lnTo>
                <a:lnTo>
                  <a:pt x="73" y="85"/>
                </a:lnTo>
                <a:lnTo>
                  <a:pt x="70" y="91"/>
                </a:lnTo>
                <a:lnTo>
                  <a:pt x="68" y="97"/>
                </a:lnTo>
                <a:lnTo>
                  <a:pt x="64" y="102"/>
                </a:lnTo>
                <a:lnTo>
                  <a:pt x="59" y="105"/>
                </a:lnTo>
                <a:lnTo>
                  <a:pt x="51" y="106"/>
                </a:lnTo>
                <a:lnTo>
                  <a:pt x="48" y="106"/>
                </a:lnTo>
                <a:lnTo>
                  <a:pt x="44" y="105"/>
                </a:lnTo>
                <a:lnTo>
                  <a:pt x="40" y="105"/>
                </a:lnTo>
                <a:lnTo>
                  <a:pt x="36" y="103"/>
                </a:lnTo>
                <a:lnTo>
                  <a:pt x="34" y="102"/>
                </a:lnTo>
                <a:lnTo>
                  <a:pt x="30" y="101"/>
                </a:lnTo>
                <a:lnTo>
                  <a:pt x="27" y="100"/>
                </a:lnTo>
                <a:lnTo>
                  <a:pt x="25" y="97"/>
                </a:lnTo>
                <a:lnTo>
                  <a:pt x="25" y="28"/>
                </a:lnTo>
                <a:close/>
                <a:moveTo>
                  <a:pt x="6" y="165"/>
                </a:moveTo>
                <a:lnTo>
                  <a:pt x="6" y="167"/>
                </a:lnTo>
                <a:lnTo>
                  <a:pt x="6" y="168"/>
                </a:lnTo>
                <a:lnTo>
                  <a:pt x="7" y="168"/>
                </a:lnTo>
                <a:lnTo>
                  <a:pt x="7" y="169"/>
                </a:lnTo>
                <a:lnTo>
                  <a:pt x="8" y="169"/>
                </a:lnTo>
                <a:lnTo>
                  <a:pt x="10" y="169"/>
                </a:lnTo>
                <a:lnTo>
                  <a:pt x="10" y="168"/>
                </a:lnTo>
                <a:lnTo>
                  <a:pt x="11" y="168"/>
                </a:lnTo>
                <a:lnTo>
                  <a:pt x="22" y="165"/>
                </a:lnTo>
                <a:lnTo>
                  <a:pt x="24" y="165"/>
                </a:lnTo>
                <a:lnTo>
                  <a:pt x="24" y="164"/>
                </a:lnTo>
                <a:lnTo>
                  <a:pt x="25" y="164"/>
                </a:lnTo>
                <a:lnTo>
                  <a:pt x="25" y="163"/>
                </a:lnTo>
                <a:lnTo>
                  <a:pt x="25" y="114"/>
                </a:lnTo>
                <a:lnTo>
                  <a:pt x="27" y="115"/>
                </a:lnTo>
                <a:lnTo>
                  <a:pt x="30" y="116"/>
                </a:lnTo>
                <a:lnTo>
                  <a:pt x="32" y="117"/>
                </a:lnTo>
                <a:lnTo>
                  <a:pt x="36" y="119"/>
                </a:lnTo>
                <a:lnTo>
                  <a:pt x="40" y="120"/>
                </a:lnTo>
                <a:lnTo>
                  <a:pt x="44" y="121"/>
                </a:lnTo>
                <a:lnTo>
                  <a:pt x="49" y="121"/>
                </a:lnTo>
                <a:lnTo>
                  <a:pt x="54" y="121"/>
                </a:lnTo>
                <a:lnTo>
                  <a:pt x="59" y="121"/>
                </a:lnTo>
                <a:lnTo>
                  <a:pt x="64" y="120"/>
                </a:lnTo>
                <a:lnTo>
                  <a:pt x="68" y="119"/>
                </a:lnTo>
                <a:lnTo>
                  <a:pt x="72" y="117"/>
                </a:lnTo>
                <a:lnTo>
                  <a:pt x="79" y="111"/>
                </a:lnTo>
                <a:lnTo>
                  <a:pt x="84" y="103"/>
                </a:lnTo>
                <a:lnTo>
                  <a:pt x="88" y="93"/>
                </a:lnTo>
                <a:lnTo>
                  <a:pt x="92" y="83"/>
                </a:lnTo>
                <a:lnTo>
                  <a:pt x="93" y="71"/>
                </a:lnTo>
                <a:lnTo>
                  <a:pt x="94" y="58"/>
                </a:lnTo>
                <a:lnTo>
                  <a:pt x="93" y="48"/>
                </a:lnTo>
                <a:lnTo>
                  <a:pt x="92" y="37"/>
                </a:lnTo>
                <a:lnTo>
                  <a:pt x="89" y="26"/>
                </a:lnTo>
                <a:lnTo>
                  <a:pt x="84" y="18"/>
                </a:lnTo>
                <a:lnTo>
                  <a:pt x="79" y="10"/>
                </a:lnTo>
                <a:lnTo>
                  <a:pt x="73" y="5"/>
                </a:lnTo>
                <a:lnTo>
                  <a:pt x="69" y="2"/>
                </a:lnTo>
                <a:lnTo>
                  <a:pt x="65" y="1"/>
                </a:lnTo>
                <a:lnTo>
                  <a:pt x="61" y="0"/>
                </a:lnTo>
                <a:lnTo>
                  <a:pt x="56" y="0"/>
                </a:lnTo>
                <a:lnTo>
                  <a:pt x="50" y="0"/>
                </a:lnTo>
                <a:lnTo>
                  <a:pt x="44" y="1"/>
                </a:lnTo>
                <a:lnTo>
                  <a:pt x="39" y="4"/>
                </a:lnTo>
                <a:lnTo>
                  <a:pt x="34" y="5"/>
                </a:lnTo>
                <a:lnTo>
                  <a:pt x="30" y="8"/>
                </a:lnTo>
                <a:lnTo>
                  <a:pt x="26" y="10"/>
                </a:lnTo>
                <a:lnTo>
                  <a:pt x="24" y="13"/>
                </a:lnTo>
                <a:lnTo>
                  <a:pt x="21" y="14"/>
                </a:lnTo>
                <a:lnTo>
                  <a:pt x="21" y="13"/>
                </a:lnTo>
                <a:lnTo>
                  <a:pt x="20" y="10"/>
                </a:lnTo>
                <a:lnTo>
                  <a:pt x="19" y="8"/>
                </a:lnTo>
                <a:lnTo>
                  <a:pt x="17" y="5"/>
                </a:lnTo>
                <a:lnTo>
                  <a:pt x="16" y="4"/>
                </a:lnTo>
                <a:lnTo>
                  <a:pt x="15" y="1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" y="6"/>
                </a:lnTo>
                <a:lnTo>
                  <a:pt x="0" y="8"/>
                </a:lnTo>
                <a:lnTo>
                  <a:pt x="0" y="9"/>
                </a:lnTo>
                <a:lnTo>
                  <a:pt x="0" y="10"/>
                </a:lnTo>
                <a:lnTo>
                  <a:pt x="0" y="11"/>
                </a:lnTo>
                <a:lnTo>
                  <a:pt x="1" y="13"/>
                </a:lnTo>
                <a:lnTo>
                  <a:pt x="2" y="14"/>
                </a:lnTo>
                <a:lnTo>
                  <a:pt x="2" y="15"/>
                </a:lnTo>
                <a:lnTo>
                  <a:pt x="3" y="16"/>
                </a:lnTo>
                <a:lnTo>
                  <a:pt x="3" y="18"/>
                </a:lnTo>
                <a:lnTo>
                  <a:pt x="5" y="20"/>
                </a:lnTo>
                <a:lnTo>
                  <a:pt x="5" y="23"/>
                </a:lnTo>
                <a:lnTo>
                  <a:pt x="6" y="26"/>
                </a:lnTo>
                <a:lnTo>
                  <a:pt x="6" y="29"/>
                </a:lnTo>
                <a:lnTo>
                  <a:pt x="6" y="32"/>
                </a:lnTo>
                <a:lnTo>
                  <a:pt x="6" y="35"/>
                </a:lnTo>
                <a:lnTo>
                  <a:pt x="6" y="38"/>
                </a:lnTo>
                <a:lnTo>
                  <a:pt x="6" y="42"/>
                </a:lnTo>
                <a:lnTo>
                  <a:pt x="6" y="165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Freeform 135"/>
          <p:cNvSpPr>
            <a:spLocks noEditPoints="1"/>
          </p:cNvSpPr>
          <p:nvPr/>
        </p:nvSpPr>
        <p:spPr bwMode="auto">
          <a:xfrm>
            <a:off x="8896350" y="1917700"/>
            <a:ext cx="49213" cy="63500"/>
          </a:xfrm>
          <a:custGeom>
            <a:avLst/>
            <a:gdLst>
              <a:gd name="T0" fmla="*/ 6141891 w 91"/>
              <a:gd name="T1" fmla="*/ 12393521 h 121"/>
              <a:gd name="T2" fmla="*/ 6726498 w 91"/>
              <a:gd name="T3" fmla="*/ 9363888 h 121"/>
              <a:gd name="T4" fmla="*/ 8773975 w 91"/>
              <a:gd name="T5" fmla="*/ 6334256 h 121"/>
              <a:gd name="T6" fmla="*/ 11698633 w 91"/>
              <a:gd name="T7" fmla="*/ 4406690 h 121"/>
              <a:gd name="T8" fmla="*/ 16085621 w 91"/>
              <a:gd name="T9" fmla="*/ 4131174 h 121"/>
              <a:gd name="T10" fmla="*/ 19010279 w 91"/>
              <a:gd name="T11" fmla="*/ 6334256 h 121"/>
              <a:gd name="T12" fmla="*/ 20472608 w 91"/>
              <a:gd name="T13" fmla="*/ 9088372 h 121"/>
              <a:gd name="T14" fmla="*/ 21057756 w 91"/>
              <a:gd name="T15" fmla="*/ 12118004 h 121"/>
              <a:gd name="T16" fmla="*/ 6141891 w 91"/>
              <a:gd name="T17" fmla="*/ 13495062 h 121"/>
              <a:gd name="T18" fmla="*/ 24567021 w 91"/>
              <a:gd name="T19" fmla="*/ 26714607 h 121"/>
              <a:gd name="T20" fmla="*/ 24567021 w 91"/>
              <a:gd name="T21" fmla="*/ 26439091 h 121"/>
              <a:gd name="T22" fmla="*/ 24567021 w 91"/>
              <a:gd name="T23" fmla="*/ 26439091 h 121"/>
              <a:gd name="T24" fmla="*/ 24567021 w 91"/>
              <a:gd name="T25" fmla="*/ 26439091 h 121"/>
              <a:gd name="T26" fmla="*/ 23689840 w 91"/>
              <a:gd name="T27" fmla="*/ 26439091 h 121"/>
              <a:gd name="T28" fmla="*/ 22520085 w 91"/>
              <a:gd name="T29" fmla="*/ 26990124 h 121"/>
              <a:gd name="T30" fmla="*/ 20180034 w 91"/>
              <a:gd name="T31" fmla="*/ 28091665 h 121"/>
              <a:gd name="T32" fmla="*/ 17255376 w 91"/>
              <a:gd name="T33" fmla="*/ 28917690 h 121"/>
              <a:gd name="T34" fmla="*/ 13160962 w 91"/>
              <a:gd name="T35" fmla="*/ 28917690 h 121"/>
              <a:gd name="T36" fmla="*/ 9066549 w 91"/>
              <a:gd name="T37" fmla="*/ 26714607 h 121"/>
              <a:gd name="T38" fmla="*/ 6726498 w 91"/>
              <a:gd name="T39" fmla="*/ 23409459 h 121"/>
              <a:gd name="T40" fmla="*/ 6141891 w 91"/>
              <a:gd name="T41" fmla="*/ 19553802 h 121"/>
              <a:gd name="T42" fmla="*/ 26029351 w 91"/>
              <a:gd name="T43" fmla="*/ 17626236 h 121"/>
              <a:gd name="T44" fmla="*/ 26321925 w 91"/>
              <a:gd name="T45" fmla="*/ 17626236 h 121"/>
              <a:gd name="T46" fmla="*/ 26614499 w 91"/>
              <a:gd name="T47" fmla="*/ 17350719 h 121"/>
              <a:gd name="T48" fmla="*/ 26614499 w 91"/>
              <a:gd name="T49" fmla="*/ 17075202 h 121"/>
              <a:gd name="T50" fmla="*/ 26614499 w 91"/>
              <a:gd name="T51" fmla="*/ 16249178 h 121"/>
              <a:gd name="T52" fmla="*/ 26321925 w 91"/>
              <a:gd name="T53" fmla="*/ 11566971 h 121"/>
              <a:gd name="T54" fmla="*/ 24859595 w 91"/>
              <a:gd name="T55" fmla="*/ 5783748 h 121"/>
              <a:gd name="T56" fmla="*/ 23397266 w 91"/>
              <a:gd name="T57" fmla="*/ 3855657 h 121"/>
              <a:gd name="T58" fmla="*/ 21057756 w 91"/>
              <a:gd name="T59" fmla="*/ 1652574 h 121"/>
              <a:gd name="T60" fmla="*/ 17840524 w 91"/>
              <a:gd name="T61" fmla="*/ 275517 h 121"/>
              <a:gd name="T62" fmla="*/ 14038684 w 91"/>
              <a:gd name="T63" fmla="*/ 0 h 121"/>
              <a:gd name="T64" fmla="*/ 8188827 w 91"/>
              <a:gd name="T65" fmla="*/ 1377058 h 121"/>
              <a:gd name="T66" fmla="*/ 3801839 w 91"/>
              <a:gd name="T67" fmla="*/ 4957198 h 121"/>
              <a:gd name="T68" fmla="*/ 1169755 w 91"/>
              <a:gd name="T69" fmla="*/ 10189913 h 121"/>
              <a:gd name="T70" fmla="*/ 0 w 91"/>
              <a:gd name="T71" fmla="*/ 16799686 h 121"/>
              <a:gd name="T72" fmla="*/ 1169755 w 91"/>
              <a:gd name="T73" fmla="*/ 23684975 h 121"/>
              <a:gd name="T74" fmla="*/ 4094413 w 91"/>
              <a:gd name="T75" fmla="*/ 28917690 h 121"/>
              <a:gd name="T76" fmla="*/ 8773975 w 91"/>
              <a:gd name="T77" fmla="*/ 32222839 h 121"/>
              <a:gd name="T78" fmla="*/ 14915865 w 91"/>
              <a:gd name="T79" fmla="*/ 33324380 h 121"/>
              <a:gd name="T80" fmla="*/ 19010279 w 91"/>
              <a:gd name="T81" fmla="*/ 33048864 h 121"/>
              <a:gd name="T82" fmla="*/ 22520085 w 91"/>
              <a:gd name="T83" fmla="*/ 31947322 h 121"/>
              <a:gd name="T84" fmla="*/ 25152169 w 91"/>
              <a:gd name="T85" fmla="*/ 30845781 h 121"/>
              <a:gd name="T86" fmla="*/ 26029351 w 91"/>
              <a:gd name="T87" fmla="*/ 30294748 h 121"/>
              <a:gd name="T88" fmla="*/ 26029351 w 91"/>
              <a:gd name="T89" fmla="*/ 30019231 h 121"/>
              <a:gd name="T90" fmla="*/ 26029351 w 91"/>
              <a:gd name="T91" fmla="*/ 30019231 h 121"/>
              <a:gd name="T92" fmla="*/ 26029351 w 91"/>
              <a:gd name="T93" fmla="*/ 29468723 h 121"/>
              <a:gd name="T94" fmla="*/ 26029351 w 91"/>
              <a:gd name="T95" fmla="*/ 29468723 h 12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91" h="121">
                <a:moveTo>
                  <a:pt x="21" y="49"/>
                </a:moveTo>
                <a:lnTo>
                  <a:pt x="21" y="45"/>
                </a:lnTo>
                <a:lnTo>
                  <a:pt x="22" y="39"/>
                </a:lnTo>
                <a:lnTo>
                  <a:pt x="23" y="34"/>
                </a:lnTo>
                <a:lnTo>
                  <a:pt x="26" y="28"/>
                </a:lnTo>
                <a:lnTo>
                  <a:pt x="30" y="23"/>
                </a:lnTo>
                <a:lnTo>
                  <a:pt x="33" y="19"/>
                </a:lnTo>
                <a:lnTo>
                  <a:pt x="40" y="16"/>
                </a:lnTo>
                <a:lnTo>
                  <a:pt x="47" y="15"/>
                </a:lnTo>
                <a:lnTo>
                  <a:pt x="55" y="15"/>
                </a:lnTo>
                <a:lnTo>
                  <a:pt x="60" y="19"/>
                </a:lnTo>
                <a:lnTo>
                  <a:pt x="65" y="23"/>
                </a:lnTo>
                <a:lnTo>
                  <a:pt x="67" y="28"/>
                </a:lnTo>
                <a:lnTo>
                  <a:pt x="70" y="33"/>
                </a:lnTo>
                <a:lnTo>
                  <a:pt x="71" y="39"/>
                </a:lnTo>
                <a:lnTo>
                  <a:pt x="72" y="44"/>
                </a:lnTo>
                <a:lnTo>
                  <a:pt x="72" y="49"/>
                </a:lnTo>
                <a:lnTo>
                  <a:pt x="21" y="49"/>
                </a:lnTo>
                <a:close/>
                <a:moveTo>
                  <a:pt x="84" y="97"/>
                </a:moveTo>
                <a:lnTo>
                  <a:pt x="84" y="97"/>
                </a:lnTo>
                <a:lnTo>
                  <a:pt x="84" y="96"/>
                </a:lnTo>
                <a:lnTo>
                  <a:pt x="83" y="96"/>
                </a:lnTo>
                <a:lnTo>
                  <a:pt x="81" y="96"/>
                </a:lnTo>
                <a:lnTo>
                  <a:pt x="80" y="97"/>
                </a:lnTo>
                <a:lnTo>
                  <a:pt x="77" y="98"/>
                </a:lnTo>
                <a:lnTo>
                  <a:pt x="74" y="101"/>
                </a:lnTo>
                <a:lnTo>
                  <a:pt x="69" y="102"/>
                </a:lnTo>
                <a:lnTo>
                  <a:pt x="65" y="105"/>
                </a:lnTo>
                <a:lnTo>
                  <a:pt x="59" y="105"/>
                </a:lnTo>
                <a:lnTo>
                  <a:pt x="53" y="106"/>
                </a:lnTo>
                <a:lnTo>
                  <a:pt x="45" y="105"/>
                </a:lnTo>
                <a:lnTo>
                  <a:pt x="37" y="101"/>
                </a:lnTo>
                <a:lnTo>
                  <a:pt x="31" y="97"/>
                </a:lnTo>
                <a:lnTo>
                  <a:pt x="27" y="91"/>
                </a:lnTo>
                <a:lnTo>
                  <a:pt x="23" y="85"/>
                </a:lnTo>
                <a:lnTo>
                  <a:pt x="22" y="77"/>
                </a:lnTo>
                <a:lnTo>
                  <a:pt x="21" y="71"/>
                </a:lnTo>
                <a:lnTo>
                  <a:pt x="21" y="64"/>
                </a:lnTo>
                <a:lnTo>
                  <a:pt x="89" y="64"/>
                </a:lnTo>
                <a:lnTo>
                  <a:pt x="90" y="64"/>
                </a:lnTo>
                <a:lnTo>
                  <a:pt x="91" y="64"/>
                </a:lnTo>
                <a:lnTo>
                  <a:pt x="91" y="63"/>
                </a:lnTo>
                <a:lnTo>
                  <a:pt x="91" y="62"/>
                </a:lnTo>
                <a:lnTo>
                  <a:pt x="91" y="61"/>
                </a:lnTo>
                <a:lnTo>
                  <a:pt x="91" y="59"/>
                </a:lnTo>
                <a:lnTo>
                  <a:pt x="91" y="50"/>
                </a:lnTo>
                <a:lnTo>
                  <a:pt x="90" y="42"/>
                </a:lnTo>
                <a:lnTo>
                  <a:pt x="89" y="32"/>
                </a:lnTo>
                <a:lnTo>
                  <a:pt x="85" y="21"/>
                </a:lnTo>
                <a:lnTo>
                  <a:pt x="83" y="18"/>
                </a:lnTo>
                <a:lnTo>
                  <a:pt x="80" y="14"/>
                </a:lnTo>
                <a:lnTo>
                  <a:pt x="76" y="10"/>
                </a:lnTo>
                <a:lnTo>
                  <a:pt x="72" y="6"/>
                </a:lnTo>
                <a:lnTo>
                  <a:pt x="67" y="4"/>
                </a:lnTo>
                <a:lnTo>
                  <a:pt x="61" y="1"/>
                </a:lnTo>
                <a:lnTo>
                  <a:pt x="55" y="0"/>
                </a:lnTo>
                <a:lnTo>
                  <a:pt x="48" y="0"/>
                </a:lnTo>
                <a:lnTo>
                  <a:pt x="37" y="1"/>
                </a:lnTo>
                <a:lnTo>
                  <a:pt x="28" y="5"/>
                </a:lnTo>
                <a:lnTo>
                  <a:pt x="19" y="10"/>
                </a:lnTo>
                <a:lnTo>
                  <a:pt x="13" y="18"/>
                </a:lnTo>
                <a:lnTo>
                  <a:pt x="8" y="26"/>
                </a:lnTo>
                <a:lnTo>
                  <a:pt x="4" y="37"/>
                </a:lnTo>
                <a:lnTo>
                  <a:pt x="2" y="48"/>
                </a:lnTo>
                <a:lnTo>
                  <a:pt x="0" y="61"/>
                </a:lnTo>
                <a:lnTo>
                  <a:pt x="2" y="74"/>
                </a:lnTo>
                <a:lnTo>
                  <a:pt x="4" y="86"/>
                </a:lnTo>
                <a:lnTo>
                  <a:pt x="8" y="96"/>
                </a:lnTo>
                <a:lnTo>
                  <a:pt x="14" y="105"/>
                </a:lnTo>
                <a:lnTo>
                  <a:pt x="21" y="112"/>
                </a:lnTo>
                <a:lnTo>
                  <a:pt x="30" y="117"/>
                </a:lnTo>
                <a:lnTo>
                  <a:pt x="40" y="121"/>
                </a:lnTo>
                <a:lnTo>
                  <a:pt x="51" y="121"/>
                </a:lnTo>
                <a:lnTo>
                  <a:pt x="59" y="121"/>
                </a:lnTo>
                <a:lnTo>
                  <a:pt x="65" y="120"/>
                </a:lnTo>
                <a:lnTo>
                  <a:pt x="71" y="119"/>
                </a:lnTo>
                <a:lnTo>
                  <a:pt x="77" y="116"/>
                </a:lnTo>
                <a:lnTo>
                  <a:pt x="81" y="115"/>
                </a:lnTo>
                <a:lnTo>
                  <a:pt x="86" y="112"/>
                </a:lnTo>
                <a:lnTo>
                  <a:pt x="89" y="111"/>
                </a:lnTo>
                <a:lnTo>
                  <a:pt x="89" y="110"/>
                </a:lnTo>
                <a:lnTo>
                  <a:pt x="89" y="109"/>
                </a:lnTo>
                <a:lnTo>
                  <a:pt x="89" y="107"/>
                </a:lnTo>
                <a:lnTo>
                  <a:pt x="84" y="9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36"/>
          <p:cNvSpPr>
            <a:spLocks/>
          </p:cNvSpPr>
          <p:nvPr/>
        </p:nvSpPr>
        <p:spPr bwMode="auto">
          <a:xfrm>
            <a:off x="8958263" y="1917700"/>
            <a:ext cx="33337" cy="63500"/>
          </a:xfrm>
          <a:custGeom>
            <a:avLst/>
            <a:gdLst>
              <a:gd name="T0" fmla="*/ 7840016 w 63"/>
              <a:gd name="T1" fmla="*/ 9681349 h 119"/>
              <a:gd name="T2" fmla="*/ 9240170 w 63"/>
              <a:gd name="T3" fmla="*/ 7972718 h 119"/>
              <a:gd name="T4" fmla="*/ 10640324 w 63"/>
              <a:gd name="T5" fmla="*/ 5979672 h 119"/>
              <a:gd name="T6" fmla="*/ 12600328 w 63"/>
              <a:gd name="T7" fmla="*/ 5125357 h 119"/>
              <a:gd name="T8" fmla="*/ 14000482 w 63"/>
              <a:gd name="T9" fmla="*/ 5125357 h 119"/>
              <a:gd name="T10" fmla="*/ 14560332 w 63"/>
              <a:gd name="T11" fmla="*/ 5410307 h 119"/>
              <a:gd name="T12" fmla="*/ 14840257 w 63"/>
              <a:gd name="T13" fmla="*/ 5410307 h 119"/>
              <a:gd name="T14" fmla="*/ 15400636 w 63"/>
              <a:gd name="T15" fmla="*/ 5694723 h 119"/>
              <a:gd name="T16" fmla="*/ 15680561 w 63"/>
              <a:gd name="T17" fmla="*/ 5694723 h 119"/>
              <a:gd name="T18" fmla="*/ 15960486 w 63"/>
              <a:gd name="T19" fmla="*/ 5410307 h 119"/>
              <a:gd name="T20" fmla="*/ 15960486 w 63"/>
              <a:gd name="T21" fmla="*/ 5410307 h 119"/>
              <a:gd name="T22" fmla="*/ 15960486 w 63"/>
              <a:gd name="T23" fmla="*/ 5410307 h 119"/>
              <a:gd name="T24" fmla="*/ 17360640 w 63"/>
              <a:gd name="T25" fmla="*/ 1708630 h 119"/>
              <a:gd name="T26" fmla="*/ 17360640 w 63"/>
              <a:gd name="T27" fmla="*/ 1423681 h 119"/>
              <a:gd name="T28" fmla="*/ 17640565 w 63"/>
              <a:gd name="T29" fmla="*/ 1423681 h 119"/>
              <a:gd name="T30" fmla="*/ 17640565 w 63"/>
              <a:gd name="T31" fmla="*/ 1138731 h 119"/>
              <a:gd name="T32" fmla="*/ 17640565 w 63"/>
              <a:gd name="T33" fmla="*/ 1138731 h 119"/>
              <a:gd name="T34" fmla="*/ 17360640 w 63"/>
              <a:gd name="T35" fmla="*/ 569366 h 119"/>
              <a:gd name="T36" fmla="*/ 16800790 w 63"/>
              <a:gd name="T37" fmla="*/ 284950 h 119"/>
              <a:gd name="T38" fmla="*/ 15680561 w 63"/>
              <a:gd name="T39" fmla="*/ 0 h 119"/>
              <a:gd name="T40" fmla="*/ 14280407 w 63"/>
              <a:gd name="T41" fmla="*/ 0 h 119"/>
              <a:gd name="T42" fmla="*/ 11760553 w 63"/>
              <a:gd name="T43" fmla="*/ 569366 h 119"/>
              <a:gd name="T44" fmla="*/ 9520095 w 63"/>
              <a:gd name="T45" fmla="*/ 2277996 h 119"/>
              <a:gd name="T46" fmla="*/ 7840016 w 63"/>
              <a:gd name="T47" fmla="*/ 3986626 h 119"/>
              <a:gd name="T48" fmla="*/ 6440391 w 63"/>
              <a:gd name="T49" fmla="*/ 5694723 h 119"/>
              <a:gd name="T50" fmla="*/ 6159937 w 63"/>
              <a:gd name="T51" fmla="*/ 4271042 h 119"/>
              <a:gd name="T52" fmla="*/ 5320162 w 63"/>
              <a:gd name="T53" fmla="*/ 2277996 h 119"/>
              <a:gd name="T54" fmla="*/ 4760312 w 63"/>
              <a:gd name="T55" fmla="*/ 569366 h 119"/>
              <a:gd name="T56" fmla="*/ 3640083 w 63"/>
              <a:gd name="T57" fmla="*/ 0 h 119"/>
              <a:gd name="T58" fmla="*/ 3640083 w 63"/>
              <a:gd name="T59" fmla="*/ 0 h 119"/>
              <a:gd name="T60" fmla="*/ 3360158 w 63"/>
              <a:gd name="T61" fmla="*/ 0 h 119"/>
              <a:gd name="T62" fmla="*/ 3360158 w 63"/>
              <a:gd name="T63" fmla="*/ 0 h 119"/>
              <a:gd name="T64" fmla="*/ 2800308 w 63"/>
              <a:gd name="T65" fmla="*/ 284950 h 119"/>
              <a:gd name="T66" fmla="*/ 559850 w 63"/>
              <a:gd name="T67" fmla="*/ 1708630 h 119"/>
              <a:gd name="T68" fmla="*/ 559850 w 63"/>
              <a:gd name="T69" fmla="*/ 2277996 h 119"/>
              <a:gd name="T70" fmla="*/ 0 w 63"/>
              <a:gd name="T71" fmla="*/ 2277996 h 119"/>
              <a:gd name="T72" fmla="*/ 0 w 63"/>
              <a:gd name="T73" fmla="*/ 2562945 h 119"/>
              <a:gd name="T74" fmla="*/ 0 w 63"/>
              <a:gd name="T75" fmla="*/ 2562945 h 119"/>
              <a:gd name="T76" fmla="*/ 0 w 63"/>
              <a:gd name="T77" fmla="*/ 2847361 h 119"/>
              <a:gd name="T78" fmla="*/ 559850 w 63"/>
              <a:gd name="T79" fmla="*/ 3132311 h 119"/>
              <a:gd name="T80" fmla="*/ 839775 w 63"/>
              <a:gd name="T81" fmla="*/ 3986626 h 119"/>
              <a:gd name="T82" fmla="*/ 1120229 w 63"/>
              <a:gd name="T83" fmla="*/ 5125357 h 119"/>
              <a:gd name="T84" fmla="*/ 1400154 w 63"/>
              <a:gd name="T85" fmla="*/ 6549038 h 119"/>
              <a:gd name="T86" fmla="*/ 1960004 w 63"/>
              <a:gd name="T87" fmla="*/ 7972718 h 119"/>
              <a:gd name="T88" fmla="*/ 1960004 w 63"/>
              <a:gd name="T89" fmla="*/ 9111983 h 119"/>
              <a:gd name="T90" fmla="*/ 1960004 w 63"/>
              <a:gd name="T91" fmla="*/ 33030139 h 119"/>
              <a:gd name="T92" fmla="*/ 1960004 w 63"/>
              <a:gd name="T93" fmla="*/ 33315088 h 119"/>
              <a:gd name="T94" fmla="*/ 2239929 w 63"/>
              <a:gd name="T95" fmla="*/ 33315088 h 119"/>
              <a:gd name="T96" fmla="*/ 2519854 w 63"/>
              <a:gd name="T97" fmla="*/ 33884454 h 119"/>
              <a:gd name="T98" fmla="*/ 2800308 w 63"/>
              <a:gd name="T99" fmla="*/ 33884454 h 119"/>
              <a:gd name="T100" fmla="*/ 6440391 w 63"/>
              <a:gd name="T101" fmla="*/ 33884454 h 119"/>
              <a:gd name="T102" fmla="*/ 6720316 w 63"/>
              <a:gd name="T103" fmla="*/ 33884454 h 119"/>
              <a:gd name="T104" fmla="*/ 6720316 w 63"/>
              <a:gd name="T105" fmla="*/ 33315088 h 119"/>
              <a:gd name="T106" fmla="*/ 7280166 w 63"/>
              <a:gd name="T107" fmla="*/ 33030139 h 119"/>
              <a:gd name="T108" fmla="*/ 7280166 w 63"/>
              <a:gd name="T109" fmla="*/ 10535664 h 11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3" h="119">
                <a:moveTo>
                  <a:pt x="26" y="37"/>
                </a:moveTo>
                <a:lnTo>
                  <a:pt x="28" y="34"/>
                </a:lnTo>
                <a:lnTo>
                  <a:pt x="31" y="30"/>
                </a:lnTo>
                <a:lnTo>
                  <a:pt x="33" y="28"/>
                </a:lnTo>
                <a:lnTo>
                  <a:pt x="36" y="25"/>
                </a:lnTo>
                <a:lnTo>
                  <a:pt x="38" y="21"/>
                </a:lnTo>
                <a:lnTo>
                  <a:pt x="42" y="20"/>
                </a:lnTo>
                <a:lnTo>
                  <a:pt x="45" y="18"/>
                </a:lnTo>
                <a:lnTo>
                  <a:pt x="48" y="18"/>
                </a:lnTo>
                <a:lnTo>
                  <a:pt x="50" y="18"/>
                </a:lnTo>
                <a:lnTo>
                  <a:pt x="51" y="18"/>
                </a:lnTo>
                <a:lnTo>
                  <a:pt x="52" y="19"/>
                </a:lnTo>
                <a:lnTo>
                  <a:pt x="53" y="19"/>
                </a:lnTo>
                <a:lnTo>
                  <a:pt x="55" y="19"/>
                </a:lnTo>
                <a:lnTo>
                  <a:pt x="55" y="20"/>
                </a:lnTo>
                <a:lnTo>
                  <a:pt x="56" y="20"/>
                </a:lnTo>
                <a:lnTo>
                  <a:pt x="57" y="19"/>
                </a:lnTo>
                <a:lnTo>
                  <a:pt x="57" y="18"/>
                </a:lnTo>
                <a:lnTo>
                  <a:pt x="62" y="6"/>
                </a:lnTo>
                <a:lnTo>
                  <a:pt x="62" y="5"/>
                </a:lnTo>
                <a:lnTo>
                  <a:pt x="63" y="5"/>
                </a:lnTo>
                <a:lnTo>
                  <a:pt x="63" y="4"/>
                </a:lnTo>
                <a:lnTo>
                  <a:pt x="62" y="2"/>
                </a:lnTo>
                <a:lnTo>
                  <a:pt x="61" y="1"/>
                </a:lnTo>
                <a:lnTo>
                  <a:pt x="60" y="1"/>
                </a:lnTo>
                <a:lnTo>
                  <a:pt x="57" y="1"/>
                </a:lnTo>
                <a:lnTo>
                  <a:pt x="56" y="0"/>
                </a:lnTo>
                <a:lnTo>
                  <a:pt x="53" y="0"/>
                </a:lnTo>
                <a:lnTo>
                  <a:pt x="51" y="0"/>
                </a:lnTo>
                <a:lnTo>
                  <a:pt x="47" y="0"/>
                </a:lnTo>
                <a:lnTo>
                  <a:pt x="42" y="2"/>
                </a:lnTo>
                <a:lnTo>
                  <a:pt x="38" y="5"/>
                </a:lnTo>
                <a:lnTo>
                  <a:pt x="34" y="8"/>
                </a:lnTo>
                <a:lnTo>
                  <a:pt x="31" y="11"/>
                </a:lnTo>
                <a:lnTo>
                  <a:pt x="28" y="14"/>
                </a:lnTo>
                <a:lnTo>
                  <a:pt x="26" y="18"/>
                </a:lnTo>
                <a:lnTo>
                  <a:pt x="23" y="20"/>
                </a:lnTo>
                <a:lnTo>
                  <a:pt x="22" y="18"/>
                </a:lnTo>
                <a:lnTo>
                  <a:pt x="22" y="15"/>
                </a:lnTo>
                <a:lnTo>
                  <a:pt x="21" y="11"/>
                </a:lnTo>
                <a:lnTo>
                  <a:pt x="19" y="8"/>
                </a:lnTo>
                <a:lnTo>
                  <a:pt x="18" y="5"/>
                </a:lnTo>
                <a:lnTo>
                  <a:pt x="17" y="2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2" y="1"/>
                </a:lnTo>
                <a:lnTo>
                  <a:pt x="10" y="1"/>
                </a:lnTo>
                <a:lnTo>
                  <a:pt x="2" y="6"/>
                </a:lnTo>
                <a:lnTo>
                  <a:pt x="2" y="8"/>
                </a:lnTo>
                <a:lnTo>
                  <a:pt x="0" y="8"/>
                </a:lnTo>
                <a:lnTo>
                  <a:pt x="0" y="9"/>
                </a:lnTo>
                <a:lnTo>
                  <a:pt x="0" y="10"/>
                </a:lnTo>
                <a:lnTo>
                  <a:pt x="0" y="11"/>
                </a:lnTo>
                <a:lnTo>
                  <a:pt x="2" y="11"/>
                </a:lnTo>
                <a:lnTo>
                  <a:pt x="2" y="13"/>
                </a:lnTo>
                <a:lnTo>
                  <a:pt x="3" y="14"/>
                </a:lnTo>
                <a:lnTo>
                  <a:pt x="3" y="15"/>
                </a:lnTo>
                <a:lnTo>
                  <a:pt x="4" y="18"/>
                </a:lnTo>
                <a:lnTo>
                  <a:pt x="5" y="20"/>
                </a:lnTo>
                <a:lnTo>
                  <a:pt x="5" y="23"/>
                </a:lnTo>
                <a:lnTo>
                  <a:pt x="7" y="25"/>
                </a:lnTo>
                <a:lnTo>
                  <a:pt x="7" y="28"/>
                </a:lnTo>
                <a:lnTo>
                  <a:pt x="7" y="29"/>
                </a:lnTo>
                <a:lnTo>
                  <a:pt x="7" y="32"/>
                </a:lnTo>
                <a:lnTo>
                  <a:pt x="7" y="33"/>
                </a:lnTo>
                <a:lnTo>
                  <a:pt x="7" y="116"/>
                </a:lnTo>
                <a:lnTo>
                  <a:pt x="7" y="117"/>
                </a:lnTo>
                <a:lnTo>
                  <a:pt x="8" y="117"/>
                </a:lnTo>
                <a:lnTo>
                  <a:pt x="8" y="119"/>
                </a:lnTo>
                <a:lnTo>
                  <a:pt x="9" y="119"/>
                </a:lnTo>
                <a:lnTo>
                  <a:pt x="10" y="119"/>
                </a:lnTo>
                <a:lnTo>
                  <a:pt x="22" y="119"/>
                </a:lnTo>
                <a:lnTo>
                  <a:pt x="23" y="119"/>
                </a:lnTo>
                <a:lnTo>
                  <a:pt x="24" y="119"/>
                </a:lnTo>
                <a:lnTo>
                  <a:pt x="24" y="117"/>
                </a:lnTo>
                <a:lnTo>
                  <a:pt x="26" y="117"/>
                </a:lnTo>
                <a:lnTo>
                  <a:pt x="26" y="116"/>
                </a:lnTo>
                <a:lnTo>
                  <a:pt x="26" y="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137"/>
          <p:cNvSpPr>
            <a:spLocks/>
          </p:cNvSpPr>
          <p:nvPr/>
        </p:nvSpPr>
        <p:spPr bwMode="auto">
          <a:xfrm>
            <a:off x="8994775" y="1887538"/>
            <a:ext cx="41275" cy="93662"/>
          </a:xfrm>
          <a:custGeom>
            <a:avLst/>
            <a:gdLst>
              <a:gd name="T0" fmla="*/ 18481146 w 78"/>
              <a:gd name="T1" fmla="*/ 21197584 h 175"/>
              <a:gd name="T2" fmla="*/ 19041004 w 78"/>
              <a:gd name="T3" fmla="*/ 21197584 h 175"/>
              <a:gd name="T4" fmla="*/ 19321463 w 78"/>
              <a:gd name="T5" fmla="*/ 21197584 h 175"/>
              <a:gd name="T6" fmla="*/ 19321463 w 78"/>
              <a:gd name="T7" fmla="*/ 20624372 h 175"/>
              <a:gd name="T8" fmla="*/ 19601392 w 78"/>
              <a:gd name="T9" fmla="*/ 20624372 h 175"/>
              <a:gd name="T10" fmla="*/ 20441179 w 78"/>
              <a:gd name="T11" fmla="*/ 17759921 h 175"/>
              <a:gd name="T12" fmla="*/ 20441179 w 78"/>
              <a:gd name="T13" fmla="*/ 17759921 h 175"/>
              <a:gd name="T14" fmla="*/ 20441179 w 78"/>
              <a:gd name="T15" fmla="*/ 17473583 h 175"/>
              <a:gd name="T16" fmla="*/ 20441179 w 78"/>
              <a:gd name="T17" fmla="*/ 17473583 h 175"/>
              <a:gd name="T18" fmla="*/ 20441179 w 78"/>
              <a:gd name="T19" fmla="*/ 17473583 h 175"/>
              <a:gd name="T20" fmla="*/ 20441179 w 78"/>
              <a:gd name="T21" fmla="*/ 17187245 h 175"/>
              <a:gd name="T22" fmla="*/ 19881321 w 78"/>
              <a:gd name="T23" fmla="*/ 17187245 h 175"/>
              <a:gd name="T24" fmla="*/ 19881321 w 78"/>
              <a:gd name="T25" fmla="*/ 17187245 h 175"/>
              <a:gd name="T26" fmla="*/ 10080625 w 78"/>
              <a:gd name="T27" fmla="*/ 17187245 h 175"/>
              <a:gd name="T28" fmla="*/ 10080625 w 78"/>
              <a:gd name="T29" fmla="*/ 10312454 h 175"/>
              <a:gd name="T30" fmla="*/ 10360554 w 78"/>
              <a:gd name="T31" fmla="*/ 7734340 h 175"/>
              <a:gd name="T32" fmla="*/ 11200871 w 78"/>
              <a:gd name="T33" fmla="*/ 6015241 h 175"/>
              <a:gd name="T34" fmla="*/ 12880975 w 78"/>
              <a:gd name="T35" fmla="*/ 4869889 h 175"/>
              <a:gd name="T36" fmla="*/ 15120937 w 78"/>
              <a:gd name="T37" fmla="*/ 4869889 h 175"/>
              <a:gd name="T38" fmla="*/ 16801042 w 78"/>
              <a:gd name="T39" fmla="*/ 5156227 h 175"/>
              <a:gd name="T40" fmla="*/ 18201217 w 78"/>
              <a:gd name="T41" fmla="*/ 6015241 h 175"/>
              <a:gd name="T42" fmla="*/ 19321463 w 78"/>
              <a:gd name="T43" fmla="*/ 6302115 h 175"/>
              <a:gd name="T44" fmla="*/ 19881321 w 78"/>
              <a:gd name="T45" fmla="*/ 6302115 h 175"/>
              <a:gd name="T46" fmla="*/ 19881321 w 78"/>
              <a:gd name="T47" fmla="*/ 6302115 h 175"/>
              <a:gd name="T48" fmla="*/ 20441179 w 78"/>
              <a:gd name="T49" fmla="*/ 6015241 h 175"/>
              <a:gd name="T50" fmla="*/ 20441179 w 78"/>
              <a:gd name="T51" fmla="*/ 6015241 h 175"/>
              <a:gd name="T52" fmla="*/ 21561425 w 78"/>
              <a:gd name="T53" fmla="*/ 3724001 h 175"/>
              <a:gd name="T54" fmla="*/ 21561425 w 78"/>
              <a:gd name="T55" fmla="*/ 3437663 h 175"/>
              <a:gd name="T56" fmla="*/ 21561425 w 78"/>
              <a:gd name="T57" fmla="*/ 3150790 h 175"/>
              <a:gd name="T58" fmla="*/ 21841354 w 78"/>
              <a:gd name="T59" fmla="*/ 2578113 h 175"/>
              <a:gd name="T60" fmla="*/ 21841354 w 78"/>
              <a:gd name="T61" fmla="*/ 2578113 h 175"/>
              <a:gd name="T62" fmla="*/ 21001567 w 78"/>
              <a:gd name="T63" fmla="*/ 2004902 h 175"/>
              <a:gd name="T64" fmla="*/ 19321463 w 78"/>
              <a:gd name="T65" fmla="*/ 859550 h 175"/>
              <a:gd name="T66" fmla="*/ 16801042 w 78"/>
              <a:gd name="T67" fmla="*/ 572676 h 175"/>
              <a:gd name="T68" fmla="*/ 14280621 w 78"/>
              <a:gd name="T69" fmla="*/ 0 h 175"/>
              <a:gd name="T70" fmla="*/ 9520767 w 78"/>
              <a:gd name="T71" fmla="*/ 1145888 h 175"/>
              <a:gd name="T72" fmla="*/ 6720417 w 78"/>
              <a:gd name="T73" fmla="*/ 4010339 h 175"/>
              <a:gd name="T74" fmla="*/ 5040313 w 78"/>
              <a:gd name="T75" fmla="*/ 7734340 h 175"/>
              <a:gd name="T76" fmla="*/ 4760383 w 78"/>
              <a:gd name="T77" fmla="*/ 11744680 h 175"/>
              <a:gd name="T78" fmla="*/ 279929 w 78"/>
              <a:gd name="T79" fmla="*/ 17187245 h 175"/>
              <a:gd name="T80" fmla="*/ 0 w 78"/>
              <a:gd name="T81" fmla="*/ 17187245 h 175"/>
              <a:gd name="T82" fmla="*/ 0 w 78"/>
              <a:gd name="T83" fmla="*/ 17187245 h 175"/>
              <a:gd name="T84" fmla="*/ 0 w 78"/>
              <a:gd name="T85" fmla="*/ 17473583 h 175"/>
              <a:gd name="T86" fmla="*/ 0 w 78"/>
              <a:gd name="T87" fmla="*/ 17759921 h 175"/>
              <a:gd name="T88" fmla="*/ 0 w 78"/>
              <a:gd name="T89" fmla="*/ 20338034 h 175"/>
              <a:gd name="T90" fmla="*/ 0 w 78"/>
              <a:gd name="T91" fmla="*/ 20624372 h 175"/>
              <a:gd name="T92" fmla="*/ 0 w 78"/>
              <a:gd name="T93" fmla="*/ 21197584 h 175"/>
              <a:gd name="T94" fmla="*/ 279929 w 78"/>
              <a:gd name="T95" fmla="*/ 21197584 h 175"/>
              <a:gd name="T96" fmla="*/ 4760383 w 78"/>
              <a:gd name="T97" fmla="*/ 21197584 h 175"/>
              <a:gd name="T98" fmla="*/ 4760383 w 78"/>
              <a:gd name="T99" fmla="*/ 49269423 h 175"/>
              <a:gd name="T100" fmla="*/ 5040313 w 78"/>
              <a:gd name="T101" fmla="*/ 49556297 h 175"/>
              <a:gd name="T102" fmla="*/ 5040313 w 78"/>
              <a:gd name="T103" fmla="*/ 50128973 h 175"/>
              <a:gd name="T104" fmla="*/ 5600171 w 78"/>
              <a:gd name="T105" fmla="*/ 50128973 h 175"/>
              <a:gd name="T106" fmla="*/ 9520767 w 78"/>
              <a:gd name="T107" fmla="*/ 50128973 h 175"/>
              <a:gd name="T108" fmla="*/ 9800696 w 78"/>
              <a:gd name="T109" fmla="*/ 50128973 h 175"/>
              <a:gd name="T110" fmla="*/ 9800696 w 78"/>
              <a:gd name="T111" fmla="*/ 49556297 h 175"/>
              <a:gd name="T112" fmla="*/ 10080625 w 78"/>
              <a:gd name="T113" fmla="*/ 49556297 h 175"/>
              <a:gd name="T114" fmla="*/ 10080625 w 78"/>
              <a:gd name="T115" fmla="*/ 49269423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78" h="175">
                <a:moveTo>
                  <a:pt x="36" y="74"/>
                </a:moveTo>
                <a:lnTo>
                  <a:pt x="66" y="74"/>
                </a:lnTo>
                <a:lnTo>
                  <a:pt x="68" y="74"/>
                </a:lnTo>
                <a:lnTo>
                  <a:pt x="69" y="74"/>
                </a:lnTo>
                <a:lnTo>
                  <a:pt x="69" y="72"/>
                </a:lnTo>
                <a:lnTo>
                  <a:pt x="70" y="72"/>
                </a:lnTo>
                <a:lnTo>
                  <a:pt x="73" y="62"/>
                </a:lnTo>
                <a:lnTo>
                  <a:pt x="73" y="61"/>
                </a:lnTo>
                <a:lnTo>
                  <a:pt x="73" y="60"/>
                </a:lnTo>
                <a:lnTo>
                  <a:pt x="71" y="60"/>
                </a:lnTo>
                <a:lnTo>
                  <a:pt x="70" y="60"/>
                </a:lnTo>
                <a:lnTo>
                  <a:pt x="36" y="60"/>
                </a:lnTo>
                <a:lnTo>
                  <a:pt x="36" y="41"/>
                </a:lnTo>
                <a:lnTo>
                  <a:pt x="36" y="36"/>
                </a:lnTo>
                <a:lnTo>
                  <a:pt x="36" y="31"/>
                </a:lnTo>
                <a:lnTo>
                  <a:pt x="37" y="27"/>
                </a:lnTo>
                <a:lnTo>
                  <a:pt x="39" y="23"/>
                </a:lnTo>
                <a:lnTo>
                  <a:pt x="40" y="21"/>
                </a:lnTo>
                <a:lnTo>
                  <a:pt x="42" y="18"/>
                </a:lnTo>
                <a:lnTo>
                  <a:pt x="46" y="17"/>
                </a:lnTo>
                <a:lnTo>
                  <a:pt x="50" y="17"/>
                </a:lnTo>
                <a:lnTo>
                  <a:pt x="54" y="17"/>
                </a:lnTo>
                <a:lnTo>
                  <a:pt x="58" y="18"/>
                </a:lnTo>
                <a:lnTo>
                  <a:pt x="60" y="18"/>
                </a:lnTo>
                <a:lnTo>
                  <a:pt x="63" y="19"/>
                </a:lnTo>
                <a:lnTo>
                  <a:pt x="65" y="21"/>
                </a:lnTo>
                <a:lnTo>
                  <a:pt x="68" y="21"/>
                </a:lnTo>
                <a:lnTo>
                  <a:pt x="69" y="22"/>
                </a:lnTo>
                <a:lnTo>
                  <a:pt x="71" y="22"/>
                </a:lnTo>
                <a:lnTo>
                  <a:pt x="73" y="22"/>
                </a:lnTo>
                <a:lnTo>
                  <a:pt x="73" y="21"/>
                </a:lnTo>
                <a:lnTo>
                  <a:pt x="77" y="13"/>
                </a:lnTo>
                <a:lnTo>
                  <a:pt x="77" y="12"/>
                </a:lnTo>
                <a:lnTo>
                  <a:pt x="77" y="11"/>
                </a:lnTo>
                <a:lnTo>
                  <a:pt x="78" y="11"/>
                </a:lnTo>
                <a:lnTo>
                  <a:pt x="78" y="9"/>
                </a:lnTo>
                <a:lnTo>
                  <a:pt x="77" y="8"/>
                </a:lnTo>
                <a:lnTo>
                  <a:pt x="75" y="7"/>
                </a:lnTo>
                <a:lnTo>
                  <a:pt x="71" y="5"/>
                </a:lnTo>
                <a:lnTo>
                  <a:pt x="69" y="3"/>
                </a:lnTo>
                <a:lnTo>
                  <a:pt x="64" y="3"/>
                </a:lnTo>
                <a:lnTo>
                  <a:pt x="60" y="2"/>
                </a:lnTo>
                <a:lnTo>
                  <a:pt x="55" y="0"/>
                </a:lnTo>
                <a:lnTo>
                  <a:pt x="51" y="0"/>
                </a:lnTo>
                <a:lnTo>
                  <a:pt x="41" y="2"/>
                </a:lnTo>
                <a:lnTo>
                  <a:pt x="34" y="4"/>
                </a:lnTo>
                <a:lnTo>
                  <a:pt x="27" y="8"/>
                </a:lnTo>
                <a:lnTo>
                  <a:pt x="24" y="14"/>
                </a:lnTo>
                <a:lnTo>
                  <a:pt x="21" y="21"/>
                </a:lnTo>
                <a:lnTo>
                  <a:pt x="18" y="27"/>
                </a:lnTo>
                <a:lnTo>
                  <a:pt x="18" y="33"/>
                </a:lnTo>
                <a:lnTo>
                  <a:pt x="17" y="41"/>
                </a:lnTo>
                <a:lnTo>
                  <a:pt x="17" y="60"/>
                </a:lnTo>
                <a:lnTo>
                  <a:pt x="1" y="60"/>
                </a:lnTo>
                <a:lnTo>
                  <a:pt x="0" y="60"/>
                </a:lnTo>
                <a:lnTo>
                  <a:pt x="0" y="61"/>
                </a:lnTo>
                <a:lnTo>
                  <a:pt x="0" y="62"/>
                </a:lnTo>
                <a:lnTo>
                  <a:pt x="0" y="71"/>
                </a:lnTo>
                <a:lnTo>
                  <a:pt x="0" y="72"/>
                </a:lnTo>
                <a:lnTo>
                  <a:pt x="0" y="74"/>
                </a:lnTo>
                <a:lnTo>
                  <a:pt x="1" y="74"/>
                </a:lnTo>
                <a:lnTo>
                  <a:pt x="17" y="74"/>
                </a:lnTo>
                <a:lnTo>
                  <a:pt x="17" y="172"/>
                </a:lnTo>
                <a:lnTo>
                  <a:pt x="18" y="173"/>
                </a:lnTo>
                <a:lnTo>
                  <a:pt x="18" y="175"/>
                </a:lnTo>
                <a:lnTo>
                  <a:pt x="20" y="175"/>
                </a:lnTo>
                <a:lnTo>
                  <a:pt x="21" y="175"/>
                </a:lnTo>
                <a:lnTo>
                  <a:pt x="34" y="175"/>
                </a:lnTo>
                <a:lnTo>
                  <a:pt x="35" y="175"/>
                </a:lnTo>
                <a:lnTo>
                  <a:pt x="35" y="173"/>
                </a:lnTo>
                <a:lnTo>
                  <a:pt x="36" y="173"/>
                </a:lnTo>
                <a:lnTo>
                  <a:pt x="36" y="172"/>
                </a:lnTo>
                <a:lnTo>
                  <a:pt x="36" y="7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38"/>
          <p:cNvSpPr>
            <a:spLocks noEditPoints="1"/>
          </p:cNvSpPr>
          <p:nvPr/>
        </p:nvSpPr>
        <p:spPr bwMode="auto">
          <a:xfrm>
            <a:off x="9034463" y="1917700"/>
            <a:ext cx="50800" cy="63500"/>
          </a:xfrm>
          <a:custGeom>
            <a:avLst/>
            <a:gdLst>
              <a:gd name="T0" fmla="*/ 26878547 w 95"/>
              <a:gd name="T1" fmla="*/ 13219545 h 121"/>
              <a:gd name="T2" fmla="*/ 25449196 w 95"/>
              <a:gd name="T3" fmla="*/ 7160806 h 121"/>
              <a:gd name="T4" fmla="*/ 22303339 w 95"/>
              <a:gd name="T5" fmla="*/ 2754116 h 121"/>
              <a:gd name="T6" fmla="*/ 18586383 w 95"/>
              <a:gd name="T7" fmla="*/ 551033 h 121"/>
              <a:gd name="T8" fmla="*/ 15441061 w 95"/>
              <a:gd name="T9" fmla="*/ 0 h 121"/>
              <a:gd name="T10" fmla="*/ 12009655 w 95"/>
              <a:gd name="T11" fmla="*/ 0 h 121"/>
              <a:gd name="T12" fmla="*/ 8864333 w 95"/>
              <a:gd name="T13" fmla="*/ 551033 h 121"/>
              <a:gd name="T14" fmla="*/ 4861293 w 95"/>
              <a:gd name="T15" fmla="*/ 2754116 h 121"/>
              <a:gd name="T16" fmla="*/ 1715436 w 95"/>
              <a:gd name="T17" fmla="*/ 7711314 h 121"/>
              <a:gd name="T18" fmla="*/ 286084 w 95"/>
              <a:gd name="T19" fmla="*/ 13495062 h 121"/>
              <a:gd name="T20" fmla="*/ 286084 w 95"/>
              <a:gd name="T21" fmla="*/ 20104835 h 121"/>
              <a:gd name="T22" fmla="*/ 1715436 w 95"/>
              <a:gd name="T23" fmla="*/ 26439091 h 121"/>
              <a:gd name="T24" fmla="*/ 4861293 w 95"/>
              <a:gd name="T25" fmla="*/ 30845781 h 121"/>
              <a:gd name="T26" fmla="*/ 8578248 w 95"/>
              <a:gd name="T27" fmla="*/ 32773347 h 121"/>
              <a:gd name="T28" fmla="*/ 11437486 w 95"/>
              <a:gd name="T29" fmla="*/ 33324380 h 121"/>
              <a:gd name="T30" fmla="*/ 15154977 w 95"/>
              <a:gd name="T31" fmla="*/ 33324380 h 121"/>
              <a:gd name="T32" fmla="*/ 18300299 w 95"/>
              <a:gd name="T33" fmla="*/ 32773347 h 121"/>
              <a:gd name="T34" fmla="*/ 22017789 w 95"/>
              <a:gd name="T35" fmla="*/ 30570264 h 121"/>
              <a:gd name="T36" fmla="*/ 25449196 w 95"/>
              <a:gd name="T37" fmla="*/ 26163574 h 121"/>
              <a:gd name="T38" fmla="*/ 26878547 w 95"/>
              <a:gd name="T39" fmla="*/ 19829318 h 121"/>
              <a:gd name="T40" fmla="*/ 13725091 w 95"/>
              <a:gd name="T41" fmla="*/ 29468723 h 121"/>
              <a:gd name="T42" fmla="*/ 9722051 w 95"/>
              <a:gd name="T43" fmla="*/ 28367182 h 121"/>
              <a:gd name="T44" fmla="*/ 7148362 w 95"/>
              <a:gd name="T45" fmla="*/ 25613066 h 121"/>
              <a:gd name="T46" fmla="*/ 6004560 w 95"/>
              <a:gd name="T47" fmla="*/ 21481893 h 121"/>
              <a:gd name="T48" fmla="*/ 5719011 w 95"/>
              <a:gd name="T49" fmla="*/ 16249178 h 121"/>
              <a:gd name="T50" fmla="*/ 6004560 w 95"/>
              <a:gd name="T51" fmla="*/ 11566971 h 121"/>
              <a:gd name="T52" fmla="*/ 7148362 w 95"/>
              <a:gd name="T53" fmla="*/ 7711314 h 121"/>
              <a:gd name="T54" fmla="*/ 9722051 w 95"/>
              <a:gd name="T55" fmla="*/ 5232715 h 121"/>
              <a:gd name="T56" fmla="*/ 13725091 w 95"/>
              <a:gd name="T57" fmla="*/ 4131174 h 121"/>
              <a:gd name="T58" fmla="*/ 17442581 w 95"/>
              <a:gd name="T59" fmla="*/ 5232715 h 121"/>
              <a:gd name="T60" fmla="*/ 19730185 w 95"/>
              <a:gd name="T61" fmla="*/ 7986831 h 121"/>
              <a:gd name="T62" fmla="*/ 21160072 w 95"/>
              <a:gd name="T63" fmla="*/ 11842488 h 121"/>
              <a:gd name="T64" fmla="*/ 21445621 w 95"/>
              <a:gd name="T65" fmla="*/ 16249178 h 121"/>
              <a:gd name="T66" fmla="*/ 21160072 w 95"/>
              <a:gd name="T67" fmla="*/ 21481893 h 121"/>
              <a:gd name="T68" fmla="*/ 20016269 w 95"/>
              <a:gd name="T69" fmla="*/ 25613066 h 121"/>
              <a:gd name="T70" fmla="*/ 17442581 w 95"/>
              <a:gd name="T71" fmla="*/ 28367182 h 121"/>
              <a:gd name="T72" fmla="*/ 13725091 w 95"/>
              <a:gd name="T73" fmla="*/ 29468723 h 1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5" h="121">
                <a:moveTo>
                  <a:pt x="95" y="61"/>
                </a:moveTo>
                <a:lnTo>
                  <a:pt x="94" y="48"/>
                </a:lnTo>
                <a:lnTo>
                  <a:pt x="93" y="37"/>
                </a:lnTo>
                <a:lnTo>
                  <a:pt x="89" y="26"/>
                </a:lnTo>
                <a:lnTo>
                  <a:pt x="84" y="18"/>
                </a:lnTo>
                <a:lnTo>
                  <a:pt x="78" y="10"/>
                </a:lnTo>
                <a:lnTo>
                  <a:pt x="69" y="5"/>
                </a:lnTo>
                <a:lnTo>
                  <a:pt x="65" y="2"/>
                </a:lnTo>
                <a:lnTo>
                  <a:pt x="60" y="1"/>
                </a:lnTo>
                <a:lnTo>
                  <a:pt x="54" y="0"/>
                </a:lnTo>
                <a:lnTo>
                  <a:pt x="49" y="0"/>
                </a:lnTo>
                <a:lnTo>
                  <a:pt x="42" y="0"/>
                </a:lnTo>
                <a:lnTo>
                  <a:pt x="36" y="1"/>
                </a:lnTo>
                <a:lnTo>
                  <a:pt x="31" y="2"/>
                </a:lnTo>
                <a:lnTo>
                  <a:pt x="26" y="5"/>
                </a:lnTo>
                <a:lnTo>
                  <a:pt x="17" y="10"/>
                </a:lnTo>
                <a:lnTo>
                  <a:pt x="11" y="18"/>
                </a:lnTo>
                <a:lnTo>
                  <a:pt x="6" y="28"/>
                </a:lnTo>
                <a:lnTo>
                  <a:pt x="2" y="38"/>
                </a:lnTo>
                <a:lnTo>
                  <a:pt x="1" y="49"/>
                </a:lnTo>
                <a:lnTo>
                  <a:pt x="0" y="62"/>
                </a:lnTo>
                <a:lnTo>
                  <a:pt x="1" y="73"/>
                </a:lnTo>
                <a:lnTo>
                  <a:pt x="2" y="86"/>
                </a:lnTo>
                <a:lnTo>
                  <a:pt x="6" y="96"/>
                </a:lnTo>
                <a:lnTo>
                  <a:pt x="11" y="105"/>
                </a:lnTo>
                <a:lnTo>
                  <a:pt x="17" y="112"/>
                </a:lnTo>
                <a:lnTo>
                  <a:pt x="25" y="117"/>
                </a:lnTo>
                <a:lnTo>
                  <a:pt x="30" y="119"/>
                </a:lnTo>
                <a:lnTo>
                  <a:pt x="35" y="121"/>
                </a:lnTo>
                <a:lnTo>
                  <a:pt x="40" y="121"/>
                </a:lnTo>
                <a:lnTo>
                  <a:pt x="46" y="121"/>
                </a:lnTo>
                <a:lnTo>
                  <a:pt x="53" y="121"/>
                </a:lnTo>
                <a:lnTo>
                  <a:pt x="58" y="120"/>
                </a:lnTo>
                <a:lnTo>
                  <a:pt x="64" y="119"/>
                </a:lnTo>
                <a:lnTo>
                  <a:pt x="69" y="117"/>
                </a:lnTo>
                <a:lnTo>
                  <a:pt x="77" y="111"/>
                </a:lnTo>
                <a:lnTo>
                  <a:pt x="84" y="103"/>
                </a:lnTo>
                <a:lnTo>
                  <a:pt x="89" y="95"/>
                </a:lnTo>
                <a:lnTo>
                  <a:pt x="93" y="83"/>
                </a:lnTo>
                <a:lnTo>
                  <a:pt x="94" y="72"/>
                </a:lnTo>
                <a:lnTo>
                  <a:pt x="95" y="61"/>
                </a:lnTo>
                <a:close/>
                <a:moveTo>
                  <a:pt x="48" y="107"/>
                </a:moveTo>
                <a:lnTo>
                  <a:pt x="40" y="106"/>
                </a:lnTo>
                <a:lnTo>
                  <a:pt x="34" y="103"/>
                </a:lnTo>
                <a:lnTo>
                  <a:pt x="29" y="98"/>
                </a:lnTo>
                <a:lnTo>
                  <a:pt x="25" y="93"/>
                </a:lnTo>
                <a:lnTo>
                  <a:pt x="22" y="86"/>
                </a:lnTo>
                <a:lnTo>
                  <a:pt x="21" y="78"/>
                </a:lnTo>
                <a:lnTo>
                  <a:pt x="20" y="69"/>
                </a:lnTo>
                <a:lnTo>
                  <a:pt x="20" y="59"/>
                </a:lnTo>
                <a:lnTo>
                  <a:pt x="20" y="50"/>
                </a:lnTo>
                <a:lnTo>
                  <a:pt x="21" y="42"/>
                </a:lnTo>
                <a:lnTo>
                  <a:pt x="22" y="34"/>
                </a:lnTo>
                <a:lnTo>
                  <a:pt x="25" y="28"/>
                </a:lnTo>
                <a:lnTo>
                  <a:pt x="29" y="23"/>
                </a:lnTo>
                <a:lnTo>
                  <a:pt x="34" y="19"/>
                </a:lnTo>
                <a:lnTo>
                  <a:pt x="40" y="15"/>
                </a:lnTo>
                <a:lnTo>
                  <a:pt x="48" y="15"/>
                </a:lnTo>
                <a:lnTo>
                  <a:pt x="55" y="15"/>
                </a:lnTo>
                <a:lnTo>
                  <a:pt x="61" y="19"/>
                </a:lnTo>
                <a:lnTo>
                  <a:pt x="66" y="23"/>
                </a:lnTo>
                <a:lnTo>
                  <a:pt x="69" y="29"/>
                </a:lnTo>
                <a:lnTo>
                  <a:pt x="73" y="35"/>
                </a:lnTo>
                <a:lnTo>
                  <a:pt x="74" y="43"/>
                </a:lnTo>
                <a:lnTo>
                  <a:pt x="75" y="52"/>
                </a:lnTo>
                <a:lnTo>
                  <a:pt x="75" y="59"/>
                </a:lnTo>
                <a:lnTo>
                  <a:pt x="75" y="69"/>
                </a:lnTo>
                <a:lnTo>
                  <a:pt x="74" y="78"/>
                </a:lnTo>
                <a:lnTo>
                  <a:pt x="73" y="87"/>
                </a:lnTo>
                <a:lnTo>
                  <a:pt x="70" y="93"/>
                </a:lnTo>
                <a:lnTo>
                  <a:pt x="66" y="100"/>
                </a:lnTo>
                <a:lnTo>
                  <a:pt x="61" y="103"/>
                </a:lnTo>
                <a:lnTo>
                  <a:pt x="55" y="106"/>
                </a:lnTo>
                <a:lnTo>
                  <a:pt x="48" y="10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Freeform 139"/>
          <p:cNvSpPr>
            <a:spLocks/>
          </p:cNvSpPr>
          <p:nvPr/>
        </p:nvSpPr>
        <p:spPr bwMode="auto">
          <a:xfrm>
            <a:off x="9099550" y="1917700"/>
            <a:ext cx="33338" cy="63500"/>
          </a:xfrm>
          <a:custGeom>
            <a:avLst/>
            <a:gdLst>
              <a:gd name="T0" fmla="*/ 7840780 w 63"/>
              <a:gd name="T1" fmla="*/ 9681349 h 119"/>
              <a:gd name="T2" fmla="*/ 9240976 w 63"/>
              <a:gd name="T3" fmla="*/ 7972718 h 119"/>
              <a:gd name="T4" fmla="*/ 10921105 w 63"/>
              <a:gd name="T5" fmla="*/ 5979672 h 119"/>
              <a:gd name="T6" fmla="*/ 12321301 w 63"/>
              <a:gd name="T7" fmla="*/ 5125357 h 119"/>
              <a:gd name="T8" fmla="*/ 13721497 w 63"/>
              <a:gd name="T9" fmla="*/ 5125357 h 119"/>
              <a:gd name="T10" fmla="*/ 14281364 w 63"/>
              <a:gd name="T11" fmla="*/ 5410307 h 119"/>
              <a:gd name="T12" fmla="*/ 15121164 w 63"/>
              <a:gd name="T13" fmla="*/ 5410307 h 119"/>
              <a:gd name="T14" fmla="*/ 15401627 w 63"/>
              <a:gd name="T15" fmla="*/ 5694723 h 119"/>
              <a:gd name="T16" fmla="*/ 15401627 w 63"/>
              <a:gd name="T17" fmla="*/ 5694723 h 119"/>
              <a:gd name="T18" fmla="*/ 15961494 w 63"/>
              <a:gd name="T19" fmla="*/ 5410307 h 119"/>
              <a:gd name="T20" fmla="*/ 15961494 w 63"/>
              <a:gd name="T21" fmla="*/ 5410307 h 119"/>
              <a:gd name="T22" fmla="*/ 15961494 w 63"/>
              <a:gd name="T23" fmla="*/ 5410307 h 119"/>
              <a:gd name="T24" fmla="*/ 17641623 w 63"/>
              <a:gd name="T25" fmla="*/ 1708630 h 119"/>
              <a:gd name="T26" fmla="*/ 17641623 w 63"/>
              <a:gd name="T27" fmla="*/ 1423681 h 119"/>
              <a:gd name="T28" fmla="*/ 17641623 w 63"/>
              <a:gd name="T29" fmla="*/ 1423681 h 119"/>
              <a:gd name="T30" fmla="*/ 17641623 w 63"/>
              <a:gd name="T31" fmla="*/ 1138731 h 119"/>
              <a:gd name="T32" fmla="*/ 17641623 w 63"/>
              <a:gd name="T33" fmla="*/ 1138731 h 119"/>
              <a:gd name="T34" fmla="*/ 17361690 w 63"/>
              <a:gd name="T35" fmla="*/ 569366 h 119"/>
              <a:gd name="T36" fmla="*/ 16521360 w 63"/>
              <a:gd name="T37" fmla="*/ 284950 h 119"/>
              <a:gd name="T38" fmla="*/ 15401627 w 63"/>
              <a:gd name="T39" fmla="*/ 0 h 119"/>
              <a:gd name="T40" fmla="*/ 14281364 w 63"/>
              <a:gd name="T41" fmla="*/ 0 h 119"/>
              <a:gd name="T42" fmla="*/ 11480972 w 63"/>
              <a:gd name="T43" fmla="*/ 569366 h 119"/>
              <a:gd name="T44" fmla="*/ 9520909 w 63"/>
              <a:gd name="T45" fmla="*/ 2277996 h 119"/>
              <a:gd name="T46" fmla="*/ 7840780 w 63"/>
              <a:gd name="T47" fmla="*/ 3986626 h 119"/>
              <a:gd name="T48" fmla="*/ 6160651 w 63"/>
              <a:gd name="T49" fmla="*/ 5694723 h 119"/>
              <a:gd name="T50" fmla="*/ 5880717 w 63"/>
              <a:gd name="T51" fmla="*/ 4271042 h 119"/>
              <a:gd name="T52" fmla="*/ 5320321 w 63"/>
              <a:gd name="T53" fmla="*/ 2277996 h 119"/>
              <a:gd name="T54" fmla="*/ 4480521 w 63"/>
              <a:gd name="T55" fmla="*/ 569366 h 119"/>
              <a:gd name="T56" fmla="*/ 3920125 w 63"/>
              <a:gd name="T57" fmla="*/ 0 h 119"/>
              <a:gd name="T58" fmla="*/ 3360259 w 63"/>
              <a:gd name="T59" fmla="*/ 0 h 119"/>
              <a:gd name="T60" fmla="*/ 3360259 w 63"/>
              <a:gd name="T61" fmla="*/ 0 h 119"/>
              <a:gd name="T62" fmla="*/ 3080325 w 63"/>
              <a:gd name="T63" fmla="*/ 0 h 119"/>
              <a:gd name="T64" fmla="*/ 3080325 w 63"/>
              <a:gd name="T65" fmla="*/ 284950 h 119"/>
              <a:gd name="T66" fmla="*/ 279933 w 63"/>
              <a:gd name="T67" fmla="*/ 1708630 h 119"/>
              <a:gd name="T68" fmla="*/ 279933 w 63"/>
              <a:gd name="T69" fmla="*/ 2277996 h 119"/>
              <a:gd name="T70" fmla="*/ 279933 w 63"/>
              <a:gd name="T71" fmla="*/ 2277996 h 119"/>
              <a:gd name="T72" fmla="*/ 0 w 63"/>
              <a:gd name="T73" fmla="*/ 2562945 h 119"/>
              <a:gd name="T74" fmla="*/ 0 w 63"/>
              <a:gd name="T75" fmla="*/ 2562945 h 119"/>
              <a:gd name="T76" fmla="*/ 279933 w 63"/>
              <a:gd name="T77" fmla="*/ 2847361 h 119"/>
              <a:gd name="T78" fmla="*/ 279933 w 63"/>
              <a:gd name="T79" fmla="*/ 3132311 h 119"/>
              <a:gd name="T80" fmla="*/ 559867 w 63"/>
              <a:gd name="T81" fmla="*/ 3986626 h 119"/>
              <a:gd name="T82" fmla="*/ 1120263 w 63"/>
              <a:gd name="T83" fmla="*/ 5125357 h 119"/>
              <a:gd name="T84" fmla="*/ 1680129 w 63"/>
              <a:gd name="T85" fmla="*/ 6549038 h 119"/>
              <a:gd name="T86" fmla="*/ 1680129 w 63"/>
              <a:gd name="T87" fmla="*/ 7972718 h 119"/>
              <a:gd name="T88" fmla="*/ 1960063 w 63"/>
              <a:gd name="T89" fmla="*/ 9111983 h 119"/>
              <a:gd name="T90" fmla="*/ 1960063 w 63"/>
              <a:gd name="T91" fmla="*/ 33030139 h 119"/>
              <a:gd name="T92" fmla="*/ 1960063 w 63"/>
              <a:gd name="T93" fmla="*/ 33315088 h 119"/>
              <a:gd name="T94" fmla="*/ 1960063 w 63"/>
              <a:gd name="T95" fmla="*/ 33315088 h 119"/>
              <a:gd name="T96" fmla="*/ 2520459 w 63"/>
              <a:gd name="T97" fmla="*/ 33884454 h 119"/>
              <a:gd name="T98" fmla="*/ 2800392 w 63"/>
              <a:gd name="T99" fmla="*/ 33884454 h 119"/>
              <a:gd name="T100" fmla="*/ 6160651 w 63"/>
              <a:gd name="T101" fmla="*/ 33884454 h 119"/>
              <a:gd name="T102" fmla="*/ 6720517 w 63"/>
              <a:gd name="T103" fmla="*/ 33884454 h 119"/>
              <a:gd name="T104" fmla="*/ 7000451 w 63"/>
              <a:gd name="T105" fmla="*/ 33315088 h 119"/>
              <a:gd name="T106" fmla="*/ 7000451 w 63"/>
              <a:gd name="T107" fmla="*/ 33030139 h 119"/>
              <a:gd name="T108" fmla="*/ 7000451 w 63"/>
              <a:gd name="T109" fmla="*/ 10535664 h 11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3" h="119">
                <a:moveTo>
                  <a:pt x="25" y="37"/>
                </a:moveTo>
                <a:lnTo>
                  <a:pt x="28" y="34"/>
                </a:lnTo>
                <a:lnTo>
                  <a:pt x="30" y="30"/>
                </a:lnTo>
                <a:lnTo>
                  <a:pt x="33" y="28"/>
                </a:lnTo>
                <a:lnTo>
                  <a:pt x="35" y="25"/>
                </a:lnTo>
                <a:lnTo>
                  <a:pt x="39" y="21"/>
                </a:lnTo>
                <a:lnTo>
                  <a:pt x="41" y="20"/>
                </a:lnTo>
                <a:lnTo>
                  <a:pt x="44" y="18"/>
                </a:lnTo>
                <a:lnTo>
                  <a:pt x="48" y="18"/>
                </a:lnTo>
                <a:lnTo>
                  <a:pt x="49" y="18"/>
                </a:lnTo>
                <a:lnTo>
                  <a:pt x="50" y="18"/>
                </a:lnTo>
                <a:lnTo>
                  <a:pt x="51" y="19"/>
                </a:lnTo>
                <a:lnTo>
                  <a:pt x="53" y="19"/>
                </a:lnTo>
                <a:lnTo>
                  <a:pt x="54" y="19"/>
                </a:lnTo>
                <a:lnTo>
                  <a:pt x="55" y="20"/>
                </a:lnTo>
                <a:lnTo>
                  <a:pt x="57" y="20"/>
                </a:lnTo>
                <a:lnTo>
                  <a:pt x="57" y="19"/>
                </a:lnTo>
                <a:lnTo>
                  <a:pt x="57" y="18"/>
                </a:lnTo>
                <a:lnTo>
                  <a:pt x="63" y="6"/>
                </a:lnTo>
                <a:lnTo>
                  <a:pt x="63" y="5"/>
                </a:lnTo>
                <a:lnTo>
                  <a:pt x="63" y="4"/>
                </a:lnTo>
                <a:lnTo>
                  <a:pt x="62" y="2"/>
                </a:lnTo>
                <a:lnTo>
                  <a:pt x="60" y="1"/>
                </a:lnTo>
                <a:lnTo>
                  <a:pt x="59" y="1"/>
                </a:lnTo>
                <a:lnTo>
                  <a:pt x="58" y="1"/>
                </a:lnTo>
                <a:lnTo>
                  <a:pt x="55" y="0"/>
                </a:lnTo>
                <a:lnTo>
                  <a:pt x="53" y="0"/>
                </a:lnTo>
                <a:lnTo>
                  <a:pt x="51" y="0"/>
                </a:lnTo>
                <a:lnTo>
                  <a:pt x="46" y="0"/>
                </a:lnTo>
                <a:lnTo>
                  <a:pt x="41" y="2"/>
                </a:lnTo>
                <a:lnTo>
                  <a:pt x="38" y="5"/>
                </a:lnTo>
                <a:lnTo>
                  <a:pt x="34" y="8"/>
                </a:lnTo>
                <a:lnTo>
                  <a:pt x="30" y="11"/>
                </a:lnTo>
                <a:lnTo>
                  <a:pt x="28" y="14"/>
                </a:lnTo>
                <a:lnTo>
                  <a:pt x="25" y="18"/>
                </a:lnTo>
                <a:lnTo>
                  <a:pt x="22" y="20"/>
                </a:lnTo>
                <a:lnTo>
                  <a:pt x="22" y="18"/>
                </a:lnTo>
                <a:lnTo>
                  <a:pt x="21" y="15"/>
                </a:lnTo>
                <a:lnTo>
                  <a:pt x="20" y="11"/>
                </a:lnTo>
                <a:lnTo>
                  <a:pt x="19" y="8"/>
                </a:lnTo>
                <a:lnTo>
                  <a:pt x="17" y="5"/>
                </a:lnTo>
                <a:lnTo>
                  <a:pt x="16" y="2"/>
                </a:lnTo>
                <a:lnTo>
                  <a:pt x="15" y="0"/>
                </a:lnTo>
                <a:lnTo>
                  <a:pt x="14" y="0"/>
                </a:lnTo>
                <a:lnTo>
                  <a:pt x="12" y="0"/>
                </a:lnTo>
                <a:lnTo>
                  <a:pt x="11" y="0"/>
                </a:lnTo>
                <a:lnTo>
                  <a:pt x="11" y="1"/>
                </a:lnTo>
                <a:lnTo>
                  <a:pt x="2" y="6"/>
                </a:lnTo>
                <a:lnTo>
                  <a:pt x="1" y="6"/>
                </a:lnTo>
                <a:lnTo>
                  <a:pt x="1" y="8"/>
                </a:lnTo>
                <a:lnTo>
                  <a:pt x="0" y="9"/>
                </a:lnTo>
                <a:lnTo>
                  <a:pt x="0" y="10"/>
                </a:lnTo>
                <a:lnTo>
                  <a:pt x="1" y="10"/>
                </a:lnTo>
                <a:lnTo>
                  <a:pt x="1" y="11"/>
                </a:lnTo>
                <a:lnTo>
                  <a:pt x="1" y="13"/>
                </a:lnTo>
                <a:lnTo>
                  <a:pt x="2" y="14"/>
                </a:lnTo>
                <a:lnTo>
                  <a:pt x="2" y="15"/>
                </a:lnTo>
                <a:lnTo>
                  <a:pt x="4" y="18"/>
                </a:lnTo>
                <a:lnTo>
                  <a:pt x="5" y="20"/>
                </a:lnTo>
                <a:lnTo>
                  <a:pt x="6" y="23"/>
                </a:lnTo>
                <a:lnTo>
                  <a:pt x="6" y="25"/>
                </a:lnTo>
                <a:lnTo>
                  <a:pt x="6" y="28"/>
                </a:lnTo>
                <a:lnTo>
                  <a:pt x="6" y="29"/>
                </a:lnTo>
                <a:lnTo>
                  <a:pt x="7" y="32"/>
                </a:lnTo>
                <a:lnTo>
                  <a:pt x="7" y="33"/>
                </a:lnTo>
                <a:lnTo>
                  <a:pt x="7" y="116"/>
                </a:lnTo>
                <a:lnTo>
                  <a:pt x="7" y="117"/>
                </a:lnTo>
                <a:lnTo>
                  <a:pt x="9" y="119"/>
                </a:lnTo>
                <a:lnTo>
                  <a:pt x="10" y="119"/>
                </a:lnTo>
                <a:lnTo>
                  <a:pt x="22" y="119"/>
                </a:lnTo>
                <a:lnTo>
                  <a:pt x="24" y="119"/>
                </a:lnTo>
                <a:lnTo>
                  <a:pt x="25" y="117"/>
                </a:lnTo>
                <a:lnTo>
                  <a:pt x="25" y="116"/>
                </a:lnTo>
                <a:lnTo>
                  <a:pt x="25" y="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Freeform 140"/>
          <p:cNvSpPr>
            <a:spLocks/>
          </p:cNvSpPr>
          <p:nvPr/>
        </p:nvSpPr>
        <p:spPr bwMode="auto">
          <a:xfrm>
            <a:off x="9140825" y="1917700"/>
            <a:ext cx="73025" cy="63500"/>
          </a:xfrm>
          <a:custGeom>
            <a:avLst/>
            <a:gdLst>
              <a:gd name="T0" fmla="*/ 1400175 w 138"/>
              <a:gd name="T1" fmla="*/ 33315088 h 119"/>
              <a:gd name="T2" fmla="*/ 1680104 w 138"/>
              <a:gd name="T3" fmla="*/ 33884454 h 119"/>
              <a:gd name="T4" fmla="*/ 2239963 w 138"/>
              <a:gd name="T5" fmla="*/ 33884454 h 119"/>
              <a:gd name="T6" fmla="*/ 5880629 w 138"/>
              <a:gd name="T7" fmla="*/ 33884454 h 119"/>
              <a:gd name="T8" fmla="*/ 6440488 w 138"/>
              <a:gd name="T9" fmla="*/ 33315088 h 119"/>
              <a:gd name="T10" fmla="*/ 6440488 w 138"/>
              <a:gd name="T11" fmla="*/ 33030139 h 119"/>
              <a:gd name="T12" fmla="*/ 7560204 w 138"/>
              <a:gd name="T13" fmla="*/ 6549038 h 119"/>
              <a:gd name="T14" fmla="*/ 9800696 w 138"/>
              <a:gd name="T15" fmla="*/ 5125357 h 119"/>
              <a:gd name="T16" fmla="*/ 13160904 w 138"/>
              <a:gd name="T17" fmla="*/ 4555992 h 119"/>
              <a:gd name="T18" fmla="*/ 15960725 w 138"/>
              <a:gd name="T19" fmla="*/ 5410307 h 119"/>
              <a:gd name="T20" fmla="*/ 17080971 w 138"/>
              <a:gd name="T21" fmla="*/ 7972718 h 119"/>
              <a:gd name="T22" fmla="*/ 17360900 w 138"/>
              <a:gd name="T23" fmla="*/ 33030139 h 119"/>
              <a:gd name="T24" fmla="*/ 17360900 w 138"/>
              <a:gd name="T25" fmla="*/ 33315088 h 119"/>
              <a:gd name="T26" fmla="*/ 17641358 w 138"/>
              <a:gd name="T27" fmla="*/ 33884454 h 119"/>
              <a:gd name="T28" fmla="*/ 21561425 w 138"/>
              <a:gd name="T29" fmla="*/ 33884454 h 119"/>
              <a:gd name="T30" fmla="*/ 21841354 w 138"/>
              <a:gd name="T31" fmla="*/ 33884454 h 119"/>
              <a:gd name="T32" fmla="*/ 22401213 w 138"/>
              <a:gd name="T33" fmla="*/ 33315088 h 119"/>
              <a:gd name="T34" fmla="*/ 22401213 w 138"/>
              <a:gd name="T35" fmla="*/ 7118403 h 119"/>
              <a:gd name="T36" fmla="*/ 24361775 w 138"/>
              <a:gd name="T37" fmla="*/ 5979672 h 119"/>
              <a:gd name="T38" fmla="*/ 26881667 w 138"/>
              <a:gd name="T39" fmla="*/ 5125357 h 119"/>
              <a:gd name="T40" fmla="*/ 29961946 w 138"/>
              <a:gd name="T41" fmla="*/ 4555992 h 119"/>
              <a:gd name="T42" fmla="*/ 32481837 w 138"/>
              <a:gd name="T43" fmla="*/ 5979672 h 119"/>
              <a:gd name="T44" fmla="*/ 33322154 w 138"/>
              <a:gd name="T45" fmla="*/ 9111983 h 119"/>
              <a:gd name="T46" fmla="*/ 33322154 w 138"/>
              <a:gd name="T47" fmla="*/ 33030139 h 119"/>
              <a:gd name="T48" fmla="*/ 33602083 w 138"/>
              <a:gd name="T49" fmla="*/ 33315088 h 119"/>
              <a:gd name="T50" fmla="*/ 33882013 w 138"/>
              <a:gd name="T51" fmla="*/ 33884454 h 119"/>
              <a:gd name="T52" fmla="*/ 37802608 w 138"/>
              <a:gd name="T53" fmla="*/ 33884454 h 119"/>
              <a:gd name="T54" fmla="*/ 38082538 w 138"/>
              <a:gd name="T55" fmla="*/ 33315088 h 119"/>
              <a:gd name="T56" fmla="*/ 38642396 w 138"/>
              <a:gd name="T57" fmla="*/ 33030139 h 119"/>
              <a:gd name="T58" fmla="*/ 38082538 w 138"/>
              <a:gd name="T59" fmla="*/ 8257668 h 119"/>
              <a:gd name="T60" fmla="*/ 37242221 w 138"/>
              <a:gd name="T61" fmla="*/ 3132311 h 119"/>
              <a:gd name="T62" fmla="*/ 32761767 w 138"/>
              <a:gd name="T63" fmla="*/ 284950 h 119"/>
              <a:gd name="T64" fmla="*/ 28001912 w 138"/>
              <a:gd name="T65" fmla="*/ 284950 h 119"/>
              <a:gd name="T66" fmla="*/ 24361775 w 138"/>
              <a:gd name="T67" fmla="*/ 2277996 h 119"/>
              <a:gd name="T68" fmla="*/ 21561425 w 138"/>
              <a:gd name="T69" fmla="*/ 3986626 h 119"/>
              <a:gd name="T70" fmla="*/ 20161250 w 138"/>
              <a:gd name="T71" fmla="*/ 1423681 h 119"/>
              <a:gd name="T72" fmla="*/ 17360900 w 138"/>
              <a:gd name="T73" fmla="*/ 284950 h 119"/>
              <a:gd name="T74" fmla="*/ 13440833 w 138"/>
              <a:gd name="T75" fmla="*/ 0 h 119"/>
              <a:gd name="T76" fmla="*/ 9520767 w 138"/>
              <a:gd name="T77" fmla="*/ 1423681 h 119"/>
              <a:gd name="T78" fmla="*/ 6440488 w 138"/>
              <a:gd name="T79" fmla="*/ 3132311 h 119"/>
              <a:gd name="T80" fmla="*/ 5600171 w 138"/>
              <a:gd name="T81" fmla="*/ 3132311 h 119"/>
              <a:gd name="T82" fmla="*/ 5040313 w 138"/>
              <a:gd name="T83" fmla="*/ 1138731 h 119"/>
              <a:gd name="T84" fmla="*/ 3920067 w 138"/>
              <a:gd name="T85" fmla="*/ 0 h 119"/>
              <a:gd name="T86" fmla="*/ 3640137 w 138"/>
              <a:gd name="T87" fmla="*/ 0 h 119"/>
              <a:gd name="T88" fmla="*/ 3640137 w 138"/>
              <a:gd name="T89" fmla="*/ 0 h 119"/>
              <a:gd name="T90" fmla="*/ 279929 w 138"/>
              <a:gd name="T91" fmla="*/ 1708630 h 119"/>
              <a:gd name="T92" fmla="*/ 0 w 138"/>
              <a:gd name="T93" fmla="*/ 2277996 h 119"/>
              <a:gd name="T94" fmla="*/ 0 w 138"/>
              <a:gd name="T95" fmla="*/ 2277996 h 119"/>
              <a:gd name="T96" fmla="*/ 0 w 138"/>
              <a:gd name="T97" fmla="*/ 2562945 h 119"/>
              <a:gd name="T98" fmla="*/ 279929 w 138"/>
              <a:gd name="T99" fmla="*/ 3132311 h 119"/>
              <a:gd name="T100" fmla="*/ 840317 w 138"/>
              <a:gd name="T101" fmla="*/ 4271042 h 119"/>
              <a:gd name="T102" fmla="*/ 1120246 w 138"/>
              <a:gd name="T103" fmla="*/ 5694723 h 119"/>
              <a:gd name="T104" fmla="*/ 1400175 w 138"/>
              <a:gd name="T105" fmla="*/ 7403353 h 119"/>
              <a:gd name="T106" fmla="*/ 1400175 w 138"/>
              <a:gd name="T107" fmla="*/ 9396399 h 11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38" h="119">
                <a:moveTo>
                  <a:pt x="5" y="116"/>
                </a:moveTo>
                <a:lnTo>
                  <a:pt x="5" y="116"/>
                </a:lnTo>
                <a:lnTo>
                  <a:pt x="5" y="117"/>
                </a:lnTo>
                <a:lnTo>
                  <a:pt x="6" y="119"/>
                </a:lnTo>
                <a:lnTo>
                  <a:pt x="8" y="119"/>
                </a:lnTo>
                <a:lnTo>
                  <a:pt x="20" y="119"/>
                </a:lnTo>
                <a:lnTo>
                  <a:pt x="21" y="119"/>
                </a:lnTo>
                <a:lnTo>
                  <a:pt x="23" y="117"/>
                </a:lnTo>
                <a:lnTo>
                  <a:pt x="23" y="116"/>
                </a:lnTo>
                <a:lnTo>
                  <a:pt x="23" y="26"/>
                </a:lnTo>
                <a:lnTo>
                  <a:pt x="24" y="25"/>
                </a:lnTo>
                <a:lnTo>
                  <a:pt x="27" y="23"/>
                </a:lnTo>
                <a:lnTo>
                  <a:pt x="29" y="21"/>
                </a:lnTo>
                <a:lnTo>
                  <a:pt x="32" y="20"/>
                </a:lnTo>
                <a:lnTo>
                  <a:pt x="35" y="18"/>
                </a:lnTo>
                <a:lnTo>
                  <a:pt x="39" y="18"/>
                </a:lnTo>
                <a:lnTo>
                  <a:pt x="42" y="16"/>
                </a:lnTo>
                <a:lnTo>
                  <a:pt x="47" y="16"/>
                </a:lnTo>
                <a:lnTo>
                  <a:pt x="50" y="16"/>
                </a:lnTo>
                <a:lnTo>
                  <a:pt x="54" y="18"/>
                </a:lnTo>
                <a:lnTo>
                  <a:pt x="57" y="19"/>
                </a:lnTo>
                <a:lnTo>
                  <a:pt x="59" y="21"/>
                </a:lnTo>
                <a:lnTo>
                  <a:pt x="61" y="25"/>
                </a:lnTo>
                <a:lnTo>
                  <a:pt x="61" y="28"/>
                </a:lnTo>
                <a:lnTo>
                  <a:pt x="62" y="32"/>
                </a:lnTo>
                <a:lnTo>
                  <a:pt x="62" y="35"/>
                </a:lnTo>
                <a:lnTo>
                  <a:pt x="62" y="116"/>
                </a:lnTo>
                <a:lnTo>
                  <a:pt x="62" y="117"/>
                </a:lnTo>
                <a:lnTo>
                  <a:pt x="63" y="119"/>
                </a:lnTo>
                <a:lnTo>
                  <a:pt x="64" y="119"/>
                </a:lnTo>
                <a:lnTo>
                  <a:pt x="77" y="119"/>
                </a:lnTo>
                <a:lnTo>
                  <a:pt x="78" y="119"/>
                </a:lnTo>
                <a:lnTo>
                  <a:pt x="80" y="117"/>
                </a:lnTo>
                <a:lnTo>
                  <a:pt x="80" y="116"/>
                </a:lnTo>
                <a:lnTo>
                  <a:pt x="80" y="25"/>
                </a:lnTo>
                <a:lnTo>
                  <a:pt x="82" y="24"/>
                </a:lnTo>
                <a:lnTo>
                  <a:pt x="85" y="23"/>
                </a:lnTo>
                <a:lnTo>
                  <a:pt x="87" y="21"/>
                </a:lnTo>
                <a:lnTo>
                  <a:pt x="90" y="20"/>
                </a:lnTo>
                <a:lnTo>
                  <a:pt x="92" y="18"/>
                </a:lnTo>
                <a:lnTo>
                  <a:pt x="96" y="18"/>
                </a:lnTo>
                <a:lnTo>
                  <a:pt x="100" y="16"/>
                </a:lnTo>
                <a:lnTo>
                  <a:pt x="104" y="16"/>
                </a:lnTo>
                <a:lnTo>
                  <a:pt x="107" y="16"/>
                </a:lnTo>
                <a:lnTo>
                  <a:pt x="111" y="18"/>
                </a:lnTo>
                <a:lnTo>
                  <a:pt x="114" y="19"/>
                </a:lnTo>
                <a:lnTo>
                  <a:pt x="116" y="21"/>
                </a:lnTo>
                <a:lnTo>
                  <a:pt x="117" y="25"/>
                </a:lnTo>
                <a:lnTo>
                  <a:pt x="119" y="28"/>
                </a:lnTo>
                <a:lnTo>
                  <a:pt x="119" y="32"/>
                </a:lnTo>
                <a:lnTo>
                  <a:pt x="119" y="35"/>
                </a:lnTo>
                <a:lnTo>
                  <a:pt x="119" y="116"/>
                </a:lnTo>
                <a:lnTo>
                  <a:pt x="119" y="117"/>
                </a:lnTo>
                <a:lnTo>
                  <a:pt x="120" y="117"/>
                </a:lnTo>
                <a:lnTo>
                  <a:pt x="120" y="119"/>
                </a:lnTo>
                <a:lnTo>
                  <a:pt x="121" y="119"/>
                </a:lnTo>
                <a:lnTo>
                  <a:pt x="134" y="119"/>
                </a:lnTo>
                <a:lnTo>
                  <a:pt x="135" y="119"/>
                </a:lnTo>
                <a:lnTo>
                  <a:pt x="136" y="119"/>
                </a:lnTo>
                <a:lnTo>
                  <a:pt x="136" y="117"/>
                </a:lnTo>
                <a:lnTo>
                  <a:pt x="138" y="116"/>
                </a:lnTo>
                <a:lnTo>
                  <a:pt x="138" y="35"/>
                </a:lnTo>
                <a:lnTo>
                  <a:pt x="136" y="29"/>
                </a:lnTo>
                <a:lnTo>
                  <a:pt x="136" y="23"/>
                </a:lnTo>
                <a:lnTo>
                  <a:pt x="135" y="16"/>
                </a:lnTo>
                <a:lnTo>
                  <a:pt x="133" y="11"/>
                </a:lnTo>
                <a:lnTo>
                  <a:pt x="129" y="6"/>
                </a:lnTo>
                <a:lnTo>
                  <a:pt x="124" y="2"/>
                </a:lnTo>
                <a:lnTo>
                  <a:pt x="117" y="1"/>
                </a:lnTo>
                <a:lnTo>
                  <a:pt x="109" y="0"/>
                </a:lnTo>
                <a:lnTo>
                  <a:pt x="105" y="0"/>
                </a:lnTo>
                <a:lnTo>
                  <a:pt x="100" y="1"/>
                </a:lnTo>
                <a:lnTo>
                  <a:pt x="96" y="2"/>
                </a:lnTo>
                <a:lnTo>
                  <a:pt x="91" y="5"/>
                </a:lnTo>
                <a:lnTo>
                  <a:pt x="87" y="8"/>
                </a:lnTo>
                <a:lnTo>
                  <a:pt x="83" y="10"/>
                </a:lnTo>
                <a:lnTo>
                  <a:pt x="80" y="13"/>
                </a:lnTo>
                <a:lnTo>
                  <a:pt x="77" y="14"/>
                </a:lnTo>
                <a:lnTo>
                  <a:pt x="76" y="11"/>
                </a:lnTo>
                <a:lnTo>
                  <a:pt x="73" y="8"/>
                </a:lnTo>
                <a:lnTo>
                  <a:pt x="72" y="5"/>
                </a:lnTo>
                <a:lnTo>
                  <a:pt x="69" y="4"/>
                </a:lnTo>
                <a:lnTo>
                  <a:pt x="66" y="2"/>
                </a:lnTo>
                <a:lnTo>
                  <a:pt x="62" y="1"/>
                </a:lnTo>
                <a:lnTo>
                  <a:pt x="57" y="0"/>
                </a:lnTo>
                <a:lnTo>
                  <a:pt x="52" y="0"/>
                </a:lnTo>
                <a:lnTo>
                  <a:pt x="48" y="0"/>
                </a:lnTo>
                <a:lnTo>
                  <a:pt x="43" y="1"/>
                </a:lnTo>
                <a:lnTo>
                  <a:pt x="39" y="2"/>
                </a:lnTo>
                <a:lnTo>
                  <a:pt x="34" y="5"/>
                </a:lnTo>
                <a:lnTo>
                  <a:pt x="30" y="8"/>
                </a:lnTo>
                <a:lnTo>
                  <a:pt x="27" y="9"/>
                </a:lnTo>
                <a:lnTo>
                  <a:pt x="23" y="11"/>
                </a:lnTo>
                <a:lnTo>
                  <a:pt x="20" y="14"/>
                </a:lnTo>
                <a:lnTo>
                  <a:pt x="20" y="13"/>
                </a:lnTo>
                <a:lnTo>
                  <a:pt x="20" y="11"/>
                </a:lnTo>
                <a:lnTo>
                  <a:pt x="19" y="9"/>
                </a:lnTo>
                <a:lnTo>
                  <a:pt x="18" y="6"/>
                </a:lnTo>
                <a:lnTo>
                  <a:pt x="18" y="4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1"/>
                </a:lnTo>
                <a:lnTo>
                  <a:pt x="1" y="6"/>
                </a:lnTo>
                <a:lnTo>
                  <a:pt x="1" y="8"/>
                </a:lnTo>
                <a:lnTo>
                  <a:pt x="0" y="8"/>
                </a:lnTo>
                <a:lnTo>
                  <a:pt x="0" y="9"/>
                </a:lnTo>
                <a:lnTo>
                  <a:pt x="1" y="10"/>
                </a:lnTo>
                <a:lnTo>
                  <a:pt x="1" y="11"/>
                </a:lnTo>
                <a:lnTo>
                  <a:pt x="3" y="13"/>
                </a:lnTo>
                <a:lnTo>
                  <a:pt x="3" y="15"/>
                </a:lnTo>
                <a:lnTo>
                  <a:pt x="4" y="16"/>
                </a:lnTo>
                <a:lnTo>
                  <a:pt x="4" y="19"/>
                </a:lnTo>
                <a:lnTo>
                  <a:pt x="4" y="20"/>
                </a:lnTo>
                <a:lnTo>
                  <a:pt x="4" y="23"/>
                </a:lnTo>
                <a:lnTo>
                  <a:pt x="4" y="25"/>
                </a:lnTo>
                <a:lnTo>
                  <a:pt x="5" y="26"/>
                </a:lnTo>
                <a:lnTo>
                  <a:pt x="5" y="29"/>
                </a:lnTo>
                <a:lnTo>
                  <a:pt x="5" y="32"/>
                </a:lnTo>
                <a:lnTo>
                  <a:pt x="5" y="33"/>
                </a:lnTo>
                <a:lnTo>
                  <a:pt x="5" y="116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41"/>
          <p:cNvSpPr>
            <a:spLocks noEditPoints="1"/>
          </p:cNvSpPr>
          <p:nvPr/>
        </p:nvSpPr>
        <p:spPr bwMode="auto">
          <a:xfrm>
            <a:off x="9226550" y="1917700"/>
            <a:ext cx="47625" cy="63500"/>
          </a:xfrm>
          <a:custGeom>
            <a:avLst/>
            <a:gdLst>
              <a:gd name="T0" fmla="*/ 23430959 w 88"/>
              <a:gd name="T1" fmla="*/ 5508231 h 121"/>
              <a:gd name="T2" fmla="*/ 19916450 w 88"/>
              <a:gd name="T3" fmla="*/ 1377058 h 121"/>
              <a:gd name="T4" fmla="*/ 12887433 w 88"/>
              <a:gd name="T5" fmla="*/ 0 h 121"/>
              <a:gd name="T6" fmla="*/ 7322344 w 88"/>
              <a:gd name="T7" fmla="*/ 551033 h 121"/>
              <a:gd name="T8" fmla="*/ 2928938 w 88"/>
              <a:gd name="T9" fmla="*/ 2203083 h 121"/>
              <a:gd name="T10" fmla="*/ 1757254 w 88"/>
              <a:gd name="T11" fmla="*/ 3029632 h 121"/>
              <a:gd name="T12" fmla="*/ 1757254 w 88"/>
              <a:gd name="T13" fmla="*/ 3580140 h 121"/>
              <a:gd name="T14" fmla="*/ 2343366 w 88"/>
              <a:gd name="T15" fmla="*/ 3855657 h 121"/>
              <a:gd name="T16" fmla="*/ 2928938 w 88"/>
              <a:gd name="T17" fmla="*/ 6334256 h 121"/>
              <a:gd name="T18" fmla="*/ 3221723 w 88"/>
              <a:gd name="T19" fmla="*/ 6334256 h 121"/>
              <a:gd name="T20" fmla="*/ 3221723 w 88"/>
              <a:gd name="T21" fmla="*/ 6609773 h 121"/>
              <a:gd name="T22" fmla="*/ 4393406 w 88"/>
              <a:gd name="T23" fmla="*/ 6334256 h 121"/>
              <a:gd name="T24" fmla="*/ 7322344 w 88"/>
              <a:gd name="T25" fmla="*/ 5232715 h 121"/>
              <a:gd name="T26" fmla="*/ 12301321 w 88"/>
              <a:gd name="T27" fmla="*/ 4406690 h 121"/>
              <a:gd name="T28" fmla="*/ 16401942 w 88"/>
              <a:gd name="T29" fmla="*/ 5232715 h 121"/>
              <a:gd name="T30" fmla="*/ 18159196 w 88"/>
              <a:gd name="T31" fmla="*/ 7711314 h 121"/>
              <a:gd name="T32" fmla="*/ 18451982 w 88"/>
              <a:gd name="T33" fmla="*/ 12944029 h 121"/>
              <a:gd name="T34" fmla="*/ 10836852 w 88"/>
              <a:gd name="T35" fmla="*/ 13495062 h 121"/>
              <a:gd name="T36" fmla="*/ 4978977 w 88"/>
              <a:gd name="T37" fmla="*/ 15698145 h 121"/>
              <a:gd name="T38" fmla="*/ 1171683 w 88"/>
              <a:gd name="T39" fmla="*/ 19003293 h 121"/>
              <a:gd name="T40" fmla="*/ 0 w 88"/>
              <a:gd name="T41" fmla="*/ 24236008 h 121"/>
              <a:gd name="T42" fmla="*/ 1464469 w 88"/>
              <a:gd name="T43" fmla="*/ 30019231 h 121"/>
              <a:gd name="T44" fmla="*/ 5271763 w 88"/>
              <a:gd name="T45" fmla="*/ 33048864 h 121"/>
              <a:gd name="T46" fmla="*/ 11129638 w 88"/>
              <a:gd name="T47" fmla="*/ 33324380 h 121"/>
              <a:gd name="T48" fmla="*/ 15815830 w 88"/>
              <a:gd name="T49" fmla="*/ 31671806 h 121"/>
              <a:gd name="T50" fmla="*/ 18744767 w 88"/>
              <a:gd name="T51" fmla="*/ 29468723 h 121"/>
              <a:gd name="T52" fmla="*/ 19623665 w 88"/>
              <a:gd name="T53" fmla="*/ 30294748 h 121"/>
              <a:gd name="T54" fmla="*/ 20795348 w 88"/>
              <a:gd name="T55" fmla="*/ 32222839 h 121"/>
              <a:gd name="T56" fmla="*/ 21966490 w 88"/>
              <a:gd name="T57" fmla="*/ 33324380 h 121"/>
              <a:gd name="T58" fmla="*/ 22259817 w 88"/>
              <a:gd name="T59" fmla="*/ 33324380 h 121"/>
              <a:gd name="T60" fmla="*/ 22259817 w 88"/>
              <a:gd name="T61" fmla="*/ 33324380 h 121"/>
              <a:gd name="T62" fmla="*/ 25188754 w 88"/>
              <a:gd name="T63" fmla="*/ 31671806 h 121"/>
              <a:gd name="T64" fmla="*/ 25481540 w 88"/>
              <a:gd name="T65" fmla="*/ 31671806 h 121"/>
              <a:gd name="T66" fmla="*/ 25774325 w 88"/>
              <a:gd name="T67" fmla="*/ 31396289 h 121"/>
              <a:gd name="T68" fmla="*/ 25774325 w 88"/>
              <a:gd name="T69" fmla="*/ 30845781 h 121"/>
              <a:gd name="T70" fmla="*/ 25188754 w 88"/>
              <a:gd name="T71" fmla="*/ 30294748 h 121"/>
              <a:gd name="T72" fmla="*/ 24895428 w 88"/>
              <a:gd name="T73" fmla="*/ 29193207 h 121"/>
              <a:gd name="T74" fmla="*/ 24017071 w 88"/>
              <a:gd name="T75" fmla="*/ 27540632 h 121"/>
              <a:gd name="T76" fmla="*/ 23724286 w 88"/>
              <a:gd name="T77" fmla="*/ 25613066 h 121"/>
              <a:gd name="T78" fmla="*/ 23724286 w 88"/>
              <a:gd name="T79" fmla="*/ 22307917 h 121"/>
              <a:gd name="T80" fmla="*/ 17866411 w 88"/>
              <a:gd name="T81" fmla="*/ 25613066 h 121"/>
              <a:gd name="T82" fmla="*/ 15230259 w 88"/>
              <a:gd name="T83" fmla="*/ 27816149 h 121"/>
              <a:gd name="T84" fmla="*/ 12008536 w 88"/>
              <a:gd name="T85" fmla="*/ 29193207 h 121"/>
              <a:gd name="T86" fmla="*/ 8200700 w 88"/>
              <a:gd name="T87" fmla="*/ 28917690 h 121"/>
              <a:gd name="T88" fmla="*/ 5857875 w 88"/>
              <a:gd name="T89" fmla="*/ 26714607 h 121"/>
              <a:gd name="T90" fmla="*/ 5271763 w 88"/>
              <a:gd name="T91" fmla="*/ 23960492 h 121"/>
              <a:gd name="T92" fmla="*/ 6443446 w 88"/>
              <a:gd name="T93" fmla="*/ 20380351 h 121"/>
              <a:gd name="T94" fmla="*/ 10836852 w 88"/>
              <a:gd name="T95" fmla="*/ 17626236 h 121"/>
              <a:gd name="T96" fmla="*/ 16987513 w 88"/>
              <a:gd name="T97" fmla="*/ 16799686 h 12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8" h="121">
                <a:moveTo>
                  <a:pt x="81" y="34"/>
                </a:moveTo>
                <a:lnTo>
                  <a:pt x="81" y="26"/>
                </a:lnTo>
                <a:lnTo>
                  <a:pt x="80" y="20"/>
                </a:lnTo>
                <a:lnTo>
                  <a:pt x="77" y="14"/>
                </a:lnTo>
                <a:lnTo>
                  <a:pt x="73" y="9"/>
                </a:lnTo>
                <a:lnTo>
                  <a:pt x="68" y="5"/>
                </a:lnTo>
                <a:lnTo>
                  <a:pt x="62" y="2"/>
                </a:lnTo>
                <a:lnTo>
                  <a:pt x="53" y="0"/>
                </a:lnTo>
                <a:lnTo>
                  <a:pt x="44" y="0"/>
                </a:lnTo>
                <a:lnTo>
                  <a:pt x="38" y="0"/>
                </a:lnTo>
                <a:lnTo>
                  <a:pt x="32" y="1"/>
                </a:lnTo>
                <a:lnTo>
                  <a:pt x="25" y="2"/>
                </a:lnTo>
                <a:lnTo>
                  <a:pt x="19" y="4"/>
                </a:lnTo>
                <a:lnTo>
                  <a:pt x="14" y="5"/>
                </a:lnTo>
                <a:lnTo>
                  <a:pt x="10" y="8"/>
                </a:lnTo>
                <a:lnTo>
                  <a:pt x="8" y="9"/>
                </a:lnTo>
                <a:lnTo>
                  <a:pt x="6" y="11"/>
                </a:lnTo>
                <a:lnTo>
                  <a:pt x="6" y="13"/>
                </a:lnTo>
                <a:lnTo>
                  <a:pt x="8" y="13"/>
                </a:lnTo>
                <a:lnTo>
                  <a:pt x="8" y="14"/>
                </a:lnTo>
                <a:lnTo>
                  <a:pt x="10" y="23"/>
                </a:lnTo>
                <a:lnTo>
                  <a:pt x="11" y="23"/>
                </a:lnTo>
                <a:lnTo>
                  <a:pt x="11" y="24"/>
                </a:lnTo>
                <a:lnTo>
                  <a:pt x="13" y="24"/>
                </a:lnTo>
                <a:lnTo>
                  <a:pt x="14" y="23"/>
                </a:lnTo>
                <a:lnTo>
                  <a:pt x="15" y="23"/>
                </a:lnTo>
                <a:lnTo>
                  <a:pt x="18" y="21"/>
                </a:lnTo>
                <a:lnTo>
                  <a:pt x="22" y="20"/>
                </a:lnTo>
                <a:lnTo>
                  <a:pt x="25" y="19"/>
                </a:lnTo>
                <a:lnTo>
                  <a:pt x="30" y="18"/>
                </a:lnTo>
                <a:lnTo>
                  <a:pt x="35" y="16"/>
                </a:lnTo>
                <a:lnTo>
                  <a:pt x="42" y="16"/>
                </a:lnTo>
                <a:lnTo>
                  <a:pt x="47" y="16"/>
                </a:lnTo>
                <a:lnTo>
                  <a:pt x="52" y="18"/>
                </a:lnTo>
                <a:lnTo>
                  <a:pt x="56" y="19"/>
                </a:lnTo>
                <a:lnTo>
                  <a:pt x="58" y="21"/>
                </a:lnTo>
                <a:lnTo>
                  <a:pt x="61" y="25"/>
                </a:lnTo>
                <a:lnTo>
                  <a:pt x="62" y="28"/>
                </a:lnTo>
                <a:lnTo>
                  <a:pt x="63" y="33"/>
                </a:lnTo>
                <a:lnTo>
                  <a:pt x="63" y="38"/>
                </a:lnTo>
                <a:lnTo>
                  <a:pt x="63" y="47"/>
                </a:lnTo>
                <a:lnTo>
                  <a:pt x="56" y="47"/>
                </a:lnTo>
                <a:lnTo>
                  <a:pt x="47" y="47"/>
                </a:lnTo>
                <a:lnTo>
                  <a:pt x="37" y="49"/>
                </a:lnTo>
                <a:lnTo>
                  <a:pt x="25" y="52"/>
                </a:lnTo>
                <a:lnTo>
                  <a:pt x="20" y="54"/>
                </a:lnTo>
                <a:lnTo>
                  <a:pt x="17" y="57"/>
                </a:lnTo>
                <a:lnTo>
                  <a:pt x="11" y="61"/>
                </a:lnTo>
                <a:lnTo>
                  <a:pt x="8" y="64"/>
                </a:lnTo>
                <a:lnTo>
                  <a:pt x="4" y="69"/>
                </a:lnTo>
                <a:lnTo>
                  <a:pt x="3" y="74"/>
                </a:lnTo>
                <a:lnTo>
                  <a:pt x="0" y="81"/>
                </a:lnTo>
                <a:lnTo>
                  <a:pt x="0" y="88"/>
                </a:lnTo>
                <a:lnTo>
                  <a:pt x="0" y="96"/>
                </a:lnTo>
                <a:lnTo>
                  <a:pt x="3" y="102"/>
                </a:lnTo>
                <a:lnTo>
                  <a:pt x="5" y="109"/>
                </a:lnTo>
                <a:lnTo>
                  <a:pt x="9" y="112"/>
                </a:lnTo>
                <a:lnTo>
                  <a:pt x="13" y="116"/>
                </a:lnTo>
                <a:lnTo>
                  <a:pt x="18" y="120"/>
                </a:lnTo>
                <a:lnTo>
                  <a:pt x="24" y="121"/>
                </a:lnTo>
                <a:lnTo>
                  <a:pt x="32" y="121"/>
                </a:lnTo>
                <a:lnTo>
                  <a:pt x="38" y="121"/>
                </a:lnTo>
                <a:lnTo>
                  <a:pt x="44" y="120"/>
                </a:lnTo>
                <a:lnTo>
                  <a:pt x="51" y="117"/>
                </a:lnTo>
                <a:lnTo>
                  <a:pt x="54" y="115"/>
                </a:lnTo>
                <a:lnTo>
                  <a:pt x="58" y="112"/>
                </a:lnTo>
                <a:lnTo>
                  <a:pt x="62" y="110"/>
                </a:lnTo>
                <a:lnTo>
                  <a:pt x="64" y="107"/>
                </a:lnTo>
                <a:lnTo>
                  <a:pt x="66" y="106"/>
                </a:lnTo>
                <a:lnTo>
                  <a:pt x="66" y="107"/>
                </a:lnTo>
                <a:lnTo>
                  <a:pt x="67" y="110"/>
                </a:lnTo>
                <a:lnTo>
                  <a:pt x="68" y="112"/>
                </a:lnTo>
                <a:lnTo>
                  <a:pt x="70" y="115"/>
                </a:lnTo>
                <a:lnTo>
                  <a:pt x="71" y="117"/>
                </a:lnTo>
                <a:lnTo>
                  <a:pt x="72" y="120"/>
                </a:lnTo>
                <a:lnTo>
                  <a:pt x="73" y="121"/>
                </a:lnTo>
                <a:lnTo>
                  <a:pt x="75" y="121"/>
                </a:lnTo>
                <a:lnTo>
                  <a:pt x="76" y="121"/>
                </a:lnTo>
                <a:lnTo>
                  <a:pt x="77" y="121"/>
                </a:lnTo>
                <a:lnTo>
                  <a:pt x="86" y="115"/>
                </a:lnTo>
                <a:lnTo>
                  <a:pt x="87" y="115"/>
                </a:lnTo>
                <a:lnTo>
                  <a:pt x="88" y="114"/>
                </a:lnTo>
                <a:lnTo>
                  <a:pt x="88" y="112"/>
                </a:lnTo>
                <a:lnTo>
                  <a:pt x="87" y="112"/>
                </a:lnTo>
                <a:lnTo>
                  <a:pt x="87" y="111"/>
                </a:lnTo>
                <a:lnTo>
                  <a:pt x="86" y="110"/>
                </a:lnTo>
                <a:lnTo>
                  <a:pt x="86" y="109"/>
                </a:lnTo>
                <a:lnTo>
                  <a:pt x="85" y="107"/>
                </a:lnTo>
                <a:lnTo>
                  <a:pt x="85" y="106"/>
                </a:lnTo>
                <a:lnTo>
                  <a:pt x="83" y="105"/>
                </a:lnTo>
                <a:lnTo>
                  <a:pt x="83" y="102"/>
                </a:lnTo>
                <a:lnTo>
                  <a:pt x="82" y="100"/>
                </a:lnTo>
                <a:lnTo>
                  <a:pt x="82" y="98"/>
                </a:lnTo>
                <a:lnTo>
                  <a:pt x="82" y="96"/>
                </a:lnTo>
                <a:lnTo>
                  <a:pt x="81" y="93"/>
                </a:lnTo>
                <a:lnTo>
                  <a:pt x="81" y="90"/>
                </a:lnTo>
                <a:lnTo>
                  <a:pt x="81" y="86"/>
                </a:lnTo>
                <a:lnTo>
                  <a:pt x="81" y="81"/>
                </a:lnTo>
                <a:lnTo>
                  <a:pt x="81" y="34"/>
                </a:lnTo>
                <a:close/>
                <a:moveTo>
                  <a:pt x="63" y="92"/>
                </a:moveTo>
                <a:lnTo>
                  <a:pt x="61" y="93"/>
                </a:lnTo>
                <a:lnTo>
                  <a:pt x="58" y="96"/>
                </a:lnTo>
                <a:lnTo>
                  <a:pt x="56" y="98"/>
                </a:lnTo>
                <a:lnTo>
                  <a:pt x="52" y="101"/>
                </a:lnTo>
                <a:lnTo>
                  <a:pt x="48" y="103"/>
                </a:lnTo>
                <a:lnTo>
                  <a:pt x="44" y="105"/>
                </a:lnTo>
                <a:lnTo>
                  <a:pt x="41" y="106"/>
                </a:lnTo>
                <a:lnTo>
                  <a:pt x="35" y="107"/>
                </a:lnTo>
                <a:lnTo>
                  <a:pt x="32" y="106"/>
                </a:lnTo>
                <a:lnTo>
                  <a:pt x="28" y="105"/>
                </a:lnTo>
                <a:lnTo>
                  <a:pt x="24" y="103"/>
                </a:lnTo>
                <a:lnTo>
                  <a:pt x="22" y="100"/>
                </a:lnTo>
                <a:lnTo>
                  <a:pt x="20" y="97"/>
                </a:lnTo>
                <a:lnTo>
                  <a:pt x="19" y="93"/>
                </a:lnTo>
                <a:lnTo>
                  <a:pt x="18" y="90"/>
                </a:lnTo>
                <a:lnTo>
                  <a:pt x="18" y="87"/>
                </a:lnTo>
                <a:lnTo>
                  <a:pt x="18" y="82"/>
                </a:lnTo>
                <a:lnTo>
                  <a:pt x="19" y="78"/>
                </a:lnTo>
                <a:lnTo>
                  <a:pt x="22" y="74"/>
                </a:lnTo>
                <a:lnTo>
                  <a:pt x="24" y="72"/>
                </a:lnTo>
                <a:lnTo>
                  <a:pt x="29" y="67"/>
                </a:lnTo>
                <a:lnTo>
                  <a:pt x="37" y="64"/>
                </a:lnTo>
                <a:lnTo>
                  <a:pt x="44" y="63"/>
                </a:lnTo>
                <a:lnTo>
                  <a:pt x="52" y="62"/>
                </a:lnTo>
                <a:lnTo>
                  <a:pt x="58" y="61"/>
                </a:lnTo>
                <a:lnTo>
                  <a:pt x="63" y="61"/>
                </a:lnTo>
                <a:lnTo>
                  <a:pt x="63" y="92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142"/>
          <p:cNvSpPr>
            <a:spLocks/>
          </p:cNvSpPr>
          <p:nvPr/>
        </p:nvSpPr>
        <p:spPr bwMode="auto">
          <a:xfrm>
            <a:off x="9288463" y="1917700"/>
            <a:ext cx="47625" cy="63500"/>
          </a:xfrm>
          <a:custGeom>
            <a:avLst/>
            <a:gdLst>
              <a:gd name="T0" fmla="*/ 25484726 w 89"/>
              <a:gd name="T1" fmla="*/ 8257668 h 119"/>
              <a:gd name="T2" fmla="*/ 24625871 w 89"/>
              <a:gd name="T3" fmla="*/ 4555992 h 119"/>
              <a:gd name="T4" fmla="*/ 23193910 w 89"/>
              <a:gd name="T5" fmla="*/ 1708630 h 119"/>
              <a:gd name="T6" fmla="*/ 19471669 w 89"/>
              <a:gd name="T7" fmla="*/ 284950 h 119"/>
              <a:gd name="T8" fmla="*/ 15176322 w 89"/>
              <a:gd name="T9" fmla="*/ 0 h 119"/>
              <a:gd name="T10" fmla="*/ 12026650 w 89"/>
              <a:gd name="T11" fmla="*/ 1138731 h 119"/>
              <a:gd name="T12" fmla="*/ 9163264 w 89"/>
              <a:gd name="T13" fmla="*/ 2562945 h 119"/>
              <a:gd name="T14" fmla="*/ 6872448 w 89"/>
              <a:gd name="T15" fmla="*/ 3986626 h 119"/>
              <a:gd name="T16" fmla="*/ 6299343 w 89"/>
              <a:gd name="T17" fmla="*/ 4271042 h 119"/>
              <a:gd name="T18" fmla="*/ 5726772 w 89"/>
              <a:gd name="T19" fmla="*/ 2847361 h 119"/>
              <a:gd name="T20" fmla="*/ 5154202 w 89"/>
              <a:gd name="T21" fmla="*/ 1423681 h 119"/>
              <a:gd name="T22" fmla="*/ 4295347 w 89"/>
              <a:gd name="T23" fmla="*/ 0 h 119"/>
              <a:gd name="T24" fmla="*/ 4009062 w 89"/>
              <a:gd name="T25" fmla="*/ 0 h 119"/>
              <a:gd name="T26" fmla="*/ 3722242 w 89"/>
              <a:gd name="T27" fmla="*/ 0 h 119"/>
              <a:gd name="T28" fmla="*/ 3722242 w 89"/>
              <a:gd name="T29" fmla="*/ 0 h 119"/>
              <a:gd name="T30" fmla="*/ 3722242 w 89"/>
              <a:gd name="T31" fmla="*/ 284950 h 119"/>
              <a:gd name="T32" fmla="*/ 572570 w 89"/>
              <a:gd name="T33" fmla="*/ 1708630 h 119"/>
              <a:gd name="T34" fmla="*/ 0 w 89"/>
              <a:gd name="T35" fmla="*/ 2277996 h 119"/>
              <a:gd name="T36" fmla="*/ 0 w 89"/>
              <a:gd name="T37" fmla="*/ 2277996 h 119"/>
              <a:gd name="T38" fmla="*/ 0 w 89"/>
              <a:gd name="T39" fmla="*/ 2277996 h 119"/>
              <a:gd name="T40" fmla="*/ 0 w 89"/>
              <a:gd name="T41" fmla="*/ 2562945 h 119"/>
              <a:gd name="T42" fmla="*/ 0 w 89"/>
              <a:gd name="T43" fmla="*/ 2847361 h 119"/>
              <a:gd name="T44" fmla="*/ 572570 w 89"/>
              <a:gd name="T45" fmla="*/ 3132311 h 119"/>
              <a:gd name="T46" fmla="*/ 858855 w 89"/>
              <a:gd name="T47" fmla="*/ 3986626 h 119"/>
              <a:gd name="T48" fmla="*/ 1145140 w 89"/>
              <a:gd name="T49" fmla="*/ 5410307 h 119"/>
              <a:gd name="T50" fmla="*/ 1145140 w 89"/>
              <a:gd name="T51" fmla="*/ 5979672 h 119"/>
              <a:gd name="T52" fmla="*/ 1431961 w 89"/>
              <a:gd name="T53" fmla="*/ 6833987 h 119"/>
              <a:gd name="T54" fmla="*/ 1431961 w 89"/>
              <a:gd name="T55" fmla="*/ 7972718 h 119"/>
              <a:gd name="T56" fmla="*/ 1431961 w 89"/>
              <a:gd name="T57" fmla="*/ 9396399 h 119"/>
              <a:gd name="T58" fmla="*/ 1431961 w 89"/>
              <a:gd name="T59" fmla="*/ 33030139 h 119"/>
              <a:gd name="T60" fmla="*/ 1431961 w 89"/>
              <a:gd name="T61" fmla="*/ 33315088 h 119"/>
              <a:gd name="T62" fmla="*/ 2004531 w 89"/>
              <a:gd name="T63" fmla="*/ 33884454 h 119"/>
              <a:gd name="T64" fmla="*/ 2004531 w 89"/>
              <a:gd name="T65" fmla="*/ 33884454 h 119"/>
              <a:gd name="T66" fmla="*/ 5726772 w 89"/>
              <a:gd name="T67" fmla="*/ 33884454 h 119"/>
              <a:gd name="T68" fmla="*/ 6299343 w 89"/>
              <a:gd name="T69" fmla="*/ 33884454 h 119"/>
              <a:gd name="T70" fmla="*/ 6586163 w 89"/>
              <a:gd name="T71" fmla="*/ 33315088 h 119"/>
              <a:gd name="T72" fmla="*/ 6586163 w 89"/>
              <a:gd name="T73" fmla="*/ 33315088 h 119"/>
              <a:gd name="T74" fmla="*/ 6586163 w 89"/>
              <a:gd name="T75" fmla="*/ 33030139 h 119"/>
              <a:gd name="T76" fmla="*/ 7445018 w 89"/>
              <a:gd name="T77" fmla="*/ 8257668 h 119"/>
              <a:gd name="T78" fmla="*/ 9163264 w 89"/>
              <a:gd name="T79" fmla="*/ 6833987 h 119"/>
              <a:gd name="T80" fmla="*/ 11167260 w 89"/>
              <a:gd name="T81" fmla="*/ 5410307 h 119"/>
              <a:gd name="T82" fmla="*/ 14031181 w 89"/>
              <a:gd name="T83" fmla="*/ 4555992 h 119"/>
              <a:gd name="T84" fmla="*/ 17180853 w 89"/>
              <a:gd name="T85" fmla="*/ 4555992 h 119"/>
              <a:gd name="T86" fmla="*/ 18898563 w 89"/>
              <a:gd name="T87" fmla="*/ 5410307 h 119"/>
              <a:gd name="T88" fmla="*/ 19471669 w 89"/>
              <a:gd name="T89" fmla="*/ 7118403 h 119"/>
              <a:gd name="T90" fmla="*/ 20044239 w 89"/>
              <a:gd name="T91" fmla="*/ 9111983 h 119"/>
              <a:gd name="T92" fmla="*/ 20330524 w 89"/>
              <a:gd name="T93" fmla="*/ 33030139 h 119"/>
              <a:gd name="T94" fmla="*/ 20330524 w 89"/>
              <a:gd name="T95" fmla="*/ 33315088 h 119"/>
              <a:gd name="T96" fmla="*/ 20330524 w 89"/>
              <a:gd name="T97" fmla="*/ 33315088 h 119"/>
              <a:gd name="T98" fmla="*/ 20616809 w 89"/>
              <a:gd name="T99" fmla="*/ 33884454 h 119"/>
              <a:gd name="T100" fmla="*/ 20903094 w 89"/>
              <a:gd name="T101" fmla="*/ 33884454 h 119"/>
              <a:gd name="T102" fmla="*/ 24625871 w 89"/>
              <a:gd name="T103" fmla="*/ 33884454 h 119"/>
              <a:gd name="T104" fmla="*/ 24912156 w 89"/>
              <a:gd name="T105" fmla="*/ 33884454 h 119"/>
              <a:gd name="T106" fmla="*/ 25484726 w 89"/>
              <a:gd name="T107" fmla="*/ 33315088 h 119"/>
              <a:gd name="T108" fmla="*/ 25484726 w 89"/>
              <a:gd name="T109" fmla="*/ 33030139 h 119"/>
              <a:gd name="T110" fmla="*/ 25484726 w 89"/>
              <a:gd name="T111" fmla="*/ 9965765 h 11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9" h="119">
                <a:moveTo>
                  <a:pt x="89" y="35"/>
                </a:moveTo>
                <a:lnTo>
                  <a:pt x="89" y="29"/>
                </a:lnTo>
                <a:lnTo>
                  <a:pt x="87" y="23"/>
                </a:lnTo>
                <a:lnTo>
                  <a:pt x="86" y="16"/>
                </a:lnTo>
                <a:lnTo>
                  <a:pt x="85" y="11"/>
                </a:lnTo>
                <a:lnTo>
                  <a:pt x="81" y="6"/>
                </a:lnTo>
                <a:lnTo>
                  <a:pt x="76" y="2"/>
                </a:lnTo>
                <a:lnTo>
                  <a:pt x="68" y="1"/>
                </a:lnTo>
                <a:lnTo>
                  <a:pt x="60" y="0"/>
                </a:lnTo>
                <a:lnTo>
                  <a:pt x="53" y="0"/>
                </a:lnTo>
                <a:lnTo>
                  <a:pt x="47" y="1"/>
                </a:lnTo>
                <a:lnTo>
                  <a:pt x="42" y="4"/>
                </a:lnTo>
                <a:lnTo>
                  <a:pt x="37" y="6"/>
                </a:lnTo>
                <a:lnTo>
                  <a:pt x="32" y="9"/>
                </a:lnTo>
                <a:lnTo>
                  <a:pt x="28" y="11"/>
                </a:lnTo>
                <a:lnTo>
                  <a:pt x="24" y="14"/>
                </a:lnTo>
                <a:lnTo>
                  <a:pt x="22" y="16"/>
                </a:lnTo>
                <a:lnTo>
                  <a:pt x="22" y="15"/>
                </a:lnTo>
                <a:lnTo>
                  <a:pt x="20" y="13"/>
                </a:lnTo>
                <a:lnTo>
                  <a:pt x="20" y="10"/>
                </a:lnTo>
                <a:lnTo>
                  <a:pt x="19" y="8"/>
                </a:lnTo>
                <a:lnTo>
                  <a:pt x="18" y="5"/>
                </a:lnTo>
                <a:lnTo>
                  <a:pt x="17" y="2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3" y="1"/>
                </a:lnTo>
                <a:lnTo>
                  <a:pt x="12" y="1"/>
                </a:lnTo>
                <a:lnTo>
                  <a:pt x="2" y="6"/>
                </a:lnTo>
                <a:lnTo>
                  <a:pt x="2" y="8"/>
                </a:lnTo>
                <a:lnTo>
                  <a:pt x="0" y="8"/>
                </a:lnTo>
                <a:lnTo>
                  <a:pt x="0" y="9"/>
                </a:lnTo>
                <a:lnTo>
                  <a:pt x="0" y="10"/>
                </a:lnTo>
                <a:lnTo>
                  <a:pt x="2" y="11"/>
                </a:lnTo>
                <a:lnTo>
                  <a:pt x="2" y="13"/>
                </a:lnTo>
                <a:lnTo>
                  <a:pt x="3" y="14"/>
                </a:lnTo>
                <a:lnTo>
                  <a:pt x="3" y="16"/>
                </a:lnTo>
                <a:lnTo>
                  <a:pt x="4" y="19"/>
                </a:lnTo>
                <a:lnTo>
                  <a:pt x="4" y="20"/>
                </a:lnTo>
                <a:lnTo>
                  <a:pt x="4" y="21"/>
                </a:lnTo>
                <a:lnTo>
                  <a:pt x="4" y="23"/>
                </a:lnTo>
                <a:lnTo>
                  <a:pt x="5" y="24"/>
                </a:lnTo>
                <a:lnTo>
                  <a:pt x="5" y="25"/>
                </a:lnTo>
                <a:lnTo>
                  <a:pt x="5" y="28"/>
                </a:lnTo>
                <a:lnTo>
                  <a:pt x="5" y="30"/>
                </a:lnTo>
                <a:lnTo>
                  <a:pt x="5" y="33"/>
                </a:lnTo>
                <a:lnTo>
                  <a:pt x="5" y="116"/>
                </a:lnTo>
                <a:lnTo>
                  <a:pt x="5" y="117"/>
                </a:lnTo>
                <a:lnTo>
                  <a:pt x="7" y="119"/>
                </a:lnTo>
                <a:lnTo>
                  <a:pt x="8" y="119"/>
                </a:lnTo>
                <a:lnTo>
                  <a:pt x="20" y="119"/>
                </a:lnTo>
                <a:lnTo>
                  <a:pt x="22" y="119"/>
                </a:lnTo>
                <a:lnTo>
                  <a:pt x="23" y="117"/>
                </a:lnTo>
                <a:lnTo>
                  <a:pt x="23" y="116"/>
                </a:lnTo>
                <a:lnTo>
                  <a:pt x="23" y="30"/>
                </a:lnTo>
                <a:lnTo>
                  <a:pt x="26" y="29"/>
                </a:lnTo>
                <a:lnTo>
                  <a:pt x="28" y="26"/>
                </a:lnTo>
                <a:lnTo>
                  <a:pt x="32" y="24"/>
                </a:lnTo>
                <a:lnTo>
                  <a:pt x="36" y="21"/>
                </a:lnTo>
                <a:lnTo>
                  <a:pt x="39" y="19"/>
                </a:lnTo>
                <a:lnTo>
                  <a:pt x="44" y="18"/>
                </a:lnTo>
                <a:lnTo>
                  <a:pt x="49" y="16"/>
                </a:lnTo>
                <a:lnTo>
                  <a:pt x="55" y="16"/>
                </a:lnTo>
                <a:lnTo>
                  <a:pt x="60" y="16"/>
                </a:lnTo>
                <a:lnTo>
                  <a:pt x="62" y="18"/>
                </a:lnTo>
                <a:lnTo>
                  <a:pt x="66" y="19"/>
                </a:lnTo>
                <a:lnTo>
                  <a:pt x="67" y="21"/>
                </a:lnTo>
                <a:lnTo>
                  <a:pt x="68" y="25"/>
                </a:lnTo>
                <a:lnTo>
                  <a:pt x="70" y="28"/>
                </a:lnTo>
                <a:lnTo>
                  <a:pt x="70" y="32"/>
                </a:lnTo>
                <a:lnTo>
                  <a:pt x="71" y="35"/>
                </a:lnTo>
                <a:lnTo>
                  <a:pt x="71" y="116"/>
                </a:lnTo>
                <a:lnTo>
                  <a:pt x="71" y="117"/>
                </a:lnTo>
                <a:lnTo>
                  <a:pt x="71" y="119"/>
                </a:lnTo>
                <a:lnTo>
                  <a:pt x="72" y="119"/>
                </a:lnTo>
                <a:lnTo>
                  <a:pt x="73" y="119"/>
                </a:lnTo>
                <a:lnTo>
                  <a:pt x="86" y="119"/>
                </a:lnTo>
                <a:lnTo>
                  <a:pt x="87" y="119"/>
                </a:lnTo>
                <a:lnTo>
                  <a:pt x="87" y="117"/>
                </a:lnTo>
                <a:lnTo>
                  <a:pt x="89" y="117"/>
                </a:lnTo>
                <a:lnTo>
                  <a:pt x="89" y="116"/>
                </a:lnTo>
                <a:lnTo>
                  <a:pt x="89" y="35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43"/>
          <p:cNvSpPr>
            <a:spLocks/>
          </p:cNvSpPr>
          <p:nvPr/>
        </p:nvSpPr>
        <p:spPr bwMode="auto">
          <a:xfrm>
            <a:off x="9350375" y="1917700"/>
            <a:ext cx="44450" cy="63500"/>
          </a:xfrm>
          <a:custGeom>
            <a:avLst/>
            <a:gdLst>
              <a:gd name="T0" fmla="*/ 22370667 w 83"/>
              <a:gd name="T1" fmla="*/ 26714607 h 121"/>
              <a:gd name="T2" fmla="*/ 22084152 w 83"/>
              <a:gd name="T3" fmla="*/ 26439091 h 121"/>
              <a:gd name="T4" fmla="*/ 22084152 w 83"/>
              <a:gd name="T5" fmla="*/ 26439091 h 121"/>
              <a:gd name="T6" fmla="*/ 22084152 w 83"/>
              <a:gd name="T7" fmla="*/ 26439091 h 121"/>
              <a:gd name="T8" fmla="*/ 21510587 w 83"/>
              <a:gd name="T9" fmla="*/ 26439091 h 121"/>
              <a:gd name="T10" fmla="*/ 20076405 w 83"/>
              <a:gd name="T11" fmla="*/ 26990124 h 121"/>
              <a:gd name="T12" fmla="*/ 18068657 w 83"/>
              <a:gd name="T13" fmla="*/ 28091665 h 121"/>
              <a:gd name="T14" fmla="*/ 15200829 w 83"/>
              <a:gd name="T15" fmla="*/ 28917690 h 121"/>
              <a:gd name="T16" fmla="*/ 11185334 w 83"/>
              <a:gd name="T17" fmla="*/ 28917690 h 121"/>
              <a:gd name="T18" fmla="*/ 7743940 w 83"/>
              <a:gd name="T19" fmla="*/ 26714607 h 121"/>
              <a:gd name="T20" fmla="*/ 6022707 w 83"/>
              <a:gd name="T21" fmla="*/ 23409459 h 121"/>
              <a:gd name="T22" fmla="*/ 5736192 w 83"/>
              <a:gd name="T23" fmla="*/ 19003293 h 121"/>
              <a:gd name="T24" fmla="*/ 5736192 w 83"/>
              <a:gd name="T25" fmla="*/ 13770579 h 121"/>
              <a:gd name="T26" fmla="*/ 6309758 w 83"/>
              <a:gd name="T27" fmla="*/ 9363888 h 121"/>
              <a:gd name="T28" fmla="*/ 8604020 w 83"/>
              <a:gd name="T29" fmla="*/ 6334256 h 121"/>
              <a:gd name="T30" fmla="*/ 11758899 w 83"/>
              <a:gd name="T31" fmla="*/ 4406690 h 121"/>
              <a:gd name="T32" fmla="*/ 15774395 w 83"/>
              <a:gd name="T33" fmla="*/ 4406690 h 121"/>
              <a:gd name="T34" fmla="*/ 18355708 w 83"/>
              <a:gd name="T35" fmla="*/ 5508231 h 121"/>
              <a:gd name="T36" fmla="*/ 20076405 w 83"/>
              <a:gd name="T37" fmla="*/ 6609773 h 121"/>
              <a:gd name="T38" fmla="*/ 21223536 w 83"/>
              <a:gd name="T39" fmla="*/ 7711314 h 121"/>
              <a:gd name="T40" fmla="*/ 21510587 w 83"/>
              <a:gd name="T41" fmla="*/ 7711314 h 121"/>
              <a:gd name="T42" fmla="*/ 21510587 w 83"/>
              <a:gd name="T43" fmla="*/ 7711314 h 121"/>
              <a:gd name="T44" fmla="*/ 21510587 w 83"/>
              <a:gd name="T45" fmla="*/ 7711314 h 121"/>
              <a:gd name="T46" fmla="*/ 22084152 w 83"/>
              <a:gd name="T47" fmla="*/ 7160806 h 121"/>
              <a:gd name="T48" fmla="*/ 23517799 w 83"/>
              <a:gd name="T49" fmla="*/ 4406690 h 121"/>
              <a:gd name="T50" fmla="*/ 23517799 w 83"/>
              <a:gd name="T51" fmla="*/ 4406690 h 121"/>
              <a:gd name="T52" fmla="*/ 23804849 w 83"/>
              <a:gd name="T53" fmla="*/ 4131174 h 121"/>
              <a:gd name="T54" fmla="*/ 23804849 w 83"/>
              <a:gd name="T55" fmla="*/ 4131174 h 121"/>
              <a:gd name="T56" fmla="*/ 23804849 w 83"/>
              <a:gd name="T57" fmla="*/ 4131174 h 121"/>
              <a:gd name="T58" fmla="*/ 22657718 w 83"/>
              <a:gd name="T59" fmla="*/ 3029632 h 121"/>
              <a:gd name="T60" fmla="*/ 20649970 w 83"/>
              <a:gd name="T61" fmla="*/ 1652574 h 121"/>
              <a:gd name="T62" fmla="*/ 17208577 w 83"/>
              <a:gd name="T63" fmla="*/ 275517 h 121"/>
              <a:gd name="T64" fmla="*/ 13766647 w 83"/>
              <a:gd name="T65" fmla="*/ 0 h 121"/>
              <a:gd name="T66" fmla="*/ 7743940 w 83"/>
              <a:gd name="T67" fmla="*/ 1101541 h 121"/>
              <a:gd name="T68" fmla="*/ 3441930 w 83"/>
              <a:gd name="T69" fmla="*/ 4957198 h 121"/>
              <a:gd name="T70" fmla="*/ 860616 w 83"/>
              <a:gd name="T71" fmla="*/ 10465430 h 121"/>
              <a:gd name="T72" fmla="*/ 0 w 83"/>
              <a:gd name="T73" fmla="*/ 17626236 h 121"/>
              <a:gd name="T74" fmla="*/ 573566 w 83"/>
              <a:gd name="T75" fmla="*/ 24236008 h 121"/>
              <a:gd name="T76" fmla="*/ 3154879 w 83"/>
              <a:gd name="T77" fmla="*/ 29193207 h 121"/>
              <a:gd name="T78" fmla="*/ 7170374 w 83"/>
              <a:gd name="T79" fmla="*/ 32222839 h 121"/>
              <a:gd name="T80" fmla="*/ 12906031 w 83"/>
              <a:gd name="T81" fmla="*/ 33324380 h 121"/>
              <a:gd name="T82" fmla="*/ 16634475 w 83"/>
              <a:gd name="T83" fmla="*/ 33048864 h 121"/>
              <a:gd name="T84" fmla="*/ 20076405 w 83"/>
              <a:gd name="T85" fmla="*/ 31947322 h 121"/>
              <a:gd name="T86" fmla="*/ 22657718 w 83"/>
              <a:gd name="T87" fmla="*/ 30845781 h 121"/>
              <a:gd name="T88" fmla="*/ 23804849 w 83"/>
              <a:gd name="T89" fmla="*/ 30294748 h 121"/>
              <a:gd name="T90" fmla="*/ 23517799 w 83"/>
              <a:gd name="T91" fmla="*/ 30019231 h 121"/>
              <a:gd name="T92" fmla="*/ 23517799 w 83"/>
              <a:gd name="T93" fmla="*/ 30019231 h 121"/>
              <a:gd name="T94" fmla="*/ 23517799 w 83"/>
              <a:gd name="T95" fmla="*/ 29468723 h 121"/>
              <a:gd name="T96" fmla="*/ 23517799 w 83"/>
              <a:gd name="T97" fmla="*/ 29468723 h 12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3" h="121">
                <a:moveTo>
                  <a:pt x="78" y="97"/>
                </a:moveTo>
                <a:lnTo>
                  <a:pt x="78" y="97"/>
                </a:lnTo>
                <a:lnTo>
                  <a:pt x="77" y="97"/>
                </a:lnTo>
                <a:lnTo>
                  <a:pt x="77" y="96"/>
                </a:lnTo>
                <a:lnTo>
                  <a:pt x="75" y="96"/>
                </a:lnTo>
                <a:lnTo>
                  <a:pt x="73" y="97"/>
                </a:lnTo>
                <a:lnTo>
                  <a:pt x="70" y="98"/>
                </a:lnTo>
                <a:lnTo>
                  <a:pt x="67" y="101"/>
                </a:lnTo>
                <a:lnTo>
                  <a:pt x="63" y="102"/>
                </a:lnTo>
                <a:lnTo>
                  <a:pt x="58" y="105"/>
                </a:lnTo>
                <a:lnTo>
                  <a:pt x="53" y="105"/>
                </a:lnTo>
                <a:lnTo>
                  <a:pt x="46" y="106"/>
                </a:lnTo>
                <a:lnTo>
                  <a:pt x="39" y="105"/>
                </a:lnTo>
                <a:lnTo>
                  <a:pt x="32" y="102"/>
                </a:lnTo>
                <a:lnTo>
                  <a:pt x="27" y="97"/>
                </a:lnTo>
                <a:lnTo>
                  <a:pt x="24" y="91"/>
                </a:lnTo>
                <a:lnTo>
                  <a:pt x="21" y="85"/>
                </a:lnTo>
                <a:lnTo>
                  <a:pt x="20" y="77"/>
                </a:lnTo>
                <a:lnTo>
                  <a:pt x="20" y="69"/>
                </a:lnTo>
                <a:lnTo>
                  <a:pt x="19" y="61"/>
                </a:lnTo>
                <a:lnTo>
                  <a:pt x="20" y="50"/>
                </a:lnTo>
                <a:lnTo>
                  <a:pt x="21" y="43"/>
                </a:lnTo>
                <a:lnTo>
                  <a:pt x="22" y="34"/>
                </a:lnTo>
                <a:lnTo>
                  <a:pt x="25" y="28"/>
                </a:lnTo>
                <a:lnTo>
                  <a:pt x="30" y="23"/>
                </a:lnTo>
                <a:lnTo>
                  <a:pt x="35" y="19"/>
                </a:lnTo>
                <a:lnTo>
                  <a:pt x="41" y="16"/>
                </a:lnTo>
                <a:lnTo>
                  <a:pt x="50" y="16"/>
                </a:lnTo>
                <a:lnTo>
                  <a:pt x="55" y="16"/>
                </a:lnTo>
                <a:lnTo>
                  <a:pt x="59" y="18"/>
                </a:lnTo>
                <a:lnTo>
                  <a:pt x="64" y="20"/>
                </a:lnTo>
                <a:lnTo>
                  <a:pt x="68" y="23"/>
                </a:lnTo>
                <a:lnTo>
                  <a:pt x="70" y="24"/>
                </a:lnTo>
                <a:lnTo>
                  <a:pt x="73" y="26"/>
                </a:lnTo>
                <a:lnTo>
                  <a:pt x="74" y="28"/>
                </a:lnTo>
                <a:lnTo>
                  <a:pt x="75" y="28"/>
                </a:lnTo>
                <a:lnTo>
                  <a:pt x="77" y="28"/>
                </a:lnTo>
                <a:lnTo>
                  <a:pt x="77" y="26"/>
                </a:lnTo>
                <a:lnTo>
                  <a:pt x="82" y="16"/>
                </a:lnTo>
                <a:lnTo>
                  <a:pt x="83" y="15"/>
                </a:lnTo>
                <a:lnTo>
                  <a:pt x="82" y="13"/>
                </a:lnTo>
                <a:lnTo>
                  <a:pt x="79" y="11"/>
                </a:lnTo>
                <a:lnTo>
                  <a:pt x="75" y="9"/>
                </a:lnTo>
                <a:lnTo>
                  <a:pt x="72" y="6"/>
                </a:lnTo>
                <a:lnTo>
                  <a:pt x="67" y="4"/>
                </a:lnTo>
                <a:lnTo>
                  <a:pt x="60" y="1"/>
                </a:lnTo>
                <a:lnTo>
                  <a:pt x="54" y="0"/>
                </a:lnTo>
                <a:lnTo>
                  <a:pt x="48" y="0"/>
                </a:lnTo>
                <a:lnTo>
                  <a:pt x="38" y="1"/>
                </a:lnTo>
                <a:lnTo>
                  <a:pt x="27" y="4"/>
                </a:lnTo>
                <a:lnTo>
                  <a:pt x="20" y="10"/>
                </a:lnTo>
                <a:lnTo>
                  <a:pt x="12" y="18"/>
                </a:lnTo>
                <a:lnTo>
                  <a:pt x="7" y="26"/>
                </a:lnTo>
                <a:lnTo>
                  <a:pt x="3" y="38"/>
                </a:lnTo>
                <a:lnTo>
                  <a:pt x="0" y="50"/>
                </a:lnTo>
                <a:lnTo>
                  <a:pt x="0" y="64"/>
                </a:lnTo>
                <a:lnTo>
                  <a:pt x="0" y="77"/>
                </a:lnTo>
                <a:lnTo>
                  <a:pt x="2" y="88"/>
                </a:lnTo>
                <a:lnTo>
                  <a:pt x="6" y="98"/>
                </a:lnTo>
                <a:lnTo>
                  <a:pt x="11" y="106"/>
                </a:lnTo>
                <a:lnTo>
                  <a:pt x="17" y="112"/>
                </a:lnTo>
                <a:lnTo>
                  <a:pt x="25" y="117"/>
                </a:lnTo>
                <a:lnTo>
                  <a:pt x="34" y="121"/>
                </a:lnTo>
                <a:lnTo>
                  <a:pt x="45" y="121"/>
                </a:lnTo>
                <a:lnTo>
                  <a:pt x="51" y="121"/>
                </a:lnTo>
                <a:lnTo>
                  <a:pt x="58" y="120"/>
                </a:lnTo>
                <a:lnTo>
                  <a:pt x="64" y="119"/>
                </a:lnTo>
                <a:lnTo>
                  <a:pt x="70" y="116"/>
                </a:lnTo>
                <a:lnTo>
                  <a:pt x="75" y="115"/>
                </a:lnTo>
                <a:lnTo>
                  <a:pt x="79" y="112"/>
                </a:lnTo>
                <a:lnTo>
                  <a:pt x="82" y="111"/>
                </a:lnTo>
                <a:lnTo>
                  <a:pt x="83" y="110"/>
                </a:lnTo>
                <a:lnTo>
                  <a:pt x="83" y="109"/>
                </a:lnTo>
                <a:lnTo>
                  <a:pt x="82" y="109"/>
                </a:lnTo>
                <a:lnTo>
                  <a:pt x="82" y="107"/>
                </a:lnTo>
                <a:lnTo>
                  <a:pt x="78" y="9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Freeform 144"/>
          <p:cNvSpPr>
            <a:spLocks noEditPoints="1"/>
          </p:cNvSpPr>
          <p:nvPr/>
        </p:nvSpPr>
        <p:spPr bwMode="auto">
          <a:xfrm>
            <a:off x="9402763" y="1917700"/>
            <a:ext cx="49212" cy="63500"/>
          </a:xfrm>
          <a:custGeom>
            <a:avLst/>
            <a:gdLst>
              <a:gd name="T0" fmla="*/ 5722500 w 92"/>
              <a:gd name="T1" fmla="*/ 12393521 h 121"/>
              <a:gd name="T2" fmla="*/ 6581035 w 92"/>
              <a:gd name="T3" fmla="*/ 9363888 h 121"/>
              <a:gd name="T4" fmla="*/ 8297571 w 92"/>
              <a:gd name="T5" fmla="*/ 6334256 h 121"/>
              <a:gd name="T6" fmla="*/ 11159356 w 92"/>
              <a:gd name="T7" fmla="*/ 4406690 h 121"/>
              <a:gd name="T8" fmla="*/ 15450963 w 92"/>
              <a:gd name="T9" fmla="*/ 4131174 h 121"/>
              <a:gd name="T10" fmla="*/ 18598392 w 92"/>
              <a:gd name="T11" fmla="*/ 6334256 h 121"/>
              <a:gd name="T12" fmla="*/ 20029284 w 92"/>
              <a:gd name="T13" fmla="*/ 9088372 h 121"/>
              <a:gd name="T14" fmla="*/ 20601641 w 92"/>
              <a:gd name="T15" fmla="*/ 12118004 h 121"/>
              <a:gd name="T16" fmla="*/ 5722500 w 92"/>
              <a:gd name="T17" fmla="*/ 13495062 h 121"/>
              <a:gd name="T18" fmla="*/ 23749069 w 92"/>
              <a:gd name="T19" fmla="*/ 26714607 h 121"/>
              <a:gd name="T20" fmla="*/ 23749069 w 92"/>
              <a:gd name="T21" fmla="*/ 26439091 h 121"/>
              <a:gd name="T22" fmla="*/ 23749069 w 92"/>
              <a:gd name="T23" fmla="*/ 26439091 h 121"/>
              <a:gd name="T24" fmla="*/ 23749069 w 92"/>
              <a:gd name="T25" fmla="*/ 26439091 h 121"/>
              <a:gd name="T26" fmla="*/ 23462891 w 92"/>
              <a:gd name="T27" fmla="*/ 26439091 h 121"/>
              <a:gd name="T28" fmla="*/ 22031998 w 92"/>
              <a:gd name="T29" fmla="*/ 26990124 h 121"/>
              <a:gd name="T30" fmla="*/ 20029284 w 92"/>
              <a:gd name="T31" fmla="*/ 28091665 h 121"/>
              <a:gd name="T32" fmla="*/ 16881856 w 92"/>
              <a:gd name="T33" fmla="*/ 28917690 h 121"/>
              <a:gd name="T34" fmla="*/ 12589713 w 92"/>
              <a:gd name="T35" fmla="*/ 28917690 h 121"/>
              <a:gd name="T36" fmla="*/ 8583750 w 92"/>
              <a:gd name="T37" fmla="*/ 26714607 h 121"/>
              <a:gd name="T38" fmla="*/ 6581035 w 92"/>
              <a:gd name="T39" fmla="*/ 23409459 h 121"/>
              <a:gd name="T40" fmla="*/ 5722500 w 92"/>
              <a:gd name="T41" fmla="*/ 19553802 h 121"/>
              <a:gd name="T42" fmla="*/ 25465605 w 92"/>
              <a:gd name="T43" fmla="*/ 17626236 h 121"/>
              <a:gd name="T44" fmla="*/ 26037962 w 92"/>
              <a:gd name="T45" fmla="*/ 17626236 h 121"/>
              <a:gd name="T46" fmla="*/ 26037962 w 92"/>
              <a:gd name="T47" fmla="*/ 17350719 h 121"/>
              <a:gd name="T48" fmla="*/ 26037962 w 92"/>
              <a:gd name="T49" fmla="*/ 17075202 h 121"/>
              <a:gd name="T50" fmla="*/ 26324141 w 92"/>
              <a:gd name="T51" fmla="*/ 16249178 h 121"/>
              <a:gd name="T52" fmla="*/ 26037962 w 92"/>
              <a:gd name="T53" fmla="*/ 11566971 h 121"/>
              <a:gd name="T54" fmla="*/ 24321426 w 92"/>
              <a:gd name="T55" fmla="*/ 5783748 h 121"/>
              <a:gd name="T56" fmla="*/ 22890534 w 92"/>
              <a:gd name="T57" fmla="*/ 3855657 h 121"/>
              <a:gd name="T58" fmla="*/ 20601641 w 92"/>
              <a:gd name="T59" fmla="*/ 1652574 h 121"/>
              <a:gd name="T60" fmla="*/ 17740391 w 92"/>
              <a:gd name="T61" fmla="*/ 275517 h 121"/>
              <a:gd name="T62" fmla="*/ 13734427 w 92"/>
              <a:gd name="T63" fmla="*/ 0 h 121"/>
              <a:gd name="T64" fmla="*/ 8011928 w 92"/>
              <a:gd name="T65" fmla="*/ 1377058 h 121"/>
              <a:gd name="T66" fmla="*/ 3719785 w 92"/>
              <a:gd name="T67" fmla="*/ 4957198 h 121"/>
              <a:gd name="T68" fmla="*/ 1144714 w 92"/>
              <a:gd name="T69" fmla="*/ 10189913 h 121"/>
              <a:gd name="T70" fmla="*/ 0 w 92"/>
              <a:gd name="T71" fmla="*/ 16799686 h 121"/>
              <a:gd name="T72" fmla="*/ 1144714 w 92"/>
              <a:gd name="T73" fmla="*/ 23684975 h 121"/>
              <a:gd name="T74" fmla="*/ 4005964 w 92"/>
              <a:gd name="T75" fmla="*/ 28917690 h 121"/>
              <a:gd name="T76" fmla="*/ 8297571 w 92"/>
              <a:gd name="T77" fmla="*/ 32222839 h 121"/>
              <a:gd name="T78" fmla="*/ 14592963 w 92"/>
              <a:gd name="T79" fmla="*/ 33324380 h 121"/>
              <a:gd name="T80" fmla="*/ 18598392 w 92"/>
              <a:gd name="T81" fmla="*/ 33048864 h 121"/>
              <a:gd name="T82" fmla="*/ 22031998 w 92"/>
              <a:gd name="T83" fmla="*/ 31947322 h 121"/>
              <a:gd name="T84" fmla="*/ 24607605 w 92"/>
              <a:gd name="T85" fmla="*/ 30845781 h 121"/>
              <a:gd name="T86" fmla="*/ 25465605 w 92"/>
              <a:gd name="T87" fmla="*/ 30294748 h 121"/>
              <a:gd name="T88" fmla="*/ 25465605 w 92"/>
              <a:gd name="T89" fmla="*/ 30019231 h 121"/>
              <a:gd name="T90" fmla="*/ 25465605 w 92"/>
              <a:gd name="T91" fmla="*/ 30019231 h 121"/>
              <a:gd name="T92" fmla="*/ 25465605 w 92"/>
              <a:gd name="T93" fmla="*/ 29468723 h 121"/>
              <a:gd name="T94" fmla="*/ 25465605 w 92"/>
              <a:gd name="T95" fmla="*/ 29468723 h 12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92" h="121">
                <a:moveTo>
                  <a:pt x="20" y="49"/>
                </a:moveTo>
                <a:lnTo>
                  <a:pt x="20" y="45"/>
                </a:lnTo>
                <a:lnTo>
                  <a:pt x="22" y="39"/>
                </a:lnTo>
                <a:lnTo>
                  <a:pt x="23" y="34"/>
                </a:lnTo>
                <a:lnTo>
                  <a:pt x="25" y="28"/>
                </a:lnTo>
                <a:lnTo>
                  <a:pt x="29" y="23"/>
                </a:lnTo>
                <a:lnTo>
                  <a:pt x="33" y="19"/>
                </a:lnTo>
                <a:lnTo>
                  <a:pt x="39" y="16"/>
                </a:lnTo>
                <a:lnTo>
                  <a:pt x="47" y="15"/>
                </a:lnTo>
                <a:lnTo>
                  <a:pt x="54" y="15"/>
                </a:lnTo>
                <a:lnTo>
                  <a:pt x="59" y="19"/>
                </a:lnTo>
                <a:lnTo>
                  <a:pt x="65" y="23"/>
                </a:lnTo>
                <a:lnTo>
                  <a:pt x="67" y="28"/>
                </a:lnTo>
                <a:lnTo>
                  <a:pt x="70" y="33"/>
                </a:lnTo>
                <a:lnTo>
                  <a:pt x="71" y="39"/>
                </a:lnTo>
                <a:lnTo>
                  <a:pt x="72" y="44"/>
                </a:lnTo>
                <a:lnTo>
                  <a:pt x="72" y="49"/>
                </a:lnTo>
                <a:lnTo>
                  <a:pt x="20" y="49"/>
                </a:lnTo>
                <a:close/>
                <a:moveTo>
                  <a:pt x="85" y="97"/>
                </a:moveTo>
                <a:lnTo>
                  <a:pt x="83" y="97"/>
                </a:lnTo>
                <a:lnTo>
                  <a:pt x="83" y="96"/>
                </a:lnTo>
                <a:lnTo>
                  <a:pt x="82" y="96"/>
                </a:lnTo>
                <a:lnTo>
                  <a:pt x="80" y="97"/>
                </a:lnTo>
                <a:lnTo>
                  <a:pt x="77" y="98"/>
                </a:lnTo>
                <a:lnTo>
                  <a:pt x="73" y="101"/>
                </a:lnTo>
                <a:lnTo>
                  <a:pt x="70" y="102"/>
                </a:lnTo>
                <a:lnTo>
                  <a:pt x="65" y="105"/>
                </a:lnTo>
                <a:lnTo>
                  <a:pt x="59" y="105"/>
                </a:lnTo>
                <a:lnTo>
                  <a:pt x="53" y="106"/>
                </a:lnTo>
                <a:lnTo>
                  <a:pt x="44" y="105"/>
                </a:lnTo>
                <a:lnTo>
                  <a:pt x="37" y="101"/>
                </a:lnTo>
                <a:lnTo>
                  <a:pt x="30" y="97"/>
                </a:lnTo>
                <a:lnTo>
                  <a:pt x="27" y="91"/>
                </a:lnTo>
                <a:lnTo>
                  <a:pt x="23" y="85"/>
                </a:lnTo>
                <a:lnTo>
                  <a:pt x="22" y="77"/>
                </a:lnTo>
                <a:lnTo>
                  <a:pt x="20" y="71"/>
                </a:lnTo>
                <a:lnTo>
                  <a:pt x="20" y="64"/>
                </a:lnTo>
                <a:lnTo>
                  <a:pt x="89" y="64"/>
                </a:lnTo>
                <a:lnTo>
                  <a:pt x="90" y="64"/>
                </a:lnTo>
                <a:lnTo>
                  <a:pt x="91" y="64"/>
                </a:lnTo>
                <a:lnTo>
                  <a:pt x="91" y="63"/>
                </a:lnTo>
                <a:lnTo>
                  <a:pt x="91" y="62"/>
                </a:lnTo>
                <a:lnTo>
                  <a:pt x="92" y="61"/>
                </a:lnTo>
                <a:lnTo>
                  <a:pt x="92" y="59"/>
                </a:lnTo>
                <a:lnTo>
                  <a:pt x="91" y="50"/>
                </a:lnTo>
                <a:lnTo>
                  <a:pt x="91" y="42"/>
                </a:lnTo>
                <a:lnTo>
                  <a:pt x="89" y="32"/>
                </a:lnTo>
                <a:lnTo>
                  <a:pt x="85" y="21"/>
                </a:lnTo>
                <a:lnTo>
                  <a:pt x="82" y="18"/>
                </a:lnTo>
                <a:lnTo>
                  <a:pt x="80" y="14"/>
                </a:lnTo>
                <a:lnTo>
                  <a:pt x="76" y="10"/>
                </a:lnTo>
                <a:lnTo>
                  <a:pt x="72" y="6"/>
                </a:lnTo>
                <a:lnTo>
                  <a:pt x="67" y="4"/>
                </a:lnTo>
                <a:lnTo>
                  <a:pt x="62" y="1"/>
                </a:lnTo>
                <a:lnTo>
                  <a:pt x="56" y="0"/>
                </a:lnTo>
                <a:lnTo>
                  <a:pt x="48" y="0"/>
                </a:lnTo>
                <a:lnTo>
                  <a:pt x="38" y="1"/>
                </a:lnTo>
                <a:lnTo>
                  <a:pt x="28" y="5"/>
                </a:lnTo>
                <a:lnTo>
                  <a:pt x="20" y="10"/>
                </a:lnTo>
                <a:lnTo>
                  <a:pt x="13" y="18"/>
                </a:lnTo>
                <a:lnTo>
                  <a:pt x="8" y="26"/>
                </a:lnTo>
                <a:lnTo>
                  <a:pt x="4" y="37"/>
                </a:lnTo>
                <a:lnTo>
                  <a:pt x="1" y="48"/>
                </a:lnTo>
                <a:lnTo>
                  <a:pt x="0" y="61"/>
                </a:lnTo>
                <a:lnTo>
                  <a:pt x="1" y="74"/>
                </a:lnTo>
                <a:lnTo>
                  <a:pt x="4" y="86"/>
                </a:lnTo>
                <a:lnTo>
                  <a:pt x="8" y="96"/>
                </a:lnTo>
                <a:lnTo>
                  <a:pt x="14" y="105"/>
                </a:lnTo>
                <a:lnTo>
                  <a:pt x="22" y="112"/>
                </a:lnTo>
                <a:lnTo>
                  <a:pt x="29" y="117"/>
                </a:lnTo>
                <a:lnTo>
                  <a:pt x="39" y="121"/>
                </a:lnTo>
                <a:lnTo>
                  <a:pt x="51" y="121"/>
                </a:lnTo>
                <a:lnTo>
                  <a:pt x="58" y="121"/>
                </a:lnTo>
                <a:lnTo>
                  <a:pt x="65" y="120"/>
                </a:lnTo>
                <a:lnTo>
                  <a:pt x="71" y="119"/>
                </a:lnTo>
                <a:lnTo>
                  <a:pt x="77" y="116"/>
                </a:lnTo>
                <a:lnTo>
                  <a:pt x="82" y="115"/>
                </a:lnTo>
                <a:lnTo>
                  <a:pt x="86" y="112"/>
                </a:lnTo>
                <a:lnTo>
                  <a:pt x="89" y="111"/>
                </a:lnTo>
                <a:lnTo>
                  <a:pt x="89" y="110"/>
                </a:lnTo>
                <a:lnTo>
                  <a:pt x="89" y="109"/>
                </a:lnTo>
                <a:lnTo>
                  <a:pt x="89" y="107"/>
                </a:lnTo>
                <a:lnTo>
                  <a:pt x="85" y="9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Freeform 145"/>
          <p:cNvSpPr>
            <a:spLocks/>
          </p:cNvSpPr>
          <p:nvPr/>
        </p:nvSpPr>
        <p:spPr bwMode="auto">
          <a:xfrm>
            <a:off x="8837613" y="2066925"/>
            <a:ext cx="71437" cy="61913"/>
          </a:xfrm>
          <a:custGeom>
            <a:avLst/>
            <a:gdLst>
              <a:gd name="T0" fmla="*/ 1379364 w 136"/>
              <a:gd name="T1" fmla="*/ 31670320 h 119"/>
              <a:gd name="T2" fmla="*/ 1379364 w 136"/>
              <a:gd name="T3" fmla="*/ 31941385 h 119"/>
              <a:gd name="T4" fmla="*/ 1931425 w 136"/>
              <a:gd name="T5" fmla="*/ 32211929 h 119"/>
              <a:gd name="T6" fmla="*/ 5794276 w 136"/>
              <a:gd name="T7" fmla="*/ 32211929 h 119"/>
              <a:gd name="T8" fmla="*/ 6345812 w 136"/>
              <a:gd name="T9" fmla="*/ 31941385 h 119"/>
              <a:gd name="T10" fmla="*/ 6345812 w 136"/>
              <a:gd name="T11" fmla="*/ 31129232 h 119"/>
              <a:gd name="T12" fmla="*/ 7173641 w 136"/>
              <a:gd name="T13" fmla="*/ 6225638 h 119"/>
              <a:gd name="T14" fmla="*/ 9657127 w 136"/>
              <a:gd name="T15" fmla="*/ 4872397 h 119"/>
              <a:gd name="T16" fmla="*/ 12415856 w 136"/>
              <a:gd name="T17" fmla="*/ 4601853 h 119"/>
              <a:gd name="T18" fmla="*/ 15727171 w 136"/>
              <a:gd name="T19" fmla="*/ 5142941 h 119"/>
              <a:gd name="T20" fmla="*/ 16554474 w 136"/>
              <a:gd name="T21" fmla="*/ 7579400 h 119"/>
              <a:gd name="T22" fmla="*/ 17106535 w 136"/>
              <a:gd name="T23" fmla="*/ 31129232 h 119"/>
              <a:gd name="T24" fmla="*/ 17106535 w 136"/>
              <a:gd name="T25" fmla="*/ 31941385 h 119"/>
              <a:gd name="T26" fmla="*/ 17382303 w 136"/>
              <a:gd name="T27" fmla="*/ 32211929 h 119"/>
              <a:gd name="T28" fmla="*/ 21245154 w 136"/>
              <a:gd name="T29" fmla="*/ 32211929 h 119"/>
              <a:gd name="T30" fmla="*/ 21520922 w 136"/>
              <a:gd name="T31" fmla="*/ 31941385 h 119"/>
              <a:gd name="T32" fmla="*/ 21796689 w 136"/>
              <a:gd name="T33" fmla="*/ 31670320 h 119"/>
              <a:gd name="T34" fmla="*/ 21796689 w 136"/>
              <a:gd name="T35" fmla="*/ 7037791 h 119"/>
              <a:gd name="T36" fmla="*/ 23728115 w 136"/>
              <a:gd name="T37" fmla="*/ 5955094 h 119"/>
              <a:gd name="T38" fmla="*/ 26487369 w 136"/>
              <a:gd name="T39" fmla="*/ 4601853 h 119"/>
              <a:gd name="T40" fmla="*/ 29522391 w 136"/>
              <a:gd name="T41" fmla="*/ 4601853 h 119"/>
              <a:gd name="T42" fmla="*/ 32005877 w 136"/>
              <a:gd name="T43" fmla="*/ 5955094 h 119"/>
              <a:gd name="T44" fmla="*/ 32833181 w 136"/>
              <a:gd name="T45" fmla="*/ 8662097 h 119"/>
              <a:gd name="T46" fmla="*/ 32833181 w 136"/>
              <a:gd name="T47" fmla="*/ 31670320 h 119"/>
              <a:gd name="T48" fmla="*/ 32833181 w 136"/>
              <a:gd name="T49" fmla="*/ 31941385 h 119"/>
              <a:gd name="T50" fmla="*/ 33385242 w 136"/>
              <a:gd name="T51" fmla="*/ 32211929 h 119"/>
              <a:gd name="T52" fmla="*/ 37248092 w 136"/>
              <a:gd name="T53" fmla="*/ 32211929 h 119"/>
              <a:gd name="T54" fmla="*/ 37523860 w 136"/>
              <a:gd name="T55" fmla="*/ 31941385 h 119"/>
              <a:gd name="T56" fmla="*/ 37523860 w 136"/>
              <a:gd name="T57" fmla="*/ 31670320 h 119"/>
              <a:gd name="T58" fmla="*/ 37523860 w 136"/>
              <a:gd name="T59" fmla="*/ 7849944 h 119"/>
              <a:gd name="T60" fmla="*/ 36420263 w 136"/>
              <a:gd name="T61" fmla="*/ 3248091 h 119"/>
              <a:gd name="T62" fmla="*/ 32281645 w 136"/>
              <a:gd name="T63" fmla="*/ 541609 h 119"/>
              <a:gd name="T64" fmla="*/ 27590965 w 136"/>
              <a:gd name="T65" fmla="*/ 541609 h 119"/>
              <a:gd name="T66" fmla="*/ 24004408 w 136"/>
              <a:gd name="T67" fmla="*/ 2165394 h 119"/>
              <a:gd name="T68" fmla="*/ 21245154 w 136"/>
              <a:gd name="T69" fmla="*/ 3789700 h 119"/>
              <a:gd name="T70" fmla="*/ 19589496 w 136"/>
              <a:gd name="T71" fmla="*/ 1353241 h 119"/>
              <a:gd name="T72" fmla="*/ 17106535 w 136"/>
              <a:gd name="T73" fmla="*/ 541609 h 119"/>
              <a:gd name="T74" fmla="*/ 12967917 w 136"/>
              <a:gd name="T75" fmla="*/ 0 h 119"/>
              <a:gd name="T76" fmla="*/ 9380834 w 136"/>
              <a:gd name="T77" fmla="*/ 1353241 h 119"/>
              <a:gd name="T78" fmla="*/ 6345812 w 136"/>
              <a:gd name="T79" fmla="*/ 3248091 h 119"/>
              <a:gd name="T80" fmla="*/ 5242215 w 136"/>
              <a:gd name="T81" fmla="*/ 3248091 h 119"/>
              <a:gd name="T82" fmla="*/ 4414386 w 136"/>
              <a:gd name="T83" fmla="*/ 1082697 h 119"/>
              <a:gd name="T84" fmla="*/ 3862851 w 136"/>
              <a:gd name="T85" fmla="*/ 0 h 119"/>
              <a:gd name="T86" fmla="*/ 3310790 w 136"/>
              <a:gd name="T87" fmla="*/ 0 h 119"/>
              <a:gd name="T88" fmla="*/ 3035022 w 136"/>
              <a:gd name="T89" fmla="*/ 0 h 119"/>
              <a:gd name="T90" fmla="*/ 275768 w 136"/>
              <a:gd name="T91" fmla="*/ 1894850 h 119"/>
              <a:gd name="T92" fmla="*/ 0 w 136"/>
              <a:gd name="T93" fmla="*/ 2165394 h 119"/>
              <a:gd name="T94" fmla="*/ 0 w 136"/>
              <a:gd name="T95" fmla="*/ 2165394 h 119"/>
              <a:gd name="T96" fmla="*/ 0 w 136"/>
              <a:gd name="T97" fmla="*/ 2435938 h 119"/>
              <a:gd name="T98" fmla="*/ 275768 w 136"/>
              <a:gd name="T99" fmla="*/ 2977547 h 119"/>
              <a:gd name="T100" fmla="*/ 552061 w 136"/>
              <a:gd name="T101" fmla="*/ 4330788 h 119"/>
              <a:gd name="T102" fmla="*/ 1103597 w 136"/>
              <a:gd name="T103" fmla="*/ 5684550 h 119"/>
              <a:gd name="T104" fmla="*/ 1103597 w 136"/>
              <a:gd name="T105" fmla="*/ 7308335 h 119"/>
              <a:gd name="T106" fmla="*/ 1103597 w 136"/>
              <a:gd name="T107" fmla="*/ 8932641 h 11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36" h="119">
                <a:moveTo>
                  <a:pt x="4" y="115"/>
                </a:moveTo>
                <a:lnTo>
                  <a:pt x="4" y="117"/>
                </a:lnTo>
                <a:lnTo>
                  <a:pt x="5" y="117"/>
                </a:lnTo>
                <a:lnTo>
                  <a:pt x="5" y="118"/>
                </a:lnTo>
                <a:lnTo>
                  <a:pt x="6" y="119"/>
                </a:lnTo>
                <a:lnTo>
                  <a:pt x="7" y="119"/>
                </a:lnTo>
                <a:lnTo>
                  <a:pt x="20" y="119"/>
                </a:lnTo>
                <a:lnTo>
                  <a:pt x="21" y="119"/>
                </a:lnTo>
                <a:lnTo>
                  <a:pt x="21" y="118"/>
                </a:lnTo>
                <a:lnTo>
                  <a:pt x="23" y="118"/>
                </a:lnTo>
                <a:lnTo>
                  <a:pt x="23" y="117"/>
                </a:lnTo>
                <a:lnTo>
                  <a:pt x="23" y="115"/>
                </a:lnTo>
                <a:lnTo>
                  <a:pt x="23" y="27"/>
                </a:lnTo>
                <a:lnTo>
                  <a:pt x="24" y="26"/>
                </a:lnTo>
                <a:lnTo>
                  <a:pt x="26" y="23"/>
                </a:lnTo>
                <a:lnTo>
                  <a:pt x="29" y="22"/>
                </a:lnTo>
                <a:lnTo>
                  <a:pt x="31" y="21"/>
                </a:lnTo>
                <a:lnTo>
                  <a:pt x="35" y="18"/>
                </a:lnTo>
                <a:lnTo>
                  <a:pt x="38" y="17"/>
                </a:lnTo>
                <a:lnTo>
                  <a:pt x="42" y="17"/>
                </a:lnTo>
                <a:lnTo>
                  <a:pt x="45" y="17"/>
                </a:lnTo>
                <a:lnTo>
                  <a:pt x="50" y="17"/>
                </a:lnTo>
                <a:lnTo>
                  <a:pt x="54" y="18"/>
                </a:lnTo>
                <a:lnTo>
                  <a:pt x="57" y="19"/>
                </a:lnTo>
                <a:lnTo>
                  <a:pt x="58" y="22"/>
                </a:lnTo>
                <a:lnTo>
                  <a:pt x="59" y="26"/>
                </a:lnTo>
                <a:lnTo>
                  <a:pt x="60" y="28"/>
                </a:lnTo>
                <a:lnTo>
                  <a:pt x="62" y="32"/>
                </a:lnTo>
                <a:lnTo>
                  <a:pt x="62" y="36"/>
                </a:lnTo>
                <a:lnTo>
                  <a:pt x="62" y="115"/>
                </a:lnTo>
                <a:lnTo>
                  <a:pt x="62" y="117"/>
                </a:lnTo>
                <a:lnTo>
                  <a:pt x="62" y="118"/>
                </a:lnTo>
                <a:lnTo>
                  <a:pt x="63" y="118"/>
                </a:lnTo>
                <a:lnTo>
                  <a:pt x="63" y="119"/>
                </a:lnTo>
                <a:lnTo>
                  <a:pt x="64" y="119"/>
                </a:lnTo>
                <a:lnTo>
                  <a:pt x="77" y="119"/>
                </a:lnTo>
                <a:lnTo>
                  <a:pt x="78" y="119"/>
                </a:lnTo>
                <a:lnTo>
                  <a:pt x="78" y="118"/>
                </a:lnTo>
                <a:lnTo>
                  <a:pt x="79" y="118"/>
                </a:lnTo>
                <a:lnTo>
                  <a:pt x="79" y="117"/>
                </a:lnTo>
                <a:lnTo>
                  <a:pt x="79" y="115"/>
                </a:lnTo>
                <a:lnTo>
                  <a:pt x="79" y="26"/>
                </a:lnTo>
                <a:lnTo>
                  <a:pt x="82" y="24"/>
                </a:lnTo>
                <a:lnTo>
                  <a:pt x="83" y="23"/>
                </a:lnTo>
                <a:lnTo>
                  <a:pt x="86" y="22"/>
                </a:lnTo>
                <a:lnTo>
                  <a:pt x="88" y="21"/>
                </a:lnTo>
                <a:lnTo>
                  <a:pt x="92" y="18"/>
                </a:lnTo>
                <a:lnTo>
                  <a:pt x="96" y="17"/>
                </a:lnTo>
                <a:lnTo>
                  <a:pt x="98" y="17"/>
                </a:lnTo>
                <a:lnTo>
                  <a:pt x="103" y="17"/>
                </a:lnTo>
                <a:lnTo>
                  <a:pt x="107" y="17"/>
                </a:lnTo>
                <a:lnTo>
                  <a:pt x="111" y="18"/>
                </a:lnTo>
                <a:lnTo>
                  <a:pt x="113" y="19"/>
                </a:lnTo>
                <a:lnTo>
                  <a:pt x="116" y="22"/>
                </a:lnTo>
                <a:lnTo>
                  <a:pt x="117" y="26"/>
                </a:lnTo>
                <a:lnTo>
                  <a:pt x="117" y="28"/>
                </a:lnTo>
                <a:lnTo>
                  <a:pt x="119" y="32"/>
                </a:lnTo>
                <a:lnTo>
                  <a:pt x="119" y="36"/>
                </a:lnTo>
                <a:lnTo>
                  <a:pt x="119" y="115"/>
                </a:lnTo>
                <a:lnTo>
                  <a:pt x="119" y="117"/>
                </a:lnTo>
                <a:lnTo>
                  <a:pt x="119" y="118"/>
                </a:lnTo>
                <a:lnTo>
                  <a:pt x="120" y="118"/>
                </a:lnTo>
                <a:lnTo>
                  <a:pt x="120" y="119"/>
                </a:lnTo>
                <a:lnTo>
                  <a:pt x="121" y="119"/>
                </a:lnTo>
                <a:lnTo>
                  <a:pt x="134" y="119"/>
                </a:lnTo>
                <a:lnTo>
                  <a:pt x="135" y="119"/>
                </a:lnTo>
                <a:lnTo>
                  <a:pt x="135" y="118"/>
                </a:lnTo>
                <a:lnTo>
                  <a:pt x="136" y="118"/>
                </a:lnTo>
                <a:lnTo>
                  <a:pt x="136" y="117"/>
                </a:lnTo>
                <a:lnTo>
                  <a:pt x="136" y="115"/>
                </a:lnTo>
                <a:lnTo>
                  <a:pt x="136" y="36"/>
                </a:lnTo>
                <a:lnTo>
                  <a:pt x="136" y="29"/>
                </a:lnTo>
                <a:lnTo>
                  <a:pt x="136" y="23"/>
                </a:lnTo>
                <a:lnTo>
                  <a:pt x="135" y="17"/>
                </a:lnTo>
                <a:lnTo>
                  <a:pt x="132" y="12"/>
                </a:lnTo>
                <a:lnTo>
                  <a:pt x="129" y="7"/>
                </a:lnTo>
                <a:lnTo>
                  <a:pt x="124" y="3"/>
                </a:lnTo>
                <a:lnTo>
                  <a:pt x="117" y="2"/>
                </a:lnTo>
                <a:lnTo>
                  <a:pt x="108" y="0"/>
                </a:lnTo>
                <a:lnTo>
                  <a:pt x="103" y="0"/>
                </a:lnTo>
                <a:lnTo>
                  <a:pt x="100" y="2"/>
                </a:lnTo>
                <a:lnTo>
                  <a:pt x="95" y="3"/>
                </a:lnTo>
                <a:lnTo>
                  <a:pt x="91" y="5"/>
                </a:lnTo>
                <a:lnTo>
                  <a:pt x="87" y="8"/>
                </a:lnTo>
                <a:lnTo>
                  <a:pt x="83" y="11"/>
                </a:lnTo>
                <a:lnTo>
                  <a:pt x="79" y="13"/>
                </a:lnTo>
                <a:lnTo>
                  <a:pt x="77" y="14"/>
                </a:lnTo>
                <a:lnTo>
                  <a:pt x="76" y="12"/>
                </a:lnTo>
                <a:lnTo>
                  <a:pt x="73" y="8"/>
                </a:lnTo>
                <a:lnTo>
                  <a:pt x="71" y="5"/>
                </a:lnTo>
                <a:lnTo>
                  <a:pt x="68" y="4"/>
                </a:lnTo>
                <a:lnTo>
                  <a:pt x="65" y="2"/>
                </a:lnTo>
                <a:lnTo>
                  <a:pt x="62" y="2"/>
                </a:lnTo>
                <a:lnTo>
                  <a:pt x="57" y="0"/>
                </a:lnTo>
                <a:lnTo>
                  <a:pt x="52" y="0"/>
                </a:lnTo>
                <a:lnTo>
                  <a:pt x="47" y="0"/>
                </a:lnTo>
                <a:lnTo>
                  <a:pt x="43" y="2"/>
                </a:lnTo>
                <a:lnTo>
                  <a:pt x="38" y="3"/>
                </a:lnTo>
                <a:lnTo>
                  <a:pt x="34" y="5"/>
                </a:lnTo>
                <a:lnTo>
                  <a:pt x="30" y="8"/>
                </a:lnTo>
                <a:lnTo>
                  <a:pt x="26" y="9"/>
                </a:lnTo>
                <a:lnTo>
                  <a:pt x="23" y="12"/>
                </a:lnTo>
                <a:lnTo>
                  <a:pt x="20" y="14"/>
                </a:lnTo>
                <a:lnTo>
                  <a:pt x="20" y="13"/>
                </a:lnTo>
                <a:lnTo>
                  <a:pt x="19" y="12"/>
                </a:lnTo>
                <a:lnTo>
                  <a:pt x="19" y="9"/>
                </a:lnTo>
                <a:lnTo>
                  <a:pt x="18" y="7"/>
                </a:lnTo>
                <a:lnTo>
                  <a:pt x="16" y="4"/>
                </a:lnTo>
                <a:lnTo>
                  <a:pt x="16" y="2"/>
                </a:lnTo>
                <a:lnTo>
                  <a:pt x="15" y="0"/>
                </a:lnTo>
                <a:lnTo>
                  <a:pt x="14" y="0"/>
                </a:lnTo>
                <a:lnTo>
                  <a:pt x="12" y="0"/>
                </a:lnTo>
                <a:lnTo>
                  <a:pt x="11" y="0"/>
                </a:lnTo>
                <a:lnTo>
                  <a:pt x="11" y="2"/>
                </a:lnTo>
                <a:lnTo>
                  <a:pt x="1" y="7"/>
                </a:lnTo>
                <a:lnTo>
                  <a:pt x="0" y="8"/>
                </a:lnTo>
                <a:lnTo>
                  <a:pt x="0" y="9"/>
                </a:lnTo>
                <a:lnTo>
                  <a:pt x="0" y="11"/>
                </a:lnTo>
                <a:lnTo>
                  <a:pt x="1" y="11"/>
                </a:lnTo>
                <a:lnTo>
                  <a:pt x="1" y="12"/>
                </a:lnTo>
                <a:lnTo>
                  <a:pt x="2" y="13"/>
                </a:lnTo>
                <a:lnTo>
                  <a:pt x="2" y="16"/>
                </a:lnTo>
                <a:lnTo>
                  <a:pt x="2" y="17"/>
                </a:lnTo>
                <a:lnTo>
                  <a:pt x="4" y="19"/>
                </a:lnTo>
                <a:lnTo>
                  <a:pt x="4" y="21"/>
                </a:lnTo>
                <a:lnTo>
                  <a:pt x="4" y="23"/>
                </a:lnTo>
                <a:lnTo>
                  <a:pt x="4" y="26"/>
                </a:lnTo>
                <a:lnTo>
                  <a:pt x="4" y="27"/>
                </a:lnTo>
                <a:lnTo>
                  <a:pt x="4" y="29"/>
                </a:lnTo>
                <a:lnTo>
                  <a:pt x="4" y="32"/>
                </a:lnTo>
                <a:lnTo>
                  <a:pt x="4" y="33"/>
                </a:lnTo>
                <a:lnTo>
                  <a:pt x="4" y="115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46"/>
          <p:cNvSpPr>
            <a:spLocks noEditPoints="1"/>
          </p:cNvSpPr>
          <p:nvPr/>
        </p:nvSpPr>
        <p:spPr bwMode="auto">
          <a:xfrm>
            <a:off x="8923338" y="2038350"/>
            <a:ext cx="23812" cy="90488"/>
          </a:xfrm>
          <a:custGeom>
            <a:avLst/>
            <a:gdLst>
              <a:gd name="T0" fmla="*/ 11422183 w 44"/>
              <a:gd name="T1" fmla="*/ 16606652 h 172"/>
              <a:gd name="T2" fmla="*/ 11422183 w 44"/>
              <a:gd name="T3" fmla="*/ 16052676 h 172"/>
              <a:gd name="T4" fmla="*/ 11422183 w 44"/>
              <a:gd name="T5" fmla="*/ 15775951 h 172"/>
              <a:gd name="T6" fmla="*/ 11129404 w 44"/>
              <a:gd name="T7" fmla="*/ 15775951 h 172"/>
              <a:gd name="T8" fmla="*/ 585559 w 44"/>
              <a:gd name="T9" fmla="*/ 15775951 h 172"/>
              <a:gd name="T10" fmla="*/ 292779 w 44"/>
              <a:gd name="T11" fmla="*/ 15775951 h 172"/>
              <a:gd name="T12" fmla="*/ 0 w 44"/>
              <a:gd name="T13" fmla="*/ 15775951 h 172"/>
              <a:gd name="T14" fmla="*/ 0 w 44"/>
              <a:gd name="T15" fmla="*/ 16052676 h 172"/>
              <a:gd name="T16" fmla="*/ 0 w 44"/>
              <a:gd name="T17" fmla="*/ 16606652 h 172"/>
              <a:gd name="T18" fmla="*/ 0 w 44"/>
              <a:gd name="T19" fmla="*/ 19374428 h 172"/>
              <a:gd name="T20" fmla="*/ 0 w 44"/>
              <a:gd name="T21" fmla="*/ 19374428 h 172"/>
              <a:gd name="T22" fmla="*/ 292779 w 44"/>
              <a:gd name="T23" fmla="*/ 19651153 h 172"/>
              <a:gd name="T24" fmla="*/ 585559 w 44"/>
              <a:gd name="T25" fmla="*/ 19651153 h 172"/>
              <a:gd name="T26" fmla="*/ 6150531 w 44"/>
              <a:gd name="T27" fmla="*/ 19651153 h 172"/>
              <a:gd name="T28" fmla="*/ 6150531 w 44"/>
              <a:gd name="T29" fmla="*/ 47051656 h 172"/>
              <a:gd name="T30" fmla="*/ 6150531 w 44"/>
              <a:gd name="T31" fmla="*/ 47328381 h 172"/>
              <a:gd name="T32" fmla="*/ 6443311 w 44"/>
              <a:gd name="T33" fmla="*/ 47328381 h 172"/>
              <a:gd name="T34" fmla="*/ 7028869 w 44"/>
              <a:gd name="T35" fmla="*/ 47605105 h 172"/>
              <a:gd name="T36" fmla="*/ 10543845 w 44"/>
              <a:gd name="T37" fmla="*/ 47605105 h 172"/>
              <a:gd name="T38" fmla="*/ 11129404 w 44"/>
              <a:gd name="T39" fmla="*/ 47605105 h 172"/>
              <a:gd name="T40" fmla="*/ 11422183 w 44"/>
              <a:gd name="T41" fmla="*/ 47328381 h 172"/>
              <a:gd name="T42" fmla="*/ 11422183 w 44"/>
              <a:gd name="T43" fmla="*/ 47051656 h 172"/>
              <a:gd name="T44" fmla="*/ 11422183 w 44"/>
              <a:gd name="T45" fmla="*/ 46498206 h 172"/>
              <a:gd name="T46" fmla="*/ 12886621 w 44"/>
              <a:gd name="T47" fmla="*/ 3874675 h 172"/>
              <a:gd name="T48" fmla="*/ 12593842 w 44"/>
              <a:gd name="T49" fmla="*/ 2491050 h 172"/>
              <a:gd name="T50" fmla="*/ 11422183 w 44"/>
              <a:gd name="T51" fmla="*/ 1106900 h 172"/>
              <a:gd name="T52" fmla="*/ 10250525 w 44"/>
              <a:gd name="T53" fmla="*/ 0 h 172"/>
              <a:gd name="T54" fmla="*/ 8493307 w 44"/>
              <a:gd name="T55" fmla="*/ 0 h 172"/>
              <a:gd name="T56" fmla="*/ 7028869 w 44"/>
              <a:gd name="T57" fmla="*/ 0 h 172"/>
              <a:gd name="T58" fmla="*/ 5564431 w 44"/>
              <a:gd name="T59" fmla="*/ 1106900 h 172"/>
              <a:gd name="T60" fmla="*/ 4686093 w 44"/>
              <a:gd name="T61" fmla="*/ 2491050 h 172"/>
              <a:gd name="T62" fmla="*/ 4393314 w 44"/>
              <a:gd name="T63" fmla="*/ 3874675 h 172"/>
              <a:gd name="T64" fmla="*/ 4686093 w 44"/>
              <a:gd name="T65" fmla="*/ 5812276 h 172"/>
              <a:gd name="T66" fmla="*/ 5564431 w 44"/>
              <a:gd name="T67" fmla="*/ 6642451 h 172"/>
              <a:gd name="T68" fmla="*/ 7028869 w 44"/>
              <a:gd name="T69" fmla="*/ 7749876 h 172"/>
              <a:gd name="T70" fmla="*/ 8493307 w 44"/>
              <a:gd name="T71" fmla="*/ 8026601 h 172"/>
              <a:gd name="T72" fmla="*/ 10250525 w 44"/>
              <a:gd name="T73" fmla="*/ 7749876 h 172"/>
              <a:gd name="T74" fmla="*/ 11422183 w 44"/>
              <a:gd name="T75" fmla="*/ 6642451 h 172"/>
              <a:gd name="T76" fmla="*/ 12593842 w 44"/>
              <a:gd name="T77" fmla="*/ 5812276 h 172"/>
              <a:gd name="T78" fmla="*/ 12886621 w 44"/>
              <a:gd name="T79" fmla="*/ 3874675 h 1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4" h="172">
                <a:moveTo>
                  <a:pt x="39" y="60"/>
                </a:moveTo>
                <a:lnTo>
                  <a:pt x="39" y="60"/>
                </a:lnTo>
                <a:lnTo>
                  <a:pt x="39" y="58"/>
                </a:lnTo>
                <a:lnTo>
                  <a:pt x="39" y="57"/>
                </a:lnTo>
                <a:lnTo>
                  <a:pt x="38" y="57"/>
                </a:lnTo>
                <a:lnTo>
                  <a:pt x="36" y="57"/>
                </a:lnTo>
                <a:lnTo>
                  <a:pt x="2" y="57"/>
                </a:lnTo>
                <a:lnTo>
                  <a:pt x="1" y="57"/>
                </a:lnTo>
                <a:lnTo>
                  <a:pt x="0" y="57"/>
                </a:lnTo>
                <a:lnTo>
                  <a:pt x="0" y="58"/>
                </a:lnTo>
                <a:lnTo>
                  <a:pt x="0" y="60"/>
                </a:lnTo>
                <a:lnTo>
                  <a:pt x="0" y="69"/>
                </a:lnTo>
                <a:lnTo>
                  <a:pt x="0" y="70"/>
                </a:lnTo>
                <a:lnTo>
                  <a:pt x="0" y="71"/>
                </a:lnTo>
                <a:lnTo>
                  <a:pt x="1" y="71"/>
                </a:lnTo>
                <a:lnTo>
                  <a:pt x="2" y="71"/>
                </a:lnTo>
                <a:lnTo>
                  <a:pt x="21" y="71"/>
                </a:lnTo>
                <a:lnTo>
                  <a:pt x="21" y="168"/>
                </a:lnTo>
                <a:lnTo>
                  <a:pt x="21" y="170"/>
                </a:lnTo>
                <a:lnTo>
                  <a:pt x="21" y="171"/>
                </a:lnTo>
                <a:lnTo>
                  <a:pt x="22" y="171"/>
                </a:lnTo>
                <a:lnTo>
                  <a:pt x="22" y="172"/>
                </a:lnTo>
                <a:lnTo>
                  <a:pt x="24" y="172"/>
                </a:lnTo>
                <a:lnTo>
                  <a:pt x="36" y="172"/>
                </a:lnTo>
                <a:lnTo>
                  <a:pt x="38" y="172"/>
                </a:lnTo>
                <a:lnTo>
                  <a:pt x="39" y="171"/>
                </a:lnTo>
                <a:lnTo>
                  <a:pt x="39" y="170"/>
                </a:lnTo>
                <a:lnTo>
                  <a:pt x="39" y="168"/>
                </a:lnTo>
                <a:lnTo>
                  <a:pt x="39" y="60"/>
                </a:lnTo>
                <a:close/>
                <a:moveTo>
                  <a:pt x="44" y="14"/>
                </a:moveTo>
                <a:lnTo>
                  <a:pt x="44" y="12"/>
                </a:lnTo>
                <a:lnTo>
                  <a:pt x="43" y="9"/>
                </a:lnTo>
                <a:lnTo>
                  <a:pt x="41" y="7"/>
                </a:lnTo>
                <a:lnTo>
                  <a:pt x="39" y="4"/>
                </a:lnTo>
                <a:lnTo>
                  <a:pt x="38" y="3"/>
                </a:lnTo>
                <a:lnTo>
                  <a:pt x="35" y="0"/>
                </a:lnTo>
                <a:lnTo>
                  <a:pt x="33" y="0"/>
                </a:lnTo>
                <a:lnTo>
                  <a:pt x="29" y="0"/>
                </a:lnTo>
                <a:lnTo>
                  <a:pt x="26" y="0"/>
                </a:lnTo>
                <a:lnTo>
                  <a:pt x="24" y="0"/>
                </a:lnTo>
                <a:lnTo>
                  <a:pt x="21" y="2"/>
                </a:lnTo>
                <a:lnTo>
                  <a:pt x="19" y="4"/>
                </a:lnTo>
                <a:lnTo>
                  <a:pt x="17" y="7"/>
                </a:lnTo>
                <a:lnTo>
                  <a:pt x="16" y="9"/>
                </a:lnTo>
                <a:lnTo>
                  <a:pt x="15" y="12"/>
                </a:lnTo>
                <a:lnTo>
                  <a:pt x="15" y="14"/>
                </a:lnTo>
                <a:lnTo>
                  <a:pt x="15" y="17"/>
                </a:lnTo>
                <a:lnTo>
                  <a:pt x="16" y="21"/>
                </a:lnTo>
                <a:lnTo>
                  <a:pt x="17" y="23"/>
                </a:lnTo>
                <a:lnTo>
                  <a:pt x="19" y="24"/>
                </a:lnTo>
                <a:lnTo>
                  <a:pt x="21" y="27"/>
                </a:lnTo>
                <a:lnTo>
                  <a:pt x="24" y="28"/>
                </a:lnTo>
                <a:lnTo>
                  <a:pt x="26" y="28"/>
                </a:lnTo>
                <a:lnTo>
                  <a:pt x="29" y="29"/>
                </a:lnTo>
                <a:lnTo>
                  <a:pt x="33" y="28"/>
                </a:lnTo>
                <a:lnTo>
                  <a:pt x="35" y="28"/>
                </a:lnTo>
                <a:lnTo>
                  <a:pt x="38" y="27"/>
                </a:lnTo>
                <a:lnTo>
                  <a:pt x="39" y="24"/>
                </a:lnTo>
                <a:lnTo>
                  <a:pt x="41" y="23"/>
                </a:lnTo>
                <a:lnTo>
                  <a:pt x="43" y="21"/>
                </a:lnTo>
                <a:lnTo>
                  <a:pt x="44" y="17"/>
                </a:lnTo>
                <a:lnTo>
                  <a:pt x="44" y="1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47"/>
          <p:cNvSpPr>
            <a:spLocks/>
          </p:cNvSpPr>
          <p:nvPr/>
        </p:nvSpPr>
        <p:spPr bwMode="auto">
          <a:xfrm>
            <a:off x="8959850" y="2066925"/>
            <a:ext cx="44450" cy="63500"/>
          </a:xfrm>
          <a:custGeom>
            <a:avLst/>
            <a:gdLst>
              <a:gd name="T0" fmla="*/ 22370667 w 83"/>
              <a:gd name="T1" fmla="*/ 26549246 h 122"/>
              <a:gd name="T2" fmla="*/ 22370667 w 83"/>
              <a:gd name="T3" fmla="*/ 26007414 h 122"/>
              <a:gd name="T4" fmla="*/ 22370667 w 83"/>
              <a:gd name="T5" fmla="*/ 26007414 h 122"/>
              <a:gd name="T6" fmla="*/ 22084152 w 83"/>
              <a:gd name="T7" fmla="*/ 26007414 h 122"/>
              <a:gd name="T8" fmla="*/ 21797102 w 83"/>
              <a:gd name="T9" fmla="*/ 26007414 h 122"/>
              <a:gd name="T10" fmla="*/ 20362920 w 83"/>
              <a:gd name="T11" fmla="*/ 26820422 h 122"/>
              <a:gd name="T12" fmla="*/ 18068657 w 83"/>
              <a:gd name="T13" fmla="*/ 27904086 h 122"/>
              <a:gd name="T14" fmla="*/ 15200829 w 83"/>
              <a:gd name="T15" fmla="*/ 28445918 h 122"/>
              <a:gd name="T16" fmla="*/ 11185334 w 83"/>
              <a:gd name="T17" fmla="*/ 28445918 h 122"/>
              <a:gd name="T18" fmla="*/ 8317505 w 83"/>
              <a:gd name="T19" fmla="*/ 26549246 h 122"/>
              <a:gd name="T20" fmla="*/ 6596273 w 83"/>
              <a:gd name="T21" fmla="*/ 23027598 h 122"/>
              <a:gd name="T22" fmla="*/ 5736192 w 83"/>
              <a:gd name="T23" fmla="*/ 18963598 h 122"/>
              <a:gd name="T24" fmla="*/ 5736192 w 83"/>
              <a:gd name="T25" fmla="*/ 13816455 h 122"/>
              <a:gd name="T26" fmla="*/ 6883323 w 83"/>
              <a:gd name="T27" fmla="*/ 9481799 h 122"/>
              <a:gd name="T28" fmla="*/ 8604020 w 83"/>
              <a:gd name="T29" fmla="*/ 6230807 h 122"/>
              <a:gd name="T30" fmla="*/ 12332465 w 83"/>
              <a:gd name="T31" fmla="*/ 4605311 h 122"/>
              <a:gd name="T32" fmla="*/ 16060910 w 83"/>
              <a:gd name="T33" fmla="*/ 4605311 h 122"/>
              <a:gd name="T34" fmla="*/ 18642223 w 83"/>
              <a:gd name="T35" fmla="*/ 5688975 h 122"/>
              <a:gd name="T36" fmla="*/ 20362920 w 83"/>
              <a:gd name="T37" fmla="*/ 6501984 h 122"/>
              <a:gd name="T38" fmla="*/ 21510587 w 83"/>
              <a:gd name="T39" fmla="*/ 7585648 h 122"/>
              <a:gd name="T40" fmla="*/ 21797102 w 83"/>
              <a:gd name="T41" fmla="*/ 7585648 h 122"/>
              <a:gd name="T42" fmla="*/ 22084152 w 83"/>
              <a:gd name="T43" fmla="*/ 7585648 h 122"/>
              <a:gd name="T44" fmla="*/ 22084152 w 83"/>
              <a:gd name="T45" fmla="*/ 7585648 h 122"/>
              <a:gd name="T46" fmla="*/ 22084152 w 83"/>
              <a:gd name="T47" fmla="*/ 7314471 h 122"/>
              <a:gd name="T48" fmla="*/ 23804849 w 83"/>
              <a:gd name="T49" fmla="*/ 4605311 h 122"/>
              <a:gd name="T50" fmla="*/ 23804849 w 83"/>
              <a:gd name="T51" fmla="*/ 4605311 h 122"/>
              <a:gd name="T52" fmla="*/ 23804849 w 83"/>
              <a:gd name="T53" fmla="*/ 4334656 h 122"/>
              <a:gd name="T54" fmla="*/ 23804849 w 83"/>
              <a:gd name="T55" fmla="*/ 4334656 h 122"/>
              <a:gd name="T56" fmla="*/ 23804849 w 83"/>
              <a:gd name="T57" fmla="*/ 4334656 h 122"/>
              <a:gd name="T58" fmla="*/ 23231284 w 83"/>
              <a:gd name="T59" fmla="*/ 3250992 h 122"/>
              <a:gd name="T60" fmla="*/ 20649970 w 83"/>
              <a:gd name="T61" fmla="*/ 1896152 h 122"/>
              <a:gd name="T62" fmla="*/ 17495092 w 83"/>
              <a:gd name="T63" fmla="*/ 541832 h 122"/>
              <a:gd name="T64" fmla="*/ 14053698 w 83"/>
              <a:gd name="T65" fmla="*/ 0 h 122"/>
              <a:gd name="T66" fmla="*/ 8317505 w 83"/>
              <a:gd name="T67" fmla="*/ 1083664 h 122"/>
              <a:gd name="T68" fmla="*/ 4015495 w 83"/>
              <a:gd name="T69" fmla="*/ 4876488 h 122"/>
              <a:gd name="T70" fmla="*/ 1147131 w 83"/>
              <a:gd name="T71" fmla="*/ 10294807 h 122"/>
              <a:gd name="T72" fmla="*/ 0 w 83"/>
              <a:gd name="T73" fmla="*/ 17609279 h 122"/>
              <a:gd name="T74" fmla="*/ 1147131 w 83"/>
              <a:gd name="T75" fmla="*/ 24111262 h 122"/>
              <a:gd name="T76" fmla="*/ 3728445 w 83"/>
              <a:gd name="T77" fmla="*/ 28716574 h 122"/>
              <a:gd name="T78" fmla="*/ 7743940 w 83"/>
              <a:gd name="T79" fmla="*/ 31967566 h 122"/>
              <a:gd name="T80" fmla="*/ 13193081 w 83"/>
              <a:gd name="T81" fmla="*/ 33051230 h 122"/>
              <a:gd name="T82" fmla="*/ 16921526 w 83"/>
              <a:gd name="T83" fmla="*/ 32509398 h 122"/>
              <a:gd name="T84" fmla="*/ 20362920 w 83"/>
              <a:gd name="T85" fmla="*/ 31696910 h 122"/>
              <a:gd name="T86" fmla="*/ 22944233 w 83"/>
              <a:gd name="T87" fmla="*/ 30613246 h 122"/>
              <a:gd name="T88" fmla="*/ 23804849 w 83"/>
              <a:gd name="T89" fmla="*/ 29800238 h 122"/>
              <a:gd name="T90" fmla="*/ 23804849 w 83"/>
              <a:gd name="T91" fmla="*/ 29529582 h 122"/>
              <a:gd name="T92" fmla="*/ 23804849 w 83"/>
              <a:gd name="T93" fmla="*/ 29529582 h 122"/>
              <a:gd name="T94" fmla="*/ 23804849 w 83"/>
              <a:gd name="T95" fmla="*/ 29258406 h 122"/>
              <a:gd name="T96" fmla="*/ 23517799 w 83"/>
              <a:gd name="T97" fmla="*/ 29258406 h 1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3" h="122">
                <a:moveTo>
                  <a:pt x="78" y="98"/>
                </a:moveTo>
                <a:lnTo>
                  <a:pt x="78" y="98"/>
                </a:lnTo>
                <a:lnTo>
                  <a:pt x="78" y="96"/>
                </a:lnTo>
                <a:lnTo>
                  <a:pt x="77" y="96"/>
                </a:lnTo>
                <a:lnTo>
                  <a:pt x="76" y="96"/>
                </a:lnTo>
                <a:lnTo>
                  <a:pt x="75" y="98"/>
                </a:lnTo>
                <a:lnTo>
                  <a:pt x="71" y="99"/>
                </a:lnTo>
                <a:lnTo>
                  <a:pt x="68" y="101"/>
                </a:lnTo>
                <a:lnTo>
                  <a:pt x="63" y="103"/>
                </a:lnTo>
                <a:lnTo>
                  <a:pt x="58" y="104"/>
                </a:lnTo>
                <a:lnTo>
                  <a:pt x="53" y="105"/>
                </a:lnTo>
                <a:lnTo>
                  <a:pt x="48" y="106"/>
                </a:lnTo>
                <a:lnTo>
                  <a:pt x="39" y="105"/>
                </a:lnTo>
                <a:lnTo>
                  <a:pt x="33" y="103"/>
                </a:lnTo>
                <a:lnTo>
                  <a:pt x="29" y="98"/>
                </a:lnTo>
                <a:lnTo>
                  <a:pt x="25" y="91"/>
                </a:lnTo>
                <a:lnTo>
                  <a:pt x="23" y="85"/>
                </a:lnTo>
                <a:lnTo>
                  <a:pt x="22" y="77"/>
                </a:lnTo>
                <a:lnTo>
                  <a:pt x="20" y="70"/>
                </a:lnTo>
                <a:lnTo>
                  <a:pt x="20" y="61"/>
                </a:lnTo>
                <a:lnTo>
                  <a:pt x="20" y="51"/>
                </a:lnTo>
                <a:lnTo>
                  <a:pt x="22" y="42"/>
                </a:lnTo>
                <a:lnTo>
                  <a:pt x="24" y="35"/>
                </a:lnTo>
                <a:lnTo>
                  <a:pt x="27" y="28"/>
                </a:lnTo>
                <a:lnTo>
                  <a:pt x="30" y="23"/>
                </a:lnTo>
                <a:lnTo>
                  <a:pt x="35" y="19"/>
                </a:lnTo>
                <a:lnTo>
                  <a:pt x="43" y="17"/>
                </a:lnTo>
                <a:lnTo>
                  <a:pt x="51" y="17"/>
                </a:lnTo>
                <a:lnTo>
                  <a:pt x="56" y="17"/>
                </a:lnTo>
                <a:lnTo>
                  <a:pt x="61" y="18"/>
                </a:lnTo>
                <a:lnTo>
                  <a:pt x="65" y="21"/>
                </a:lnTo>
                <a:lnTo>
                  <a:pt x="68" y="22"/>
                </a:lnTo>
                <a:lnTo>
                  <a:pt x="71" y="24"/>
                </a:lnTo>
                <a:lnTo>
                  <a:pt x="73" y="27"/>
                </a:lnTo>
                <a:lnTo>
                  <a:pt x="75" y="28"/>
                </a:lnTo>
                <a:lnTo>
                  <a:pt x="76" y="28"/>
                </a:lnTo>
                <a:lnTo>
                  <a:pt x="77" y="28"/>
                </a:lnTo>
                <a:lnTo>
                  <a:pt x="77" y="27"/>
                </a:lnTo>
                <a:lnTo>
                  <a:pt x="83" y="17"/>
                </a:lnTo>
                <a:lnTo>
                  <a:pt x="83" y="16"/>
                </a:lnTo>
                <a:lnTo>
                  <a:pt x="82" y="13"/>
                </a:lnTo>
                <a:lnTo>
                  <a:pt x="81" y="12"/>
                </a:lnTo>
                <a:lnTo>
                  <a:pt x="77" y="9"/>
                </a:lnTo>
                <a:lnTo>
                  <a:pt x="72" y="7"/>
                </a:lnTo>
                <a:lnTo>
                  <a:pt x="67" y="4"/>
                </a:lnTo>
                <a:lnTo>
                  <a:pt x="61" y="2"/>
                </a:lnTo>
                <a:lnTo>
                  <a:pt x="56" y="0"/>
                </a:lnTo>
                <a:lnTo>
                  <a:pt x="49" y="0"/>
                </a:lnTo>
                <a:lnTo>
                  <a:pt x="38" y="2"/>
                </a:lnTo>
                <a:lnTo>
                  <a:pt x="29" y="4"/>
                </a:lnTo>
                <a:lnTo>
                  <a:pt x="20" y="11"/>
                </a:lnTo>
                <a:lnTo>
                  <a:pt x="14" y="18"/>
                </a:lnTo>
                <a:lnTo>
                  <a:pt x="8" y="27"/>
                </a:lnTo>
                <a:lnTo>
                  <a:pt x="4" y="38"/>
                </a:lnTo>
                <a:lnTo>
                  <a:pt x="1" y="51"/>
                </a:lnTo>
                <a:lnTo>
                  <a:pt x="0" y="65"/>
                </a:lnTo>
                <a:lnTo>
                  <a:pt x="1" y="77"/>
                </a:lnTo>
                <a:lnTo>
                  <a:pt x="4" y="89"/>
                </a:lnTo>
                <a:lnTo>
                  <a:pt x="8" y="99"/>
                </a:lnTo>
                <a:lnTo>
                  <a:pt x="13" y="106"/>
                </a:lnTo>
                <a:lnTo>
                  <a:pt x="19" y="113"/>
                </a:lnTo>
                <a:lnTo>
                  <a:pt x="27" y="118"/>
                </a:lnTo>
                <a:lnTo>
                  <a:pt x="35" y="122"/>
                </a:lnTo>
                <a:lnTo>
                  <a:pt x="46" y="122"/>
                </a:lnTo>
                <a:lnTo>
                  <a:pt x="52" y="122"/>
                </a:lnTo>
                <a:lnTo>
                  <a:pt x="59" y="120"/>
                </a:lnTo>
                <a:lnTo>
                  <a:pt x="66" y="119"/>
                </a:lnTo>
                <a:lnTo>
                  <a:pt x="71" y="117"/>
                </a:lnTo>
                <a:lnTo>
                  <a:pt x="76" y="115"/>
                </a:lnTo>
                <a:lnTo>
                  <a:pt x="80" y="113"/>
                </a:lnTo>
                <a:lnTo>
                  <a:pt x="82" y="112"/>
                </a:lnTo>
                <a:lnTo>
                  <a:pt x="83" y="110"/>
                </a:lnTo>
                <a:lnTo>
                  <a:pt x="83" y="109"/>
                </a:lnTo>
                <a:lnTo>
                  <a:pt x="83" y="108"/>
                </a:lnTo>
                <a:lnTo>
                  <a:pt x="82" y="108"/>
                </a:lnTo>
                <a:lnTo>
                  <a:pt x="78" y="9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48"/>
          <p:cNvSpPr>
            <a:spLocks/>
          </p:cNvSpPr>
          <p:nvPr/>
        </p:nvSpPr>
        <p:spPr bwMode="auto">
          <a:xfrm>
            <a:off x="9015413" y="2066925"/>
            <a:ext cx="31750" cy="61913"/>
          </a:xfrm>
          <a:custGeom>
            <a:avLst/>
            <a:gdLst>
              <a:gd name="T0" fmla="*/ 6818569 w 62"/>
              <a:gd name="T1" fmla="*/ 9474250 h 119"/>
              <a:gd name="T2" fmla="*/ 8129536 w 62"/>
              <a:gd name="T3" fmla="*/ 7579400 h 119"/>
              <a:gd name="T4" fmla="*/ 9965403 w 62"/>
              <a:gd name="T5" fmla="*/ 5955094 h 119"/>
              <a:gd name="T6" fmla="*/ 11538565 w 62"/>
              <a:gd name="T7" fmla="*/ 4872397 h 119"/>
              <a:gd name="T8" fmla="*/ 12587851 w 62"/>
              <a:gd name="T9" fmla="*/ 4872397 h 119"/>
              <a:gd name="T10" fmla="*/ 13112238 w 62"/>
              <a:gd name="T11" fmla="*/ 4872397 h 119"/>
              <a:gd name="T12" fmla="*/ 13898819 w 62"/>
              <a:gd name="T13" fmla="*/ 5142941 h 119"/>
              <a:gd name="T14" fmla="*/ 14161012 w 62"/>
              <a:gd name="T15" fmla="*/ 5684550 h 119"/>
              <a:gd name="T16" fmla="*/ 14423206 w 62"/>
              <a:gd name="T17" fmla="*/ 5684550 h 119"/>
              <a:gd name="T18" fmla="*/ 14423206 w 62"/>
              <a:gd name="T19" fmla="*/ 5142941 h 119"/>
              <a:gd name="T20" fmla="*/ 14423206 w 62"/>
              <a:gd name="T21" fmla="*/ 5142941 h 119"/>
              <a:gd name="T22" fmla="*/ 14685399 w 62"/>
              <a:gd name="T23" fmla="*/ 5142941 h 119"/>
              <a:gd name="T24" fmla="*/ 16259073 w 62"/>
              <a:gd name="T25" fmla="*/ 1894850 h 119"/>
              <a:gd name="T26" fmla="*/ 16259073 w 62"/>
              <a:gd name="T27" fmla="*/ 1353241 h 119"/>
              <a:gd name="T28" fmla="*/ 16259073 w 62"/>
              <a:gd name="T29" fmla="*/ 1353241 h 119"/>
              <a:gd name="T30" fmla="*/ 16259073 w 62"/>
              <a:gd name="T31" fmla="*/ 1082697 h 119"/>
              <a:gd name="T32" fmla="*/ 16259073 w 62"/>
              <a:gd name="T33" fmla="*/ 1082697 h 119"/>
              <a:gd name="T34" fmla="*/ 15734685 w 62"/>
              <a:gd name="T35" fmla="*/ 812153 h 119"/>
              <a:gd name="T36" fmla="*/ 15210298 w 62"/>
              <a:gd name="T37" fmla="*/ 541609 h 119"/>
              <a:gd name="T38" fmla="*/ 14161012 w 62"/>
              <a:gd name="T39" fmla="*/ 0 h 119"/>
              <a:gd name="T40" fmla="*/ 13112238 w 62"/>
              <a:gd name="T41" fmla="*/ 0 h 119"/>
              <a:gd name="T42" fmla="*/ 10489790 w 62"/>
              <a:gd name="T43" fmla="*/ 812153 h 119"/>
              <a:gd name="T44" fmla="*/ 8391730 w 62"/>
              <a:gd name="T45" fmla="*/ 2165394 h 119"/>
              <a:gd name="T46" fmla="*/ 6818569 w 62"/>
              <a:gd name="T47" fmla="*/ 3789700 h 119"/>
              <a:gd name="T48" fmla="*/ 5507089 w 62"/>
              <a:gd name="T49" fmla="*/ 5684550 h 119"/>
              <a:gd name="T50" fmla="*/ 5244895 w 62"/>
              <a:gd name="T51" fmla="*/ 4330788 h 119"/>
              <a:gd name="T52" fmla="*/ 4982702 w 62"/>
              <a:gd name="T53" fmla="*/ 2165394 h 119"/>
              <a:gd name="T54" fmla="*/ 3933415 w 62"/>
              <a:gd name="T55" fmla="*/ 812153 h 119"/>
              <a:gd name="T56" fmla="*/ 3146835 w 62"/>
              <a:gd name="T57" fmla="*/ 0 h 119"/>
              <a:gd name="T58" fmla="*/ 2884641 w 62"/>
              <a:gd name="T59" fmla="*/ 0 h 119"/>
              <a:gd name="T60" fmla="*/ 2884641 w 62"/>
              <a:gd name="T61" fmla="*/ 0 h 119"/>
              <a:gd name="T62" fmla="*/ 2622448 w 62"/>
              <a:gd name="T63" fmla="*/ 0 h 119"/>
              <a:gd name="T64" fmla="*/ 2622448 w 62"/>
              <a:gd name="T65" fmla="*/ 541609 h 119"/>
              <a:gd name="T66" fmla="*/ 262194 w 62"/>
              <a:gd name="T67" fmla="*/ 1894850 h 119"/>
              <a:gd name="T68" fmla="*/ 0 w 62"/>
              <a:gd name="T69" fmla="*/ 2165394 h 119"/>
              <a:gd name="T70" fmla="*/ 0 w 62"/>
              <a:gd name="T71" fmla="*/ 2165394 h 119"/>
              <a:gd name="T72" fmla="*/ 0 w 62"/>
              <a:gd name="T73" fmla="*/ 2435938 h 119"/>
              <a:gd name="T74" fmla="*/ 0 w 62"/>
              <a:gd name="T75" fmla="*/ 2435938 h 119"/>
              <a:gd name="T76" fmla="*/ 0 w 62"/>
              <a:gd name="T77" fmla="*/ 2977547 h 119"/>
              <a:gd name="T78" fmla="*/ 0 w 62"/>
              <a:gd name="T79" fmla="*/ 3248091 h 119"/>
              <a:gd name="T80" fmla="*/ 262194 w 62"/>
              <a:gd name="T81" fmla="*/ 3789700 h 119"/>
              <a:gd name="T82" fmla="*/ 786581 w 62"/>
              <a:gd name="T83" fmla="*/ 4872397 h 119"/>
              <a:gd name="T84" fmla="*/ 1310968 w 62"/>
              <a:gd name="T85" fmla="*/ 6225638 h 119"/>
              <a:gd name="T86" fmla="*/ 1573673 w 62"/>
              <a:gd name="T87" fmla="*/ 7308335 h 119"/>
              <a:gd name="T88" fmla="*/ 1573673 w 62"/>
              <a:gd name="T89" fmla="*/ 8662097 h 119"/>
              <a:gd name="T90" fmla="*/ 1573673 w 62"/>
              <a:gd name="T91" fmla="*/ 31129232 h 119"/>
              <a:gd name="T92" fmla="*/ 1573673 w 62"/>
              <a:gd name="T93" fmla="*/ 31670320 h 119"/>
              <a:gd name="T94" fmla="*/ 1573673 w 62"/>
              <a:gd name="T95" fmla="*/ 31941385 h 119"/>
              <a:gd name="T96" fmla="*/ 1835867 w 62"/>
              <a:gd name="T97" fmla="*/ 32211929 h 119"/>
              <a:gd name="T98" fmla="*/ 2098060 w 62"/>
              <a:gd name="T99" fmla="*/ 32211929 h 119"/>
              <a:gd name="T100" fmla="*/ 5769282 w 62"/>
              <a:gd name="T101" fmla="*/ 32211929 h 119"/>
              <a:gd name="T102" fmla="*/ 5769282 w 62"/>
              <a:gd name="T103" fmla="*/ 31941385 h 119"/>
              <a:gd name="T104" fmla="*/ 6293669 w 62"/>
              <a:gd name="T105" fmla="*/ 31941385 h 119"/>
              <a:gd name="T106" fmla="*/ 6293669 w 62"/>
              <a:gd name="T107" fmla="*/ 31670320 h 119"/>
              <a:gd name="T108" fmla="*/ 6293669 w 62"/>
              <a:gd name="T109" fmla="*/ 10015338 h 11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2" h="119">
                <a:moveTo>
                  <a:pt x="24" y="37"/>
                </a:moveTo>
                <a:lnTo>
                  <a:pt x="26" y="35"/>
                </a:lnTo>
                <a:lnTo>
                  <a:pt x="29" y="31"/>
                </a:lnTo>
                <a:lnTo>
                  <a:pt x="31" y="28"/>
                </a:lnTo>
                <a:lnTo>
                  <a:pt x="34" y="26"/>
                </a:lnTo>
                <a:lnTo>
                  <a:pt x="38" y="22"/>
                </a:lnTo>
                <a:lnTo>
                  <a:pt x="40" y="21"/>
                </a:lnTo>
                <a:lnTo>
                  <a:pt x="44" y="18"/>
                </a:lnTo>
                <a:lnTo>
                  <a:pt x="46" y="18"/>
                </a:lnTo>
                <a:lnTo>
                  <a:pt x="48" y="18"/>
                </a:lnTo>
                <a:lnTo>
                  <a:pt x="50" y="18"/>
                </a:lnTo>
                <a:lnTo>
                  <a:pt x="51" y="19"/>
                </a:lnTo>
                <a:lnTo>
                  <a:pt x="53" y="19"/>
                </a:lnTo>
                <a:lnTo>
                  <a:pt x="54" y="19"/>
                </a:lnTo>
                <a:lnTo>
                  <a:pt x="54" y="21"/>
                </a:lnTo>
                <a:lnTo>
                  <a:pt x="55" y="21"/>
                </a:lnTo>
                <a:lnTo>
                  <a:pt x="55" y="19"/>
                </a:lnTo>
                <a:lnTo>
                  <a:pt x="56" y="19"/>
                </a:lnTo>
                <a:lnTo>
                  <a:pt x="56" y="18"/>
                </a:lnTo>
                <a:lnTo>
                  <a:pt x="62" y="7"/>
                </a:lnTo>
                <a:lnTo>
                  <a:pt x="62" y="5"/>
                </a:lnTo>
                <a:lnTo>
                  <a:pt x="62" y="4"/>
                </a:lnTo>
                <a:lnTo>
                  <a:pt x="62" y="3"/>
                </a:lnTo>
                <a:lnTo>
                  <a:pt x="60" y="3"/>
                </a:lnTo>
                <a:lnTo>
                  <a:pt x="60" y="2"/>
                </a:lnTo>
                <a:lnTo>
                  <a:pt x="58" y="2"/>
                </a:lnTo>
                <a:lnTo>
                  <a:pt x="56" y="0"/>
                </a:lnTo>
                <a:lnTo>
                  <a:pt x="54" y="0"/>
                </a:lnTo>
                <a:lnTo>
                  <a:pt x="53" y="0"/>
                </a:lnTo>
                <a:lnTo>
                  <a:pt x="50" y="0"/>
                </a:lnTo>
                <a:lnTo>
                  <a:pt x="45" y="0"/>
                </a:lnTo>
                <a:lnTo>
                  <a:pt x="40" y="3"/>
                </a:lnTo>
                <a:lnTo>
                  <a:pt x="36" y="5"/>
                </a:lnTo>
                <a:lnTo>
                  <a:pt x="32" y="8"/>
                </a:lnTo>
                <a:lnTo>
                  <a:pt x="30" y="11"/>
                </a:lnTo>
                <a:lnTo>
                  <a:pt x="26" y="14"/>
                </a:lnTo>
                <a:lnTo>
                  <a:pt x="24" y="18"/>
                </a:lnTo>
                <a:lnTo>
                  <a:pt x="21" y="21"/>
                </a:lnTo>
                <a:lnTo>
                  <a:pt x="21" y="18"/>
                </a:lnTo>
                <a:lnTo>
                  <a:pt x="20" y="16"/>
                </a:lnTo>
                <a:lnTo>
                  <a:pt x="19" y="12"/>
                </a:lnTo>
                <a:lnTo>
                  <a:pt x="19" y="8"/>
                </a:lnTo>
                <a:lnTo>
                  <a:pt x="16" y="5"/>
                </a:lnTo>
                <a:lnTo>
                  <a:pt x="15" y="3"/>
                </a:lnTo>
                <a:lnTo>
                  <a:pt x="14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10" y="2"/>
                </a:lnTo>
                <a:lnTo>
                  <a:pt x="1" y="7"/>
                </a:lnTo>
                <a:lnTo>
                  <a:pt x="0" y="8"/>
                </a:lnTo>
                <a:lnTo>
                  <a:pt x="0" y="9"/>
                </a:lnTo>
                <a:lnTo>
                  <a:pt x="0" y="11"/>
                </a:lnTo>
                <a:lnTo>
                  <a:pt x="0" y="12"/>
                </a:lnTo>
                <a:lnTo>
                  <a:pt x="1" y="13"/>
                </a:lnTo>
                <a:lnTo>
                  <a:pt x="1" y="14"/>
                </a:lnTo>
                <a:lnTo>
                  <a:pt x="2" y="16"/>
                </a:lnTo>
                <a:lnTo>
                  <a:pt x="3" y="18"/>
                </a:lnTo>
                <a:lnTo>
                  <a:pt x="3" y="21"/>
                </a:lnTo>
                <a:lnTo>
                  <a:pt x="5" y="23"/>
                </a:lnTo>
                <a:lnTo>
                  <a:pt x="5" y="26"/>
                </a:lnTo>
                <a:lnTo>
                  <a:pt x="6" y="27"/>
                </a:lnTo>
                <a:lnTo>
                  <a:pt x="6" y="29"/>
                </a:lnTo>
                <a:lnTo>
                  <a:pt x="6" y="32"/>
                </a:lnTo>
                <a:lnTo>
                  <a:pt x="6" y="33"/>
                </a:lnTo>
                <a:lnTo>
                  <a:pt x="6" y="115"/>
                </a:lnTo>
                <a:lnTo>
                  <a:pt x="6" y="117"/>
                </a:lnTo>
                <a:lnTo>
                  <a:pt x="6" y="118"/>
                </a:lnTo>
                <a:lnTo>
                  <a:pt x="7" y="118"/>
                </a:lnTo>
                <a:lnTo>
                  <a:pt x="7" y="119"/>
                </a:lnTo>
                <a:lnTo>
                  <a:pt x="8" y="119"/>
                </a:lnTo>
                <a:lnTo>
                  <a:pt x="21" y="119"/>
                </a:lnTo>
                <a:lnTo>
                  <a:pt x="22" y="119"/>
                </a:lnTo>
                <a:lnTo>
                  <a:pt x="22" y="118"/>
                </a:lnTo>
                <a:lnTo>
                  <a:pt x="24" y="118"/>
                </a:lnTo>
                <a:lnTo>
                  <a:pt x="24" y="117"/>
                </a:lnTo>
                <a:lnTo>
                  <a:pt x="24" y="115"/>
                </a:lnTo>
                <a:lnTo>
                  <a:pt x="24" y="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49"/>
          <p:cNvSpPr>
            <a:spLocks noEditPoints="1"/>
          </p:cNvSpPr>
          <p:nvPr/>
        </p:nvSpPr>
        <p:spPr bwMode="auto">
          <a:xfrm>
            <a:off x="9051925" y="2066925"/>
            <a:ext cx="49213" cy="63500"/>
          </a:xfrm>
          <a:custGeom>
            <a:avLst/>
            <a:gdLst>
              <a:gd name="T0" fmla="*/ 25493888 w 95"/>
              <a:gd name="T1" fmla="*/ 13003967 h 122"/>
              <a:gd name="T2" fmla="*/ 24152186 w 95"/>
              <a:gd name="T3" fmla="*/ 7314471 h 122"/>
              <a:gd name="T4" fmla="*/ 20931584 w 95"/>
              <a:gd name="T5" fmla="*/ 2979816 h 122"/>
              <a:gd name="T6" fmla="*/ 17711500 w 95"/>
              <a:gd name="T7" fmla="*/ 812488 h 122"/>
              <a:gd name="T8" fmla="*/ 14491415 w 95"/>
              <a:gd name="T9" fmla="*/ 0 h 122"/>
              <a:gd name="T10" fmla="*/ 11270813 w 95"/>
              <a:gd name="T11" fmla="*/ 0 h 122"/>
              <a:gd name="T12" fmla="*/ 8587409 w 95"/>
              <a:gd name="T13" fmla="*/ 812488 h 122"/>
              <a:gd name="T14" fmla="*/ 4830644 w 95"/>
              <a:gd name="T15" fmla="*/ 2979816 h 122"/>
              <a:gd name="T16" fmla="*/ 1610042 w 95"/>
              <a:gd name="T17" fmla="*/ 7585648 h 122"/>
              <a:gd name="T18" fmla="*/ 0 w 95"/>
              <a:gd name="T19" fmla="*/ 13545799 h 122"/>
              <a:gd name="T20" fmla="*/ 0 w 95"/>
              <a:gd name="T21" fmla="*/ 20047262 h 122"/>
              <a:gd name="T22" fmla="*/ 1610042 w 95"/>
              <a:gd name="T23" fmla="*/ 26007414 h 122"/>
              <a:gd name="T24" fmla="*/ 4830644 w 95"/>
              <a:gd name="T25" fmla="*/ 30342070 h 122"/>
              <a:gd name="T26" fmla="*/ 8050729 w 95"/>
              <a:gd name="T27" fmla="*/ 32238742 h 122"/>
              <a:gd name="T28" fmla="*/ 10734132 w 95"/>
              <a:gd name="T29" fmla="*/ 33051230 h 122"/>
              <a:gd name="T30" fmla="*/ 14223075 w 95"/>
              <a:gd name="T31" fmla="*/ 33051230 h 122"/>
              <a:gd name="T32" fmla="*/ 16906479 w 95"/>
              <a:gd name="T33" fmla="*/ 32238742 h 122"/>
              <a:gd name="T34" fmla="*/ 20663244 w 95"/>
              <a:gd name="T35" fmla="*/ 30342070 h 122"/>
              <a:gd name="T36" fmla="*/ 23615506 w 95"/>
              <a:gd name="T37" fmla="*/ 25736758 h 122"/>
              <a:gd name="T38" fmla="*/ 25493888 w 95"/>
              <a:gd name="T39" fmla="*/ 19505430 h 122"/>
              <a:gd name="T40" fmla="*/ 12881373 w 95"/>
              <a:gd name="T41" fmla="*/ 29258406 h 122"/>
              <a:gd name="T42" fmla="*/ 9124090 w 95"/>
              <a:gd name="T43" fmla="*/ 28174742 h 122"/>
              <a:gd name="T44" fmla="*/ 6709027 w 95"/>
              <a:gd name="T45" fmla="*/ 25465582 h 122"/>
              <a:gd name="T46" fmla="*/ 5367325 w 95"/>
              <a:gd name="T47" fmla="*/ 21402102 h 122"/>
              <a:gd name="T48" fmla="*/ 5098985 w 95"/>
              <a:gd name="T49" fmla="*/ 16254959 h 122"/>
              <a:gd name="T50" fmla="*/ 5367325 w 95"/>
              <a:gd name="T51" fmla="*/ 11378471 h 122"/>
              <a:gd name="T52" fmla="*/ 6709027 w 95"/>
              <a:gd name="T53" fmla="*/ 7585648 h 122"/>
              <a:gd name="T54" fmla="*/ 9124090 w 95"/>
              <a:gd name="T55" fmla="*/ 5147143 h 122"/>
              <a:gd name="T56" fmla="*/ 12881373 w 95"/>
              <a:gd name="T57" fmla="*/ 4334656 h 122"/>
              <a:gd name="T58" fmla="*/ 16369798 w 95"/>
              <a:gd name="T59" fmla="*/ 5147143 h 122"/>
              <a:gd name="T60" fmla="*/ 18784861 w 95"/>
              <a:gd name="T61" fmla="*/ 7856303 h 122"/>
              <a:gd name="T62" fmla="*/ 20126563 w 95"/>
              <a:gd name="T63" fmla="*/ 11649127 h 122"/>
              <a:gd name="T64" fmla="*/ 20394903 w 95"/>
              <a:gd name="T65" fmla="*/ 16254959 h 122"/>
              <a:gd name="T66" fmla="*/ 20126563 w 95"/>
              <a:gd name="T67" fmla="*/ 21402102 h 122"/>
              <a:gd name="T68" fmla="*/ 18784861 w 95"/>
              <a:gd name="T69" fmla="*/ 25465582 h 122"/>
              <a:gd name="T70" fmla="*/ 16369798 w 95"/>
              <a:gd name="T71" fmla="*/ 28174742 h 122"/>
              <a:gd name="T72" fmla="*/ 12881373 w 95"/>
              <a:gd name="T73" fmla="*/ 29258406 h 12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5" h="122">
                <a:moveTo>
                  <a:pt x="95" y="61"/>
                </a:moveTo>
                <a:lnTo>
                  <a:pt x="95" y="48"/>
                </a:lnTo>
                <a:lnTo>
                  <a:pt x="92" y="37"/>
                </a:lnTo>
                <a:lnTo>
                  <a:pt x="90" y="27"/>
                </a:lnTo>
                <a:lnTo>
                  <a:pt x="85" y="18"/>
                </a:lnTo>
                <a:lnTo>
                  <a:pt x="78" y="11"/>
                </a:lnTo>
                <a:lnTo>
                  <a:pt x="70" y="5"/>
                </a:lnTo>
                <a:lnTo>
                  <a:pt x="66" y="3"/>
                </a:lnTo>
                <a:lnTo>
                  <a:pt x="59" y="2"/>
                </a:lnTo>
                <a:lnTo>
                  <a:pt x="54" y="0"/>
                </a:lnTo>
                <a:lnTo>
                  <a:pt x="48" y="0"/>
                </a:lnTo>
                <a:lnTo>
                  <a:pt x="42" y="0"/>
                </a:lnTo>
                <a:lnTo>
                  <a:pt x="37" y="2"/>
                </a:lnTo>
                <a:lnTo>
                  <a:pt x="32" y="3"/>
                </a:lnTo>
                <a:lnTo>
                  <a:pt x="27" y="5"/>
                </a:lnTo>
                <a:lnTo>
                  <a:pt x="18" y="11"/>
                </a:lnTo>
                <a:lnTo>
                  <a:pt x="11" y="18"/>
                </a:lnTo>
                <a:lnTo>
                  <a:pt x="6" y="28"/>
                </a:lnTo>
                <a:lnTo>
                  <a:pt x="3" y="38"/>
                </a:lnTo>
                <a:lnTo>
                  <a:pt x="0" y="50"/>
                </a:lnTo>
                <a:lnTo>
                  <a:pt x="0" y="62"/>
                </a:lnTo>
                <a:lnTo>
                  <a:pt x="0" y="74"/>
                </a:lnTo>
                <a:lnTo>
                  <a:pt x="3" y="86"/>
                </a:lnTo>
                <a:lnTo>
                  <a:pt x="6" y="96"/>
                </a:lnTo>
                <a:lnTo>
                  <a:pt x="11" y="105"/>
                </a:lnTo>
                <a:lnTo>
                  <a:pt x="18" y="112"/>
                </a:lnTo>
                <a:lnTo>
                  <a:pt x="25" y="118"/>
                </a:lnTo>
                <a:lnTo>
                  <a:pt x="30" y="119"/>
                </a:lnTo>
                <a:lnTo>
                  <a:pt x="35" y="122"/>
                </a:lnTo>
                <a:lnTo>
                  <a:pt x="40" y="122"/>
                </a:lnTo>
                <a:lnTo>
                  <a:pt x="47" y="122"/>
                </a:lnTo>
                <a:lnTo>
                  <a:pt x="53" y="122"/>
                </a:lnTo>
                <a:lnTo>
                  <a:pt x="58" y="120"/>
                </a:lnTo>
                <a:lnTo>
                  <a:pt x="63" y="119"/>
                </a:lnTo>
                <a:lnTo>
                  <a:pt x="68" y="118"/>
                </a:lnTo>
                <a:lnTo>
                  <a:pt x="77" y="112"/>
                </a:lnTo>
                <a:lnTo>
                  <a:pt x="83" y="104"/>
                </a:lnTo>
                <a:lnTo>
                  <a:pt x="88" y="95"/>
                </a:lnTo>
                <a:lnTo>
                  <a:pt x="92" y="84"/>
                </a:lnTo>
                <a:lnTo>
                  <a:pt x="95" y="72"/>
                </a:lnTo>
                <a:lnTo>
                  <a:pt x="95" y="61"/>
                </a:lnTo>
                <a:close/>
                <a:moveTo>
                  <a:pt x="48" y="108"/>
                </a:moveTo>
                <a:lnTo>
                  <a:pt x="40" y="106"/>
                </a:lnTo>
                <a:lnTo>
                  <a:pt x="34" y="104"/>
                </a:lnTo>
                <a:lnTo>
                  <a:pt x="29" y="99"/>
                </a:lnTo>
                <a:lnTo>
                  <a:pt x="25" y="94"/>
                </a:lnTo>
                <a:lnTo>
                  <a:pt x="23" y="86"/>
                </a:lnTo>
                <a:lnTo>
                  <a:pt x="20" y="79"/>
                </a:lnTo>
                <a:lnTo>
                  <a:pt x="20" y="70"/>
                </a:lnTo>
                <a:lnTo>
                  <a:pt x="19" y="60"/>
                </a:lnTo>
                <a:lnTo>
                  <a:pt x="20" y="51"/>
                </a:lnTo>
                <a:lnTo>
                  <a:pt x="20" y="42"/>
                </a:lnTo>
                <a:lnTo>
                  <a:pt x="23" y="35"/>
                </a:lnTo>
                <a:lnTo>
                  <a:pt x="25" y="28"/>
                </a:lnTo>
                <a:lnTo>
                  <a:pt x="29" y="23"/>
                </a:lnTo>
                <a:lnTo>
                  <a:pt x="34" y="19"/>
                </a:lnTo>
                <a:lnTo>
                  <a:pt x="40" y="16"/>
                </a:lnTo>
                <a:lnTo>
                  <a:pt x="48" y="16"/>
                </a:lnTo>
                <a:lnTo>
                  <a:pt x="56" y="16"/>
                </a:lnTo>
                <a:lnTo>
                  <a:pt x="61" y="19"/>
                </a:lnTo>
                <a:lnTo>
                  <a:pt x="66" y="23"/>
                </a:lnTo>
                <a:lnTo>
                  <a:pt x="70" y="29"/>
                </a:lnTo>
                <a:lnTo>
                  <a:pt x="72" y="36"/>
                </a:lnTo>
                <a:lnTo>
                  <a:pt x="75" y="43"/>
                </a:lnTo>
                <a:lnTo>
                  <a:pt x="76" y="52"/>
                </a:lnTo>
                <a:lnTo>
                  <a:pt x="76" y="60"/>
                </a:lnTo>
                <a:lnTo>
                  <a:pt x="76" y="70"/>
                </a:lnTo>
                <a:lnTo>
                  <a:pt x="75" y="79"/>
                </a:lnTo>
                <a:lnTo>
                  <a:pt x="72" y="88"/>
                </a:lnTo>
                <a:lnTo>
                  <a:pt x="70" y="94"/>
                </a:lnTo>
                <a:lnTo>
                  <a:pt x="66" y="100"/>
                </a:lnTo>
                <a:lnTo>
                  <a:pt x="61" y="104"/>
                </a:lnTo>
                <a:lnTo>
                  <a:pt x="56" y="106"/>
                </a:lnTo>
                <a:lnTo>
                  <a:pt x="48" y="10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150"/>
          <p:cNvSpPr>
            <a:spLocks/>
          </p:cNvSpPr>
          <p:nvPr/>
        </p:nvSpPr>
        <p:spPr bwMode="auto">
          <a:xfrm>
            <a:off x="9174163" y="2036763"/>
            <a:ext cx="23812" cy="93662"/>
          </a:xfrm>
          <a:custGeom>
            <a:avLst/>
            <a:gdLst>
              <a:gd name="T0" fmla="*/ 11522420 w 46"/>
              <a:gd name="T1" fmla="*/ 44802186 h 177"/>
              <a:gd name="T2" fmla="*/ 11254276 w 46"/>
              <a:gd name="T3" fmla="*/ 44802186 h 177"/>
              <a:gd name="T4" fmla="*/ 11254276 w 46"/>
              <a:gd name="T5" fmla="*/ 44522258 h 177"/>
              <a:gd name="T6" fmla="*/ 11254276 w 46"/>
              <a:gd name="T7" fmla="*/ 44522258 h 177"/>
              <a:gd name="T8" fmla="*/ 10986650 w 46"/>
              <a:gd name="T9" fmla="*/ 44522258 h 177"/>
              <a:gd name="T10" fmla="*/ 10182736 w 46"/>
              <a:gd name="T11" fmla="*/ 44802186 h 177"/>
              <a:gd name="T12" fmla="*/ 9110678 w 46"/>
              <a:gd name="T13" fmla="*/ 45082114 h 177"/>
              <a:gd name="T14" fmla="*/ 8306764 w 46"/>
              <a:gd name="T15" fmla="*/ 45642498 h 177"/>
              <a:gd name="T16" fmla="*/ 7235224 w 46"/>
              <a:gd name="T17" fmla="*/ 45082114 h 177"/>
              <a:gd name="T18" fmla="*/ 6163167 w 46"/>
              <a:gd name="T19" fmla="*/ 44802186 h 177"/>
              <a:gd name="T20" fmla="*/ 5627397 w 46"/>
              <a:gd name="T21" fmla="*/ 44242330 h 177"/>
              <a:gd name="T22" fmla="*/ 5091109 w 46"/>
              <a:gd name="T23" fmla="*/ 43402018 h 177"/>
              <a:gd name="T24" fmla="*/ 5091109 w 46"/>
              <a:gd name="T25" fmla="*/ 42842163 h 177"/>
              <a:gd name="T26" fmla="*/ 4823483 w 46"/>
              <a:gd name="T27" fmla="*/ 41441995 h 177"/>
              <a:gd name="T28" fmla="*/ 4823483 w 46"/>
              <a:gd name="T29" fmla="*/ 39481973 h 177"/>
              <a:gd name="T30" fmla="*/ 4823483 w 46"/>
              <a:gd name="T31" fmla="*/ 37801877 h 177"/>
              <a:gd name="T32" fmla="*/ 4823483 w 46"/>
              <a:gd name="T33" fmla="*/ 1120240 h 177"/>
              <a:gd name="T34" fmla="*/ 4823483 w 46"/>
              <a:gd name="T35" fmla="*/ 559855 h 177"/>
              <a:gd name="T36" fmla="*/ 4823483 w 46"/>
              <a:gd name="T37" fmla="*/ 279928 h 177"/>
              <a:gd name="T38" fmla="*/ 4823483 w 46"/>
              <a:gd name="T39" fmla="*/ 0 h 177"/>
              <a:gd name="T40" fmla="*/ 4555339 w 46"/>
              <a:gd name="T41" fmla="*/ 0 h 177"/>
              <a:gd name="T42" fmla="*/ 4287195 w 46"/>
              <a:gd name="T43" fmla="*/ 0 h 177"/>
              <a:gd name="T44" fmla="*/ 4287195 w 46"/>
              <a:gd name="T45" fmla="*/ 0 h 177"/>
              <a:gd name="T46" fmla="*/ 3751425 w 46"/>
              <a:gd name="T47" fmla="*/ 0 h 177"/>
              <a:gd name="T48" fmla="*/ 3751425 w 46"/>
              <a:gd name="T49" fmla="*/ 279928 h 177"/>
              <a:gd name="T50" fmla="*/ 535770 w 46"/>
              <a:gd name="T51" fmla="*/ 1120240 h 177"/>
              <a:gd name="T52" fmla="*/ 0 w 46"/>
              <a:gd name="T53" fmla="*/ 1120240 h 177"/>
              <a:gd name="T54" fmla="*/ 0 w 46"/>
              <a:gd name="T55" fmla="*/ 1400168 h 177"/>
              <a:gd name="T56" fmla="*/ 0 w 46"/>
              <a:gd name="T57" fmla="*/ 1680095 h 177"/>
              <a:gd name="T58" fmla="*/ 0 w 46"/>
              <a:gd name="T59" fmla="*/ 36681638 h 177"/>
              <a:gd name="T60" fmla="*/ 0 w 46"/>
              <a:gd name="T61" fmla="*/ 38922117 h 177"/>
              <a:gd name="T62" fmla="*/ 0 w 46"/>
              <a:gd name="T63" fmla="*/ 41721923 h 177"/>
              <a:gd name="T64" fmla="*/ 535770 w 46"/>
              <a:gd name="T65" fmla="*/ 44242330 h 177"/>
              <a:gd name="T66" fmla="*/ 803914 w 46"/>
              <a:gd name="T67" fmla="*/ 46202353 h 177"/>
              <a:gd name="T68" fmla="*/ 1875971 w 46"/>
              <a:gd name="T69" fmla="*/ 47602521 h 177"/>
              <a:gd name="T70" fmla="*/ 3215655 w 46"/>
              <a:gd name="T71" fmla="*/ 48722761 h 177"/>
              <a:gd name="T72" fmla="*/ 4823483 w 46"/>
              <a:gd name="T73" fmla="*/ 49562544 h 177"/>
              <a:gd name="T74" fmla="*/ 6967081 w 46"/>
              <a:gd name="T75" fmla="*/ 49562544 h 177"/>
              <a:gd name="T76" fmla="*/ 8843052 w 46"/>
              <a:gd name="T77" fmla="*/ 49562544 h 177"/>
              <a:gd name="T78" fmla="*/ 10718506 w 46"/>
              <a:gd name="T79" fmla="*/ 49002688 h 177"/>
              <a:gd name="T80" fmla="*/ 12058190 w 46"/>
              <a:gd name="T81" fmla="*/ 48442304 h 177"/>
              <a:gd name="T82" fmla="*/ 12326334 w 46"/>
              <a:gd name="T83" fmla="*/ 48162376 h 177"/>
              <a:gd name="T84" fmla="*/ 12326334 w 46"/>
              <a:gd name="T85" fmla="*/ 47602521 h 177"/>
              <a:gd name="T86" fmla="*/ 12326334 w 46"/>
              <a:gd name="T87" fmla="*/ 47602521 h 177"/>
              <a:gd name="T88" fmla="*/ 12326334 w 46"/>
              <a:gd name="T89" fmla="*/ 47602521 h 177"/>
              <a:gd name="T90" fmla="*/ 12326334 w 46"/>
              <a:gd name="T91" fmla="*/ 47322593 h 17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6" h="177">
                <a:moveTo>
                  <a:pt x="43" y="160"/>
                </a:moveTo>
                <a:lnTo>
                  <a:pt x="43" y="160"/>
                </a:lnTo>
                <a:lnTo>
                  <a:pt x="42" y="160"/>
                </a:lnTo>
                <a:lnTo>
                  <a:pt x="42" y="159"/>
                </a:lnTo>
                <a:lnTo>
                  <a:pt x="41" y="159"/>
                </a:lnTo>
                <a:lnTo>
                  <a:pt x="40" y="160"/>
                </a:lnTo>
                <a:lnTo>
                  <a:pt x="38" y="160"/>
                </a:lnTo>
                <a:lnTo>
                  <a:pt x="37" y="160"/>
                </a:lnTo>
                <a:lnTo>
                  <a:pt x="34" y="161"/>
                </a:lnTo>
                <a:lnTo>
                  <a:pt x="33" y="161"/>
                </a:lnTo>
                <a:lnTo>
                  <a:pt x="31" y="163"/>
                </a:lnTo>
                <a:lnTo>
                  <a:pt x="28" y="163"/>
                </a:lnTo>
                <a:lnTo>
                  <a:pt x="27" y="161"/>
                </a:lnTo>
                <a:lnTo>
                  <a:pt x="24" y="161"/>
                </a:lnTo>
                <a:lnTo>
                  <a:pt x="23" y="160"/>
                </a:lnTo>
                <a:lnTo>
                  <a:pt x="22" y="159"/>
                </a:lnTo>
                <a:lnTo>
                  <a:pt x="21" y="158"/>
                </a:lnTo>
                <a:lnTo>
                  <a:pt x="19" y="156"/>
                </a:lnTo>
                <a:lnTo>
                  <a:pt x="19" y="155"/>
                </a:lnTo>
                <a:lnTo>
                  <a:pt x="19" y="154"/>
                </a:lnTo>
                <a:lnTo>
                  <a:pt x="19" y="153"/>
                </a:lnTo>
                <a:lnTo>
                  <a:pt x="19" y="150"/>
                </a:lnTo>
                <a:lnTo>
                  <a:pt x="18" y="148"/>
                </a:lnTo>
                <a:lnTo>
                  <a:pt x="18" y="144"/>
                </a:lnTo>
                <a:lnTo>
                  <a:pt x="18" y="141"/>
                </a:lnTo>
                <a:lnTo>
                  <a:pt x="18" y="137"/>
                </a:lnTo>
                <a:lnTo>
                  <a:pt x="18" y="135"/>
                </a:lnTo>
                <a:lnTo>
                  <a:pt x="18" y="131"/>
                </a:lnTo>
                <a:lnTo>
                  <a:pt x="18" y="4"/>
                </a:lnTo>
                <a:lnTo>
                  <a:pt x="18" y="2"/>
                </a:lnTo>
                <a:lnTo>
                  <a:pt x="18" y="1"/>
                </a:lnTo>
                <a:lnTo>
                  <a:pt x="18" y="0"/>
                </a:lnTo>
                <a:lnTo>
                  <a:pt x="17" y="0"/>
                </a:lnTo>
                <a:lnTo>
                  <a:pt x="16" y="0"/>
                </a:lnTo>
                <a:lnTo>
                  <a:pt x="14" y="0"/>
                </a:lnTo>
                <a:lnTo>
                  <a:pt x="14" y="1"/>
                </a:lnTo>
                <a:lnTo>
                  <a:pt x="2" y="4"/>
                </a:lnTo>
                <a:lnTo>
                  <a:pt x="0" y="4"/>
                </a:lnTo>
                <a:lnTo>
                  <a:pt x="0" y="5"/>
                </a:lnTo>
                <a:lnTo>
                  <a:pt x="0" y="6"/>
                </a:lnTo>
                <a:lnTo>
                  <a:pt x="0" y="131"/>
                </a:lnTo>
                <a:lnTo>
                  <a:pt x="0" y="135"/>
                </a:lnTo>
                <a:lnTo>
                  <a:pt x="0" y="139"/>
                </a:lnTo>
                <a:lnTo>
                  <a:pt x="0" y="144"/>
                </a:lnTo>
                <a:lnTo>
                  <a:pt x="0" y="149"/>
                </a:lnTo>
                <a:lnTo>
                  <a:pt x="0" y="154"/>
                </a:lnTo>
                <a:lnTo>
                  <a:pt x="2" y="158"/>
                </a:lnTo>
                <a:lnTo>
                  <a:pt x="3" y="163"/>
                </a:lnTo>
                <a:lnTo>
                  <a:pt x="3" y="165"/>
                </a:lnTo>
                <a:lnTo>
                  <a:pt x="5" y="168"/>
                </a:lnTo>
                <a:lnTo>
                  <a:pt x="7" y="170"/>
                </a:lnTo>
                <a:lnTo>
                  <a:pt x="9" y="173"/>
                </a:lnTo>
                <a:lnTo>
                  <a:pt x="12" y="174"/>
                </a:lnTo>
                <a:lnTo>
                  <a:pt x="14" y="175"/>
                </a:lnTo>
                <a:lnTo>
                  <a:pt x="18" y="177"/>
                </a:lnTo>
                <a:lnTo>
                  <a:pt x="22" y="177"/>
                </a:lnTo>
                <a:lnTo>
                  <a:pt x="26" y="177"/>
                </a:lnTo>
                <a:lnTo>
                  <a:pt x="29" y="177"/>
                </a:lnTo>
                <a:lnTo>
                  <a:pt x="33" y="177"/>
                </a:lnTo>
                <a:lnTo>
                  <a:pt x="37" y="177"/>
                </a:lnTo>
                <a:lnTo>
                  <a:pt x="40" y="175"/>
                </a:lnTo>
                <a:lnTo>
                  <a:pt x="42" y="174"/>
                </a:lnTo>
                <a:lnTo>
                  <a:pt x="45" y="173"/>
                </a:lnTo>
                <a:lnTo>
                  <a:pt x="46" y="172"/>
                </a:lnTo>
                <a:lnTo>
                  <a:pt x="46" y="170"/>
                </a:lnTo>
                <a:lnTo>
                  <a:pt x="46" y="169"/>
                </a:lnTo>
                <a:lnTo>
                  <a:pt x="43" y="16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51"/>
          <p:cNvSpPr>
            <a:spLocks noEditPoints="1"/>
          </p:cNvSpPr>
          <p:nvPr/>
        </p:nvSpPr>
        <p:spPr bwMode="auto">
          <a:xfrm>
            <a:off x="9202738" y="2066925"/>
            <a:ext cx="49212" cy="63500"/>
          </a:xfrm>
          <a:custGeom>
            <a:avLst/>
            <a:gdLst>
              <a:gd name="T0" fmla="*/ 5849198 w 91"/>
              <a:gd name="T1" fmla="*/ 12462135 h 122"/>
              <a:gd name="T2" fmla="*/ 6141766 w 91"/>
              <a:gd name="T3" fmla="*/ 8939967 h 122"/>
              <a:gd name="T4" fmla="*/ 7896092 w 91"/>
              <a:gd name="T5" fmla="*/ 6230807 h 122"/>
              <a:gd name="T6" fmla="*/ 11405827 w 91"/>
              <a:gd name="T7" fmla="*/ 4334656 h 122"/>
              <a:gd name="T8" fmla="*/ 15500158 w 91"/>
              <a:gd name="T9" fmla="*/ 4334656 h 122"/>
              <a:gd name="T10" fmla="*/ 18424756 w 91"/>
              <a:gd name="T11" fmla="*/ 6230807 h 122"/>
              <a:gd name="T12" fmla="*/ 19887056 w 91"/>
              <a:gd name="T13" fmla="*/ 8939967 h 122"/>
              <a:gd name="T14" fmla="*/ 20471651 w 91"/>
              <a:gd name="T15" fmla="*/ 12190959 h 122"/>
              <a:gd name="T16" fmla="*/ 5556630 w 91"/>
              <a:gd name="T17" fmla="*/ 13545799 h 122"/>
              <a:gd name="T18" fmla="*/ 24273954 w 91"/>
              <a:gd name="T19" fmla="*/ 26549246 h 122"/>
              <a:gd name="T20" fmla="*/ 24273954 w 91"/>
              <a:gd name="T21" fmla="*/ 26007414 h 122"/>
              <a:gd name="T22" fmla="*/ 23981386 w 91"/>
              <a:gd name="T23" fmla="*/ 26007414 h 122"/>
              <a:gd name="T24" fmla="*/ 23981386 w 91"/>
              <a:gd name="T25" fmla="*/ 26007414 h 122"/>
              <a:gd name="T26" fmla="*/ 23396250 w 91"/>
              <a:gd name="T27" fmla="*/ 26007414 h 122"/>
              <a:gd name="T28" fmla="*/ 21933951 w 91"/>
              <a:gd name="T29" fmla="*/ 26820422 h 122"/>
              <a:gd name="T30" fmla="*/ 19887056 w 91"/>
              <a:gd name="T31" fmla="*/ 27904086 h 122"/>
              <a:gd name="T32" fmla="*/ 16962457 w 91"/>
              <a:gd name="T33" fmla="*/ 28445918 h 122"/>
              <a:gd name="T34" fmla="*/ 12575559 w 91"/>
              <a:gd name="T35" fmla="*/ 28445918 h 122"/>
              <a:gd name="T36" fmla="*/ 8773797 w 91"/>
              <a:gd name="T37" fmla="*/ 26007414 h 122"/>
              <a:gd name="T38" fmla="*/ 6433793 w 91"/>
              <a:gd name="T39" fmla="*/ 23027598 h 122"/>
              <a:gd name="T40" fmla="*/ 5849198 w 91"/>
              <a:gd name="T41" fmla="*/ 19234775 h 122"/>
              <a:gd name="T42" fmla="*/ 25736254 w 91"/>
              <a:gd name="T43" fmla="*/ 17609279 h 122"/>
              <a:gd name="T44" fmla="*/ 26028281 w 91"/>
              <a:gd name="T45" fmla="*/ 17609279 h 122"/>
              <a:gd name="T46" fmla="*/ 26613417 w 91"/>
              <a:gd name="T47" fmla="*/ 17338102 h 122"/>
              <a:gd name="T48" fmla="*/ 26613417 w 91"/>
              <a:gd name="T49" fmla="*/ 16796270 h 122"/>
              <a:gd name="T50" fmla="*/ 26613417 w 91"/>
              <a:gd name="T51" fmla="*/ 16254959 h 122"/>
              <a:gd name="T52" fmla="*/ 26028281 w 91"/>
              <a:gd name="T53" fmla="*/ 11378471 h 122"/>
              <a:gd name="T54" fmla="*/ 24565981 w 91"/>
              <a:gd name="T55" fmla="*/ 5960152 h 122"/>
              <a:gd name="T56" fmla="*/ 22811655 w 91"/>
              <a:gd name="T57" fmla="*/ 3521648 h 122"/>
              <a:gd name="T58" fmla="*/ 20471651 w 91"/>
              <a:gd name="T59" fmla="*/ 1896152 h 122"/>
              <a:gd name="T60" fmla="*/ 17547052 w 91"/>
              <a:gd name="T61" fmla="*/ 541832 h 122"/>
              <a:gd name="T62" fmla="*/ 13452722 w 91"/>
              <a:gd name="T63" fmla="*/ 0 h 122"/>
              <a:gd name="T64" fmla="*/ 7896092 w 91"/>
              <a:gd name="T65" fmla="*/ 1354320 h 122"/>
              <a:gd name="T66" fmla="*/ 3509194 w 91"/>
              <a:gd name="T67" fmla="*/ 4876488 h 122"/>
              <a:gd name="T68" fmla="*/ 585136 w 91"/>
              <a:gd name="T69" fmla="*/ 10023631 h 122"/>
              <a:gd name="T70" fmla="*/ 0 w 91"/>
              <a:gd name="T71" fmla="*/ 16525615 h 122"/>
              <a:gd name="T72" fmla="*/ 585136 w 91"/>
              <a:gd name="T73" fmla="*/ 23298254 h 122"/>
              <a:gd name="T74" fmla="*/ 3509194 w 91"/>
              <a:gd name="T75" fmla="*/ 28445918 h 122"/>
              <a:gd name="T76" fmla="*/ 8481229 w 91"/>
              <a:gd name="T77" fmla="*/ 31967566 h 122"/>
              <a:gd name="T78" fmla="*/ 14622994 w 91"/>
              <a:gd name="T79" fmla="*/ 33051230 h 122"/>
              <a:gd name="T80" fmla="*/ 18424756 w 91"/>
              <a:gd name="T81" fmla="*/ 32509398 h 122"/>
              <a:gd name="T82" fmla="*/ 21933951 w 91"/>
              <a:gd name="T83" fmla="*/ 31696910 h 122"/>
              <a:gd name="T84" fmla="*/ 24565981 w 91"/>
              <a:gd name="T85" fmla="*/ 30613246 h 122"/>
              <a:gd name="T86" fmla="*/ 25736254 w 91"/>
              <a:gd name="T87" fmla="*/ 29800238 h 122"/>
              <a:gd name="T88" fmla="*/ 25736254 w 91"/>
              <a:gd name="T89" fmla="*/ 29529582 h 122"/>
              <a:gd name="T90" fmla="*/ 25736254 w 91"/>
              <a:gd name="T91" fmla="*/ 29529582 h 122"/>
              <a:gd name="T92" fmla="*/ 25443686 w 91"/>
              <a:gd name="T93" fmla="*/ 29258406 h 122"/>
              <a:gd name="T94" fmla="*/ 25443686 w 91"/>
              <a:gd name="T95" fmla="*/ 29258406 h 12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91" h="122">
                <a:moveTo>
                  <a:pt x="19" y="50"/>
                </a:moveTo>
                <a:lnTo>
                  <a:pt x="20" y="46"/>
                </a:lnTo>
                <a:lnTo>
                  <a:pt x="20" y="40"/>
                </a:lnTo>
                <a:lnTo>
                  <a:pt x="21" y="33"/>
                </a:lnTo>
                <a:lnTo>
                  <a:pt x="24" y="28"/>
                </a:lnTo>
                <a:lnTo>
                  <a:pt x="27" y="23"/>
                </a:lnTo>
                <a:lnTo>
                  <a:pt x="32" y="19"/>
                </a:lnTo>
                <a:lnTo>
                  <a:pt x="39" y="16"/>
                </a:lnTo>
                <a:lnTo>
                  <a:pt x="46" y="16"/>
                </a:lnTo>
                <a:lnTo>
                  <a:pt x="53" y="16"/>
                </a:lnTo>
                <a:lnTo>
                  <a:pt x="59" y="19"/>
                </a:lnTo>
                <a:lnTo>
                  <a:pt x="63" y="23"/>
                </a:lnTo>
                <a:lnTo>
                  <a:pt x="67" y="28"/>
                </a:lnTo>
                <a:lnTo>
                  <a:pt x="68" y="33"/>
                </a:lnTo>
                <a:lnTo>
                  <a:pt x="70" y="40"/>
                </a:lnTo>
                <a:lnTo>
                  <a:pt x="70" y="45"/>
                </a:lnTo>
                <a:lnTo>
                  <a:pt x="70" y="50"/>
                </a:lnTo>
                <a:lnTo>
                  <a:pt x="19" y="50"/>
                </a:lnTo>
                <a:close/>
                <a:moveTo>
                  <a:pt x="83" y="98"/>
                </a:moveTo>
                <a:lnTo>
                  <a:pt x="83" y="98"/>
                </a:lnTo>
                <a:lnTo>
                  <a:pt x="83" y="96"/>
                </a:lnTo>
                <a:lnTo>
                  <a:pt x="82" y="96"/>
                </a:lnTo>
                <a:lnTo>
                  <a:pt x="80" y="96"/>
                </a:lnTo>
                <a:lnTo>
                  <a:pt x="79" y="98"/>
                </a:lnTo>
                <a:lnTo>
                  <a:pt x="75" y="99"/>
                </a:lnTo>
                <a:lnTo>
                  <a:pt x="72" y="101"/>
                </a:lnTo>
                <a:lnTo>
                  <a:pt x="68" y="103"/>
                </a:lnTo>
                <a:lnTo>
                  <a:pt x="63" y="104"/>
                </a:lnTo>
                <a:lnTo>
                  <a:pt x="58" y="105"/>
                </a:lnTo>
                <a:lnTo>
                  <a:pt x="53" y="106"/>
                </a:lnTo>
                <a:lnTo>
                  <a:pt x="43" y="105"/>
                </a:lnTo>
                <a:lnTo>
                  <a:pt x="35" y="101"/>
                </a:lnTo>
                <a:lnTo>
                  <a:pt x="30" y="96"/>
                </a:lnTo>
                <a:lnTo>
                  <a:pt x="25" y="91"/>
                </a:lnTo>
                <a:lnTo>
                  <a:pt x="22" y="85"/>
                </a:lnTo>
                <a:lnTo>
                  <a:pt x="20" y="77"/>
                </a:lnTo>
                <a:lnTo>
                  <a:pt x="20" y="71"/>
                </a:lnTo>
                <a:lnTo>
                  <a:pt x="19" y="65"/>
                </a:lnTo>
                <a:lnTo>
                  <a:pt x="88" y="65"/>
                </a:lnTo>
                <a:lnTo>
                  <a:pt x="89" y="65"/>
                </a:lnTo>
                <a:lnTo>
                  <a:pt x="91" y="64"/>
                </a:lnTo>
                <a:lnTo>
                  <a:pt x="91" y="62"/>
                </a:lnTo>
                <a:lnTo>
                  <a:pt x="91" y="61"/>
                </a:lnTo>
                <a:lnTo>
                  <a:pt x="91" y="60"/>
                </a:lnTo>
                <a:lnTo>
                  <a:pt x="91" y="51"/>
                </a:lnTo>
                <a:lnTo>
                  <a:pt x="89" y="42"/>
                </a:lnTo>
                <a:lnTo>
                  <a:pt x="87" y="32"/>
                </a:lnTo>
                <a:lnTo>
                  <a:pt x="84" y="22"/>
                </a:lnTo>
                <a:lnTo>
                  <a:pt x="82" y="18"/>
                </a:lnTo>
                <a:lnTo>
                  <a:pt x="78" y="13"/>
                </a:lnTo>
                <a:lnTo>
                  <a:pt x="74" y="11"/>
                </a:lnTo>
                <a:lnTo>
                  <a:pt x="70" y="7"/>
                </a:lnTo>
                <a:lnTo>
                  <a:pt x="65" y="4"/>
                </a:lnTo>
                <a:lnTo>
                  <a:pt x="60" y="2"/>
                </a:lnTo>
                <a:lnTo>
                  <a:pt x="54" y="0"/>
                </a:lnTo>
                <a:lnTo>
                  <a:pt x="46" y="0"/>
                </a:lnTo>
                <a:lnTo>
                  <a:pt x="36" y="2"/>
                </a:lnTo>
                <a:lnTo>
                  <a:pt x="27" y="5"/>
                </a:lnTo>
                <a:lnTo>
                  <a:pt x="19" y="11"/>
                </a:lnTo>
                <a:lnTo>
                  <a:pt x="12" y="18"/>
                </a:lnTo>
                <a:lnTo>
                  <a:pt x="6" y="27"/>
                </a:lnTo>
                <a:lnTo>
                  <a:pt x="2" y="37"/>
                </a:lnTo>
                <a:lnTo>
                  <a:pt x="0" y="48"/>
                </a:lnTo>
                <a:lnTo>
                  <a:pt x="0" y="61"/>
                </a:lnTo>
                <a:lnTo>
                  <a:pt x="0" y="75"/>
                </a:lnTo>
                <a:lnTo>
                  <a:pt x="2" y="86"/>
                </a:lnTo>
                <a:lnTo>
                  <a:pt x="7" y="96"/>
                </a:lnTo>
                <a:lnTo>
                  <a:pt x="12" y="105"/>
                </a:lnTo>
                <a:lnTo>
                  <a:pt x="20" y="113"/>
                </a:lnTo>
                <a:lnTo>
                  <a:pt x="29" y="118"/>
                </a:lnTo>
                <a:lnTo>
                  <a:pt x="39" y="122"/>
                </a:lnTo>
                <a:lnTo>
                  <a:pt x="50" y="122"/>
                </a:lnTo>
                <a:lnTo>
                  <a:pt x="56" y="122"/>
                </a:lnTo>
                <a:lnTo>
                  <a:pt x="63" y="120"/>
                </a:lnTo>
                <a:lnTo>
                  <a:pt x="70" y="119"/>
                </a:lnTo>
                <a:lnTo>
                  <a:pt x="75" y="117"/>
                </a:lnTo>
                <a:lnTo>
                  <a:pt x="80" y="115"/>
                </a:lnTo>
                <a:lnTo>
                  <a:pt x="84" y="113"/>
                </a:lnTo>
                <a:lnTo>
                  <a:pt x="87" y="112"/>
                </a:lnTo>
                <a:lnTo>
                  <a:pt x="88" y="110"/>
                </a:lnTo>
                <a:lnTo>
                  <a:pt x="88" y="109"/>
                </a:lnTo>
                <a:lnTo>
                  <a:pt x="87" y="108"/>
                </a:lnTo>
                <a:lnTo>
                  <a:pt x="83" y="9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Freeform 152"/>
          <p:cNvSpPr>
            <a:spLocks/>
          </p:cNvSpPr>
          <p:nvPr/>
        </p:nvSpPr>
        <p:spPr bwMode="auto">
          <a:xfrm>
            <a:off x="9263063" y="2066925"/>
            <a:ext cx="44450" cy="63500"/>
          </a:xfrm>
          <a:custGeom>
            <a:avLst/>
            <a:gdLst>
              <a:gd name="T0" fmla="*/ 22121283 w 84"/>
              <a:gd name="T1" fmla="*/ 26549246 h 122"/>
              <a:gd name="T2" fmla="*/ 22121283 w 84"/>
              <a:gd name="T3" fmla="*/ 26007414 h 122"/>
              <a:gd name="T4" fmla="*/ 22121283 w 84"/>
              <a:gd name="T5" fmla="*/ 26007414 h 122"/>
              <a:gd name="T6" fmla="*/ 21561425 w 84"/>
              <a:gd name="T7" fmla="*/ 26007414 h 122"/>
              <a:gd name="T8" fmla="*/ 21281496 w 84"/>
              <a:gd name="T9" fmla="*/ 26007414 h 122"/>
              <a:gd name="T10" fmla="*/ 19881321 w 84"/>
              <a:gd name="T11" fmla="*/ 26820422 h 122"/>
              <a:gd name="T12" fmla="*/ 17641358 w 84"/>
              <a:gd name="T13" fmla="*/ 27904086 h 122"/>
              <a:gd name="T14" fmla="*/ 14841008 w 84"/>
              <a:gd name="T15" fmla="*/ 28445918 h 122"/>
              <a:gd name="T16" fmla="*/ 10920942 w 84"/>
              <a:gd name="T17" fmla="*/ 28445918 h 122"/>
              <a:gd name="T18" fmla="*/ 8120592 w 84"/>
              <a:gd name="T19" fmla="*/ 26549246 h 122"/>
              <a:gd name="T20" fmla="*/ 6440488 w 84"/>
              <a:gd name="T21" fmla="*/ 23027598 h 122"/>
              <a:gd name="T22" fmla="*/ 5600171 w 84"/>
              <a:gd name="T23" fmla="*/ 18963598 h 122"/>
              <a:gd name="T24" fmla="*/ 5600171 w 84"/>
              <a:gd name="T25" fmla="*/ 13816455 h 122"/>
              <a:gd name="T26" fmla="*/ 6720417 w 84"/>
              <a:gd name="T27" fmla="*/ 9481799 h 122"/>
              <a:gd name="T28" fmla="*/ 8680450 w 84"/>
              <a:gd name="T29" fmla="*/ 6230807 h 122"/>
              <a:gd name="T30" fmla="*/ 12040658 w 84"/>
              <a:gd name="T31" fmla="*/ 4605311 h 122"/>
              <a:gd name="T32" fmla="*/ 15680796 w 84"/>
              <a:gd name="T33" fmla="*/ 4605311 h 122"/>
              <a:gd name="T34" fmla="*/ 18201217 w 84"/>
              <a:gd name="T35" fmla="*/ 5688975 h 122"/>
              <a:gd name="T36" fmla="*/ 19881321 w 84"/>
              <a:gd name="T37" fmla="*/ 6501984 h 122"/>
              <a:gd name="T38" fmla="*/ 21001567 w 84"/>
              <a:gd name="T39" fmla="*/ 7585648 h 122"/>
              <a:gd name="T40" fmla="*/ 21281496 w 84"/>
              <a:gd name="T41" fmla="*/ 7585648 h 122"/>
              <a:gd name="T42" fmla="*/ 21561425 w 84"/>
              <a:gd name="T43" fmla="*/ 7585648 h 122"/>
              <a:gd name="T44" fmla="*/ 21561425 w 84"/>
              <a:gd name="T45" fmla="*/ 7585648 h 122"/>
              <a:gd name="T46" fmla="*/ 21561425 w 84"/>
              <a:gd name="T47" fmla="*/ 7314471 h 122"/>
              <a:gd name="T48" fmla="*/ 23521458 w 84"/>
              <a:gd name="T49" fmla="*/ 4605311 h 122"/>
              <a:gd name="T50" fmla="*/ 23521458 w 84"/>
              <a:gd name="T51" fmla="*/ 4605311 h 122"/>
              <a:gd name="T52" fmla="*/ 23521458 w 84"/>
              <a:gd name="T53" fmla="*/ 4334656 h 122"/>
              <a:gd name="T54" fmla="*/ 23521458 w 84"/>
              <a:gd name="T55" fmla="*/ 4334656 h 122"/>
              <a:gd name="T56" fmla="*/ 23521458 w 84"/>
              <a:gd name="T57" fmla="*/ 4334656 h 122"/>
              <a:gd name="T58" fmla="*/ 22681671 w 84"/>
              <a:gd name="T59" fmla="*/ 3250992 h 122"/>
              <a:gd name="T60" fmla="*/ 20161250 w 84"/>
              <a:gd name="T61" fmla="*/ 1896152 h 122"/>
              <a:gd name="T62" fmla="*/ 17080971 w 84"/>
              <a:gd name="T63" fmla="*/ 541832 h 122"/>
              <a:gd name="T64" fmla="*/ 14000692 w 84"/>
              <a:gd name="T65" fmla="*/ 0 h 122"/>
              <a:gd name="T66" fmla="*/ 8120592 w 84"/>
              <a:gd name="T67" fmla="*/ 1083664 h 122"/>
              <a:gd name="T68" fmla="*/ 3920067 w 84"/>
              <a:gd name="T69" fmla="*/ 4876488 h 122"/>
              <a:gd name="T70" fmla="*/ 1120246 w 84"/>
              <a:gd name="T71" fmla="*/ 10294807 h 122"/>
              <a:gd name="T72" fmla="*/ 0 w 84"/>
              <a:gd name="T73" fmla="*/ 17609279 h 122"/>
              <a:gd name="T74" fmla="*/ 1120246 w 84"/>
              <a:gd name="T75" fmla="*/ 24111262 h 122"/>
              <a:gd name="T76" fmla="*/ 3640137 w 84"/>
              <a:gd name="T77" fmla="*/ 28716574 h 122"/>
              <a:gd name="T78" fmla="*/ 7560204 w 84"/>
              <a:gd name="T79" fmla="*/ 31967566 h 122"/>
              <a:gd name="T80" fmla="*/ 12880975 w 84"/>
              <a:gd name="T81" fmla="*/ 33051230 h 122"/>
              <a:gd name="T82" fmla="*/ 16801042 w 84"/>
              <a:gd name="T83" fmla="*/ 32509398 h 122"/>
              <a:gd name="T84" fmla="*/ 19881321 w 84"/>
              <a:gd name="T85" fmla="*/ 31696910 h 122"/>
              <a:gd name="T86" fmla="*/ 22401213 w 84"/>
              <a:gd name="T87" fmla="*/ 30613246 h 122"/>
              <a:gd name="T88" fmla="*/ 23521458 w 84"/>
              <a:gd name="T89" fmla="*/ 29800238 h 122"/>
              <a:gd name="T90" fmla="*/ 23521458 w 84"/>
              <a:gd name="T91" fmla="*/ 29529582 h 122"/>
              <a:gd name="T92" fmla="*/ 23521458 w 84"/>
              <a:gd name="T93" fmla="*/ 29529582 h 122"/>
              <a:gd name="T94" fmla="*/ 23521458 w 84"/>
              <a:gd name="T95" fmla="*/ 29258406 h 122"/>
              <a:gd name="T96" fmla="*/ 22961600 w 84"/>
              <a:gd name="T97" fmla="*/ 29258406 h 1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4" h="122">
                <a:moveTo>
                  <a:pt x="79" y="98"/>
                </a:moveTo>
                <a:lnTo>
                  <a:pt x="79" y="98"/>
                </a:lnTo>
                <a:lnTo>
                  <a:pt x="79" y="96"/>
                </a:lnTo>
                <a:lnTo>
                  <a:pt x="77" y="96"/>
                </a:lnTo>
                <a:lnTo>
                  <a:pt x="76" y="96"/>
                </a:lnTo>
                <a:lnTo>
                  <a:pt x="75" y="98"/>
                </a:lnTo>
                <a:lnTo>
                  <a:pt x="71" y="99"/>
                </a:lnTo>
                <a:lnTo>
                  <a:pt x="68" y="101"/>
                </a:lnTo>
                <a:lnTo>
                  <a:pt x="63" y="103"/>
                </a:lnTo>
                <a:lnTo>
                  <a:pt x="58" y="104"/>
                </a:lnTo>
                <a:lnTo>
                  <a:pt x="53" y="105"/>
                </a:lnTo>
                <a:lnTo>
                  <a:pt x="48" y="106"/>
                </a:lnTo>
                <a:lnTo>
                  <a:pt x="39" y="105"/>
                </a:lnTo>
                <a:lnTo>
                  <a:pt x="33" y="103"/>
                </a:lnTo>
                <a:lnTo>
                  <a:pt x="29" y="98"/>
                </a:lnTo>
                <a:lnTo>
                  <a:pt x="26" y="91"/>
                </a:lnTo>
                <a:lnTo>
                  <a:pt x="23" y="85"/>
                </a:lnTo>
                <a:lnTo>
                  <a:pt x="22" y="77"/>
                </a:lnTo>
                <a:lnTo>
                  <a:pt x="20" y="70"/>
                </a:lnTo>
                <a:lnTo>
                  <a:pt x="20" y="61"/>
                </a:lnTo>
                <a:lnTo>
                  <a:pt x="20" y="51"/>
                </a:lnTo>
                <a:lnTo>
                  <a:pt x="22" y="42"/>
                </a:lnTo>
                <a:lnTo>
                  <a:pt x="24" y="35"/>
                </a:lnTo>
                <a:lnTo>
                  <a:pt x="27" y="28"/>
                </a:lnTo>
                <a:lnTo>
                  <a:pt x="31" y="23"/>
                </a:lnTo>
                <a:lnTo>
                  <a:pt x="36" y="19"/>
                </a:lnTo>
                <a:lnTo>
                  <a:pt x="43" y="17"/>
                </a:lnTo>
                <a:lnTo>
                  <a:pt x="51" y="17"/>
                </a:lnTo>
                <a:lnTo>
                  <a:pt x="56" y="17"/>
                </a:lnTo>
                <a:lnTo>
                  <a:pt x="61" y="18"/>
                </a:lnTo>
                <a:lnTo>
                  <a:pt x="65" y="21"/>
                </a:lnTo>
                <a:lnTo>
                  <a:pt x="68" y="22"/>
                </a:lnTo>
                <a:lnTo>
                  <a:pt x="71" y="24"/>
                </a:lnTo>
                <a:lnTo>
                  <a:pt x="74" y="27"/>
                </a:lnTo>
                <a:lnTo>
                  <a:pt x="75" y="28"/>
                </a:lnTo>
                <a:lnTo>
                  <a:pt x="76" y="28"/>
                </a:lnTo>
                <a:lnTo>
                  <a:pt x="77" y="28"/>
                </a:lnTo>
                <a:lnTo>
                  <a:pt x="77" y="27"/>
                </a:lnTo>
                <a:lnTo>
                  <a:pt x="84" y="17"/>
                </a:lnTo>
                <a:lnTo>
                  <a:pt x="84" y="16"/>
                </a:lnTo>
                <a:lnTo>
                  <a:pt x="84" y="13"/>
                </a:lnTo>
                <a:lnTo>
                  <a:pt x="81" y="12"/>
                </a:lnTo>
                <a:lnTo>
                  <a:pt x="77" y="9"/>
                </a:lnTo>
                <a:lnTo>
                  <a:pt x="72" y="7"/>
                </a:lnTo>
                <a:lnTo>
                  <a:pt x="67" y="4"/>
                </a:lnTo>
                <a:lnTo>
                  <a:pt x="61" y="2"/>
                </a:lnTo>
                <a:lnTo>
                  <a:pt x="56" y="0"/>
                </a:lnTo>
                <a:lnTo>
                  <a:pt x="50" y="0"/>
                </a:lnTo>
                <a:lnTo>
                  <a:pt x="38" y="2"/>
                </a:lnTo>
                <a:lnTo>
                  <a:pt x="29" y="4"/>
                </a:lnTo>
                <a:lnTo>
                  <a:pt x="20" y="11"/>
                </a:lnTo>
                <a:lnTo>
                  <a:pt x="14" y="18"/>
                </a:lnTo>
                <a:lnTo>
                  <a:pt x="8" y="27"/>
                </a:lnTo>
                <a:lnTo>
                  <a:pt x="4" y="38"/>
                </a:lnTo>
                <a:lnTo>
                  <a:pt x="2" y="51"/>
                </a:lnTo>
                <a:lnTo>
                  <a:pt x="0" y="65"/>
                </a:lnTo>
                <a:lnTo>
                  <a:pt x="2" y="77"/>
                </a:lnTo>
                <a:lnTo>
                  <a:pt x="4" y="89"/>
                </a:lnTo>
                <a:lnTo>
                  <a:pt x="8" y="99"/>
                </a:lnTo>
                <a:lnTo>
                  <a:pt x="13" y="106"/>
                </a:lnTo>
                <a:lnTo>
                  <a:pt x="19" y="113"/>
                </a:lnTo>
                <a:lnTo>
                  <a:pt x="27" y="118"/>
                </a:lnTo>
                <a:lnTo>
                  <a:pt x="36" y="122"/>
                </a:lnTo>
                <a:lnTo>
                  <a:pt x="46" y="122"/>
                </a:lnTo>
                <a:lnTo>
                  <a:pt x="52" y="122"/>
                </a:lnTo>
                <a:lnTo>
                  <a:pt x="60" y="120"/>
                </a:lnTo>
                <a:lnTo>
                  <a:pt x="66" y="119"/>
                </a:lnTo>
                <a:lnTo>
                  <a:pt x="71" y="117"/>
                </a:lnTo>
                <a:lnTo>
                  <a:pt x="76" y="115"/>
                </a:lnTo>
                <a:lnTo>
                  <a:pt x="80" y="113"/>
                </a:lnTo>
                <a:lnTo>
                  <a:pt x="82" y="112"/>
                </a:lnTo>
                <a:lnTo>
                  <a:pt x="84" y="110"/>
                </a:lnTo>
                <a:lnTo>
                  <a:pt x="84" y="109"/>
                </a:lnTo>
                <a:lnTo>
                  <a:pt x="84" y="108"/>
                </a:lnTo>
                <a:lnTo>
                  <a:pt x="82" y="108"/>
                </a:lnTo>
                <a:lnTo>
                  <a:pt x="79" y="9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153"/>
          <p:cNvSpPr>
            <a:spLocks/>
          </p:cNvSpPr>
          <p:nvPr/>
        </p:nvSpPr>
        <p:spPr bwMode="auto">
          <a:xfrm>
            <a:off x="9312275" y="2047875"/>
            <a:ext cx="42863" cy="82550"/>
          </a:xfrm>
          <a:custGeom>
            <a:avLst/>
            <a:gdLst>
              <a:gd name="T0" fmla="*/ 22667474 w 79"/>
              <a:gd name="T1" fmla="*/ 37124511 h 158"/>
              <a:gd name="T2" fmla="*/ 22078786 w 79"/>
              <a:gd name="T3" fmla="*/ 37124511 h 158"/>
              <a:gd name="T4" fmla="*/ 22078786 w 79"/>
              <a:gd name="T5" fmla="*/ 37124511 h 158"/>
              <a:gd name="T6" fmla="*/ 20312179 w 79"/>
              <a:gd name="T7" fmla="*/ 37397240 h 158"/>
              <a:gd name="T8" fmla="*/ 17662811 w 79"/>
              <a:gd name="T9" fmla="*/ 38489199 h 158"/>
              <a:gd name="T10" fmla="*/ 14130141 w 79"/>
              <a:gd name="T11" fmla="*/ 38489199 h 158"/>
              <a:gd name="T12" fmla="*/ 11480773 w 79"/>
              <a:gd name="T13" fmla="*/ 37124511 h 158"/>
              <a:gd name="T14" fmla="*/ 11186700 w 79"/>
              <a:gd name="T15" fmla="*/ 34394614 h 158"/>
              <a:gd name="T16" fmla="*/ 20312179 w 79"/>
              <a:gd name="T17" fmla="*/ 14740400 h 158"/>
              <a:gd name="T18" fmla="*/ 20606794 w 79"/>
              <a:gd name="T19" fmla="*/ 14740400 h 158"/>
              <a:gd name="T20" fmla="*/ 21195482 w 79"/>
              <a:gd name="T21" fmla="*/ 14467671 h 158"/>
              <a:gd name="T22" fmla="*/ 22078786 w 79"/>
              <a:gd name="T23" fmla="*/ 11737774 h 158"/>
              <a:gd name="T24" fmla="*/ 22078786 w 79"/>
              <a:gd name="T25" fmla="*/ 11737774 h 158"/>
              <a:gd name="T26" fmla="*/ 22078786 w 79"/>
              <a:gd name="T27" fmla="*/ 11191795 h 158"/>
              <a:gd name="T28" fmla="*/ 22078786 w 79"/>
              <a:gd name="T29" fmla="*/ 11191795 h 158"/>
              <a:gd name="T30" fmla="*/ 22078786 w 79"/>
              <a:gd name="T31" fmla="*/ 10919066 h 158"/>
              <a:gd name="T32" fmla="*/ 21784170 w 79"/>
              <a:gd name="T33" fmla="*/ 10919066 h 158"/>
              <a:gd name="T34" fmla="*/ 11186700 w 79"/>
              <a:gd name="T35" fmla="*/ 545979 h 158"/>
              <a:gd name="T36" fmla="*/ 11186700 w 79"/>
              <a:gd name="T37" fmla="*/ 272728 h 158"/>
              <a:gd name="T38" fmla="*/ 11186700 w 79"/>
              <a:gd name="T39" fmla="*/ 0 h 158"/>
              <a:gd name="T40" fmla="*/ 10598012 w 79"/>
              <a:gd name="T41" fmla="*/ 0 h 158"/>
              <a:gd name="T42" fmla="*/ 10303397 w 79"/>
              <a:gd name="T43" fmla="*/ 0 h 158"/>
              <a:gd name="T44" fmla="*/ 10303397 w 79"/>
              <a:gd name="T45" fmla="*/ 0 h 158"/>
              <a:gd name="T46" fmla="*/ 6182038 w 79"/>
              <a:gd name="T47" fmla="*/ 1091959 h 158"/>
              <a:gd name="T48" fmla="*/ 5887423 w 79"/>
              <a:gd name="T49" fmla="*/ 1364687 h 158"/>
              <a:gd name="T50" fmla="*/ 5887423 w 79"/>
              <a:gd name="T51" fmla="*/ 1637938 h 158"/>
              <a:gd name="T52" fmla="*/ 294615 w 79"/>
              <a:gd name="T53" fmla="*/ 10919066 h 158"/>
              <a:gd name="T54" fmla="*/ 0 w 79"/>
              <a:gd name="T55" fmla="*/ 10919066 h 158"/>
              <a:gd name="T56" fmla="*/ 0 w 79"/>
              <a:gd name="T57" fmla="*/ 11191795 h 158"/>
              <a:gd name="T58" fmla="*/ 0 w 79"/>
              <a:gd name="T59" fmla="*/ 14194420 h 158"/>
              <a:gd name="T60" fmla="*/ 0 w 79"/>
              <a:gd name="T61" fmla="*/ 14467671 h 158"/>
              <a:gd name="T62" fmla="*/ 294615 w 79"/>
              <a:gd name="T63" fmla="*/ 14740400 h 158"/>
              <a:gd name="T64" fmla="*/ 5887423 w 79"/>
              <a:gd name="T65" fmla="*/ 14740400 h 158"/>
              <a:gd name="T66" fmla="*/ 5887423 w 79"/>
              <a:gd name="T67" fmla="*/ 35486573 h 158"/>
              <a:gd name="T68" fmla="*/ 6182038 w 79"/>
              <a:gd name="T69" fmla="*/ 38216470 h 158"/>
              <a:gd name="T70" fmla="*/ 7654030 w 79"/>
              <a:gd name="T71" fmla="*/ 40945845 h 158"/>
              <a:gd name="T72" fmla="*/ 9714709 w 79"/>
              <a:gd name="T73" fmla="*/ 42037804 h 158"/>
              <a:gd name="T74" fmla="*/ 12069461 w 79"/>
              <a:gd name="T75" fmla="*/ 43129763 h 158"/>
              <a:gd name="T76" fmla="*/ 15896747 w 79"/>
              <a:gd name="T77" fmla="*/ 43129763 h 158"/>
              <a:gd name="T78" fmla="*/ 20312179 w 79"/>
              <a:gd name="T79" fmla="*/ 42037804 h 158"/>
              <a:gd name="T80" fmla="*/ 23256162 w 79"/>
              <a:gd name="T81" fmla="*/ 40945845 h 158"/>
              <a:gd name="T82" fmla="*/ 23256162 w 79"/>
              <a:gd name="T83" fmla="*/ 40399866 h 158"/>
              <a:gd name="T84" fmla="*/ 23256162 w 79"/>
              <a:gd name="T85" fmla="*/ 40399866 h 158"/>
              <a:gd name="T86" fmla="*/ 23256162 w 79"/>
              <a:gd name="T87" fmla="*/ 39853886 h 15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9" h="158">
                <a:moveTo>
                  <a:pt x="77" y="137"/>
                </a:moveTo>
                <a:lnTo>
                  <a:pt x="77" y="137"/>
                </a:lnTo>
                <a:lnTo>
                  <a:pt x="77" y="136"/>
                </a:lnTo>
                <a:lnTo>
                  <a:pt x="75" y="136"/>
                </a:lnTo>
                <a:lnTo>
                  <a:pt x="74" y="136"/>
                </a:lnTo>
                <a:lnTo>
                  <a:pt x="72" y="136"/>
                </a:lnTo>
                <a:lnTo>
                  <a:pt x="69" y="137"/>
                </a:lnTo>
                <a:lnTo>
                  <a:pt x="67" y="139"/>
                </a:lnTo>
                <a:lnTo>
                  <a:pt x="64" y="140"/>
                </a:lnTo>
                <a:lnTo>
                  <a:pt x="60" y="141"/>
                </a:lnTo>
                <a:lnTo>
                  <a:pt x="57" y="141"/>
                </a:lnTo>
                <a:lnTo>
                  <a:pt x="51" y="142"/>
                </a:lnTo>
                <a:lnTo>
                  <a:pt x="48" y="141"/>
                </a:lnTo>
                <a:lnTo>
                  <a:pt x="44" y="140"/>
                </a:lnTo>
                <a:lnTo>
                  <a:pt x="41" y="139"/>
                </a:lnTo>
                <a:lnTo>
                  <a:pt x="39" y="136"/>
                </a:lnTo>
                <a:lnTo>
                  <a:pt x="39" y="134"/>
                </a:lnTo>
                <a:lnTo>
                  <a:pt x="38" y="130"/>
                </a:lnTo>
                <a:lnTo>
                  <a:pt x="38" y="126"/>
                </a:lnTo>
                <a:lnTo>
                  <a:pt x="38" y="122"/>
                </a:lnTo>
                <a:lnTo>
                  <a:pt x="38" y="54"/>
                </a:lnTo>
                <a:lnTo>
                  <a:pt x="69" y="54"/>
                </a:lnTo>
                <a:lnTo>
                  <a:pt x="70" y="54"/>
                </a:lnTo>
                <a:lnTo>
                  <a:pt x="72" y="54"/>
                </a:lnTo>
                <a:lnTo>
                  <a:pt x="72" y="53"/>
                </a:lnTo>
                <a:lnTo>
                  <a:pt x="73" y="53"/>
                </a:lnTo>
                <a:lnTo>
                  <a:pt x="75" y="43"/>
                </a:lnTo>
                <a:lnTo>
                  <a:pt x="75" y="41"/>
                </a:lnTo>
                <a:lnTo>
                  <a:pt x="75" y="40"/>
                </a:lnTo>
                <a:lnTo>
                  <a:pt x="74" y="40"/>
                </a:lnTo>
                <a:lnTo>
                  <a:pt x="73" y="40"/>
                </a:lnTo>
                <a:lnTo>
                  <a:pt x="38" y="40"/>
                </a:lnTo>
                <a:lnTo>
                  <a:pt x="38" y="2"/>
                </a:lnTo>
                <a:lnTo>
                  <a:pt x="38" y="1"/>
                </a:lnTo>
                <a:lnTo>
                  <a:pt x="38" y="0"/>
                </a:lnTo>
                <a:lnTo>
                  <a:pt x="36" y="0"/>
                </a:lnTo>
                <a:lnTo>
                  <a:pt x="35" y="0"/>
                </a:lnTo>
                <a:lnTo>
                  <a:pt x="22" y="4"/>
                </a:lnTo>
                <a:lnTo>
                  <a:pt x="21" y="4"/>
                </a:lnTo>
                <a:lnTo>
                  <a:pt x="21" y="5"/>
                </a:lnTo>
                <a:lnTo>
                  <a:pt x="20" y="5"/>
                </a:lnTo>
                <a:lnTo>
                  <a:pt x="20" y="6"/>
                </a:lnTo>
                <a:lnTo>
                  <a:pt x="20" y="7"/>
                </a:lnTo>
                <a:lnTo>
                  <a:pt x="20" y="40"/>
                </a:lnTo>
                <a:lnTo>
                  <a:pt x="1" y="40"/>
                </a:lnTo>
                <a:lnTo>
                  <a:pt x="0" y="40"/>
                </a:lnTo>
                <a:lnTo>
                  <a:pt x="0" y="41"/>
                </a:lnTo>
                <a:lnTo>
                  <a:pt x="0" y="43"/>
                </a:lnTo>
                <a:lnTo>
                  <a:pt x="0" y="52"/>
                </a:lnTo>
                <a:lnTo>
                  <a:pt x="0" y="53"/>
                </a:lnTo>
                <a:lnTo>
                  <a:pt x="0" y="54"/>
                </a:lnTo>
                <a:lnTo>
                  <a:pt x="1" y="54"/>
                </a:lnTo>
                <a:lnTo>
                  <a:pt x="20" y="54"/>
                </a:lnTo>
                <a:lnTo>
                  <a:pt x="20" y="122"/>
                </a:lnTo>
                <a:lnTo>
                  <a:pt x="20" y="126"/>
                </a:lnTo>
                <a:lnTo>
                  <a:pt x="20" y="130"/>
                </a:lnTo>
                <a:lnTo>
                  <a:pt x="20" y="134"/>
                </a:lnTo>
                <a:lnTo>
                  <a:pt x="20" y="136"/>
                </a:lnTo>
                <a:lnTo>
                  <a:pt x="21" y="140"/>
                </a:lnTo>
                <a:lnTo>
                  <a:pt x="22" y="144"/>
                </a:lnTo>
                <a:lnTo>
                  <a:pt x="24" y="146"/>
                </a:lnTo>
                <a:lnTo>
                  <a:pt x="26" y="150"/>
                </a:lnTo>
                <a:lnTo>
                  <a:pt x="27" y="151"/>
                </a:lnTo>
                <a:lnTo>
                  <a:pt x="30" y="153"/>
                </a:lnTo>
                <a:lnTo>
                  <a:pt x="33" y="154"/>
                </a:lnTo>
                <a:lnTo>
                  <a:pt x="35" y="155"/>
                </a:lnTo>
                <a:lnTo>
                  <a:pt x="38" y="156"/>
                </a:lnTo>
                <a:lnTo>
                  <a:pt x="41" y="158"/>
                </a:lnTo>
                <a:lnTo>
                  <a:pt x="45" y="158"/>
                </a:lnTo>
                <a:lnTo>
                  <a:pt x="49" y="158"/>
                </a:lnTo>
                <a:lnTo>
                  <a:pt x="54" y="158"/>
                </a:lnTo>
                <a:lnTo>
                  <a:pt x="59" y="158"/>
                </a:lnTo>
                <a:lnTo>
                  <a:pt x="64" y="156"/>
                </a:lnTo>
                <a:lnTo>
                  <a:pt x="69" y="154"/>
                </a:lnTo>
                <a:lnTo>
                  <a:pt x="73" y="153"/>
                </a:lnTo>
                <a:lnTo>
                  <a:pt x="77" y="151"/>
                </a:lnTo>
                <a:lnTo>
                  <a:pt x="79" y="150"/>
                </a:lnTo>
                <a:lnTo>
                  <a:pt x="79" y="149"/>
                </a:lnTo>
                <a:lnTo>
                  <a:pt x="79" y="148"/>
                </a:lnTo>
                <a:lnTo>
                  <a:pt x="79" y="146"/>
                </a:lnTo>
                <a:lnTo>
                  <a:pt x="77" y="1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154"/>
          <p:cNvSpPr>
            <a:spLocks/>
          </p:cNvSpPr>
          <p:nvPr/>
        </p:nvSpPr>
        <p:spPr bwMode="auto">
          <a:xfrm>
            <a:off x="9361488" y="2066925"/>
            <a:ext cx="33337" cy="61913"/>
          </a:xfrm>
          <a:custGeom>
            <a:avLst/>
            <a:gdLst>
              <a:gd name="T0" fmla="*/ 7840016 w 63"/>
              <a:gd name="T1" fmla="*/ 9474250 h 119"/>
              <a:gd name="T2" fmla="*/ 9240170 w 63"/>
              <a:gd name="T3" fmla="*/ 7579400 h 119"/>
              <a:gd name="T4" fmla="*/ 10920249 w 63"/>
              <a:gd name="T5" fmla="*/ 5955094 h 119"/>
              <a:gd name="T6" fmla="*/ 12880253 w 63"/>
              <a:gd name="T7" fmla="*/ 4872397 h 119"/>
              <a:gd name="T8" fmla="*/ 13720557 w 63"/>
              <a:gd name="T9" fmla="*/ 4872397 h 119"/>
              <a:gd name="T10" fmla="*/ 14560332 w 63"/>
              <a:gd name="T11" fmla="*/ 4872397 h 119"/>
              <a:gd name="T12" fmla="*/ 15120711 w 63"/>
              <a:gd name="T13" fmla="*/ 5142941 h 119"/>
              <a:gd name="T14" fmla="*/ 15680561 w 63"/>
              <a:gd name="T15" fmla="*/ 5684550 h 119"/>
              <a:gd name="T16" fmla="*/ 15960486 w 63"/>
              <a:gd name="T17" fmla="*/ 5684550 h 119"/>
              <a:gd name="T18" fmla="*/ 15960486 w 63"/>
              <a:gd name="T19" fmla="*/ 5142941 h 119"/>
              <a:gd name="T20" fmla="*/ 15960486 w 63"/>
              <a:gd name="T21" fmla="*/ 5142941 h 119"/>
              <a:gd name="T22" fmla="*/ 15960486 w 63"/>
              <a:gd name="T23" fmla="*/ 5142941 h 119"/>
              <a:gd name="T24" fmla="*/ 17640565 w 63"/>
              <a:gd name="T25" fmla="*/ 1894850 h 119"/>
              <a:gd name="T26" fmla="*/ 17640565 w 63"/>
              <a:gd name="T27" fmla="*/ 1353241 h 119"/>
              <a:gd name="T28" fmla="*/ 17640565 w 63"/>
              <a:gd name="T29" fmla="*/ 1353241 h 119"/>
              <a:gd name="T30" fmla="*/ 17640565 w 63"/>
              <a:gd name="T31" fmla="*/ 1082697 h 119"/>
              <a:gd name="T32" fmla="*/ 17640565 w 63"/>
              <a:gd name="T33" fmla="*/ 1082697 h 119"/>
              <a:gd name="T34" fmla="*/ 17360640 w 63"/>
              <a:gd name="T35" fmla="*/ 812153 h 119"/>
              <a:gd name="T36" fmla="*/ 16520336 w 63"/>
              <a:gd name="T37" fmla="*/ 541609 h 119"/>
              <a:gd name="T38" fmla="*/ 15680561 w 63"/>
              <a:gd name="T39" fmla="*/ 0 h 119"/>
              <a:gd name="T40" fmla="*/ 14560332 w 63"/>
              <a:gd name="T41" fmla="*/ 0 h 119"/>
              <a:gd name="T42" fmla="*/ 11760553 w 63"/>
              <a:gd name="T43" fmla="*/ 812153 h 119"/>
              <a:gd name="T44" fmla="*/ 9520095 w 63"/>
              <a:gd name="T45" fmla="*/ 2165394 h 119"/>
              <a:gd name="T46" fmla="*/ 7840016 w 63"/>
              <a:gd name="T47" fmla="*/ 3789700 h 119"/>
              <a:gd name="T48" fmla="*/ 6440391 w 63"/>
              <a:gd name="T49" fmla="*/ 5684550 h 119"/>
              <a:gd name="T50" fmla="*/ 6159937 w 63"/>
              <a:gd name="T51" fmla="*/ 4330788 h 119"/>
              <a:gd name="T52" fmla="*/ 5320162 w 63"/>
              <a:gd name="T53" fmla="*/ 2165394 h 119"/>
              <a:gd name="T54" fmla="*/ 4760312 w 63"/>
              <a:gd name="T55" fmla="*/ 812153 h 119"/>
              <a:gd name="T56" fmla="*/ 3920008 w 63"/>
              <a:gd name="T57" fmla="*/ 0 h 119"/>
              <a:gd name="T58" fmla="*/ 3640083 w 63"/>
              <a:gd name="T59" fmla="*/ 0 h 119"/>
              <a:gd name="T60" fmla="*/ 3640083 w 63"/>
              <a:gd name="T61" fmla="*/ 0 h 119"/>
              <a:gd name="T62" fmla="*/ 3080233 w 63"/>
              <a:gd name="T63" fmla="*/ 0 h 119"/>
              <a:gd name="T64" fmla="*/ 3080233 w 63"/>
              <a:gd name="T65" fmla="*/ 541609 h 119"/>
              <a:gd name="T66" fmla="*/ 839775 w 63"/>
              <a:gd name="T67" fmla="*/ 1894850 h 119"/>
              <a:gd name="T68" fmla="*/ 279925 w 63"/>
              <a:gd name="T69" fmla="*/ 2165394 h 119"/>
              <a:gd name="T70" fmla="*/ 279925 w 63"/>
              <a:gd name="T71" fmla="*/ 2165394 h 119"/>
              <a:gd name="T72" fmla="*/ 279925 w 63"/>
              <a:gd name="T73" fmla="*/ 2435938 h 119"/>
              <a:gd name="T74" fmla="*/ 0 w 63"/>
              <a:gd name="T75" fmla="*/ 2435938 h 119"/>
              <a:gd name="T76" fmla="*/ 279925 w 63"/>
              <a:gd name="T77" fmla="*/ 2977547 h 119"/>
              <a:gd name="T78" fmla="*/ 279925 w 63"/>
              <a:gd name="T79" fmla="*/ 3248091 h 119"/>
              <a:gd name="T80" fmla="*/ 839775 w 63"/>
              <a:gd name="T81" fmla="*/ 3789700 h 119"/>
              <a:gd name="T82" fmla="*/ 1120229 w 63"/>
              <a:gd name="T83" fmla="*/ 4872397 h 119"/>
              <a:gd name="T84" fmla="*/ 1680079 w 63"/>
              <a:gd name="T85" fmla="*/ 6225638 h 119"/>
              <a:gd name="T86" fmla="*/ 1680079 w 63"/>
              <a:gd name="T87" fmla="*/ 7308335 h 119"/>
              <a:gd name="T88" fmla="*/ 2239929 w 63"/>
              <a:gd name="T89" fmla="*/ 8662097 h 119"/>
              <a:gd name="T90" fmla="*/ 2239929 w 63"/>
              <a:gd name="T91" fmla="*/ 31129232 h 119"/>
              <a:gd name="T92" fmla="*/ 2239929 w 63"/>
              <a:gd name="T93" fmla="*/ 31670320 h 119"/>
              <a:gd name="T94" fmla="*/ 2239929 w 63"/>
              <a:gd name="T95" fmla="*/ 31941385 h 119"/>
              <a:gd name="T96" fmla="*/ 2519854 w 63"/>
              <a:gd name="T97" fmla="*/ 32211929 h 119"/>
              <a:gd name="T98" fmla="*/ 2800308 w 63"/>
              <a:gd name="T99" fmla="*/ 32211929 h 119"/>
              <a:gd name="T100" fmla="*/ 6440391 w 63"/>
              <a:gd name="T101" fmla="*/ 32211929 h 119"/>
              <a:gd name="T102" fmla="*/ 6720316 w 63"/>
              <a:gd name="T103" fmla="*/ 31941385 h 119"/>
              <a:gd name="T104" fmla="*/ 7000241 w 63"/>
              <a:gd name="T105" fmla="*/ 31941385 h 119"/>
              <a:gd name="T106" fmla="*/ 7000241 w 63"/>
              <a:gd name="T107" fmla="*/ 31670320 h 119"/>
              <a:gd name="T108" fmla="*/ 7000241 w 63"/>
              <a:gd name="T109" fmla="*/ 10015338 h 11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3" h="119">
                <a:moveTo>
                  <a:pt x="25" y="37"/>
                </a:moveTo>
                <a:lnTo>
                  <a:pt x="28" y="35"/>
                </a:lnTo>
                <a:lnTo>
                  <a:pt x="30" y="31"/>
                </a:lnTo>
                <a:lnTo>
                  <a:pt x="33" y="28"/>
                </a:lnTo>
                <a:lnTo>
                  <a:pt x="35" y="26"/>
                </a:lnTo>
                <a:lnTo>
                  <a:pt x="39" y="22"/>
                </a:lnTo>
                <a:lnTo>
                  <a:pt x="42" y="21"/>
                </a:lnTo>
                <a:lnTo>
                  <a:pt x="46" y="18"/>
                </a:lnTo>
                <a:lnTo>
                  <a:pt x="48" y="18"/>
                </a:lnTo>
                <a:lnTo>
                  <a:pt x="49" y="18"/>
                </a:lnTo>
                <a:lnTo>
                  <a:pt x="51" y="18"/>
                </a:lnTo>
                <a:lnTo>
                  <a:pt x="52" y="18"/>
                </a:lnTo>
                <a:lnTo>
                  <a:pt x="53" y="19"/>
                </a:lnTo>
                <a:lnTo>
                  <a:pt x="54" y="19"/>
                </a:lnTo>
                <a:lnTo>
                  <a:pt x="56" y="21"/>
                </a:lnTo>
                <a:lnTo>
                  <a:pt x="57" y="21"/>
                </a:lnTo>
                <a:lnTo>
                  <a:pt x="57" y="19"/>
                </a:lnTo>
                <a:lnTo>
                  <a:pt x="58" y="18"/>
                </a:lnTo>
                <a:lnTo>
                  <a:pt x="63" y="7"/>
                </a:lnTo>
                <a:lnTo>
                  <a:pt x="63" y="5"/>
                </a:lnTo>
                <a:lnTo>
                  <a:pt x="63" y="4"/>
                </a:lnTo>
                <a:lnTo>
                  <a:pt x="63" y="3"/>
                </a:lnTo>
                <a:lnTo>
                  <a:pt x="62" y="3"/>
                </a:lnTo>
                <a:lnTo>
                  <a:pt x="61" y="2"/>
                </a:lnTo>
                <a:lnTo>
                  <a:pt x="59" y="2"/>
                </a:lnTo>
                <a:lnTo>
                  <a:pt x="58" y="0"/>
                </a:lnTo>
                <a:lnTo>
                  <a:pt x="56" y="0"/>
                </a:lnTo>
                <a:lnTo>
                  <a:pt x="54" y="0"/>
                </a:lnTo>
                <a:lnTo>
                  <a:pt x="52" y="0"/>
                </a:lnTo>
                <a:lnTo>
                  <a:pt x="47" y="0"/>
                </a:lnTo>
                <a:lnTo>
                  <a:pt x="42" y="3"/>
                </a:lnTo>
                <a:lnTo>
                  <a:pt x="38" y="5"/>
                </a:lnTo>
                <a:lnTo>
                  <a:pt x="34" y="8"/>
                </a:lnTo>
                <a:lnTo>
                  <a:pt x="32" y="11"/>
                </a:lnTo>
                <a:lnTo>
                  <a:pt x="28" y="14"/>
                </a:lnTo>
                <a:lnTo>
                  <a:pt x="25" y="18"/>
                </a:lnTo>
                <a:lnTo>
                  <a:pt x="23" y="21"/>
                </a:lnTo>
                <a:lnTo>
                  <a:pt x="23" y="18"/>
                </a:lnTo>
                <a:lnTo>
                  <a:pt x="22" y="16"/>
                </a:lnTo>
                <a:lnTo>
                  <a:pt x="20" y="12"/>
                </a:lnTo>
                <a:lnTo>
                  <a:pt x="19" y="8"/>
                </a:lnTo>
                <a:lnTo>
                  <a:pt x="18" y="5"/>
                </a:lnTo>
                <a:lnTo>
                  <a:pt x="17" y="3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0"/>
                </a:lnTo>
                <a:lnTo>
                  <a:pt x="11" y="2"/>
                </a:lnTo>
                <a:lnTo>
                  <a:pt x="3" y="7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9"/>
                </a:lnTo>
                <a:lnTo>
                  <a:pt x="1" y="11"/>
                </a:lnTo>
                <a:lnTo>
                  <a:pt x="1" y="12"/>
                </a:lnTo>
                <a:lnTo>
                  <a:pt x="3" y="13"/>
                </a:lnTo>
                <a:lnTo>
                  <a:pt x="3" y="14"/>
                </a:lnTo>
                <a:lnTo>
                  <a:pt x="4" y="16"/>
                </a:lnTo>
                <a:lnTo>
                  <a:pt x="4" y="18"/>
                </a:lnTo>
                <a:lnTo>
                  <a:pt x="5" y="21"/>
                </a:lnTo>
                <a:lnTo>
                  <a:pt x="6" y="23"/>
                </a:lnTo>
                <a:lnTo>
                  <a:pt x="6" y="26"/>
                </a:lnTo>
                <a:lnTo>
                  <a:pt x="6" y="27"/>
                </a:lnTo>
                <a:lnTo>
                  <a:pt x="8" y="29"/>
                </a:lnTo>
                <a:lnTo>
                  <a:pt x="8" y="32"/>
                </a:lnTo>
                <a:lnTo>
                  <a:pt x="8" y="33"/>
                </a:lnTo>
                <a:lnTo>
                  <a:pt x="8" y="115"/>
                </a:lnTo>
                <a:lnTo>
                  <a:pt x="8" y="117"/>
                </a:lnTo>
                <a:lnTo>
                  <a:pt x="8" y="118"/>
                </a:lnTo>
                <a:lnTo>
                  <a:pt x="9" y="118"/>
                </a:lnTo>
                <a:lnTo>
                  <a:pt x="9" y="119"/>
                </a:lnTo>
                <a:lnTo>
                  <a:pt x="10" y="119"/>
                </a:lnTo>
                <a:lnTo>
                  <a:pt x="23" y="119"/>
                </a:lnTo>
                <a:lnTo>
                  <a:pt x="24" y="119"/>
                </a:lnTo>
                <a:lnTo>
                  <a:pt x="24" y="118"/>
                </a:lnTo>
                <a:lnTo>
                  <a:pt x="25" y="118"/>
                </a:lnTo>
                <a:lnTo>
                  <a:pt x="25" y="117"/>
                </a:lnTo>
                <a:lnTo>
                  <a:pt x="25" y="115"/>
                </a:lnTo>
                <a:lnTo>
                  <a:pt x="25" y="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155"/>
          <p:cNvSpPr>
            <a:spLocks noEditPoints="1"/>
          </p:cNvSpPr>
          <p:nvPr/>
        </p:nvSpPr>
        <p:spPr bwMode="auto">
          <a:xfrm>
            <a:off x="9399588" y="2066925"/>
            <a:ext cx="50800" cy="63500"/>
          </a:xfrm>
          <a:custGeom>
            <a:avLst/>
            <a:gdLst>
              <a:gd name="T0" fmla="*/ 27164632 w 95"/>
              <a:gd name="T1" fmla="*/ 13003967 h 122"/>
              <a:gd name="T2" fmla="*/ 25449196 w 95"/>
              <a:gd name="T3" fmla="*/ 7314471 h 122"/>
              <a:gd name="T4" fmla="*/ 22303339 w 95"/>
              <a:gd name="T5" fmla="*/ 2979816 h 122"/>
              <a:gd name="T6" fmla="*/ 18300299 w 95"/>
              <a:gd name="T7" fmla="*/ 812488 h 122"/>
              <a:gd name="T8" fmla="*/ 15441061 w 95"/>
              <a:gd name="T9" fmla="*/ 0 h 122"/>
              <a:gd name="T10" fmla="*/ 11723571 w 95"/>
              <a:gd name="T11" fmla="*/ 0 h 122"/>
              <a:gd name="T12" fmla="*/ 8864333 w 95"/>
              <a:gd name="T13" fmla="*/ 812488 h 122"/>
              <a:gd name="T14" fmla="*/ 4861293 w 95"/>
              <a:gd name="T15" fmla="*/ 2979816 h 122"/>
              <a:gd name="T16" fmla="*/ 1715436 w 95"/>
              <a:gd name="T17" fmla="*/ 7585648 h 122"/>
              <a:gd name="T18" fmla="*/ 0 w 95"/>
              <a:gd name="T19" fmla="*/ 13545799 h 122"/>
              <a:gd name="T20" fmla="*/ 0 w 95"/>
              <a:gd name="T21" fmla="*/ 20047262 h 122"/>
              <a:gd name="T22" fmla="*/ 1715436 w 95"/>
              <a:gd name="T23" fmla="*/ 26007414 h 122"/>
              <a:gd name="T24" fmla="*/ 4861293 w 95"/>
              <a:gd name="T25" fmla="*/ 30342070 h 122"/>
              <a:gd name="T26" fmla="*/ 8578248 w 95"/>
              <a:gd name="T27" fmla="*/ 32238742 h 122"/>
              <a:gd name="T28" fmla="*/ 11437486 w 95"/>
              <a:gd name="T29" fmla="*/ 33051230 h 122"/>
              <a:gd name="T30" fmla="*/ 14868893 w 95"/>
              <a:gd name="T31" fmla="*/ 33051230 h 122"/>
              <a:gd name="T32" fmla="*/ 18014215 w 95"/>
              <a:gd name="T33" fmla="*/ 32238742 h 122"/>
              <a:gd name="T34" fmla="*/ 22017789 w 95"/>
              <a:gd name="T35" fmla="*/ 30342070 h 122"/>
              <a:gd name="T36" fmla="*/ 25163112 w 95"/>
              <a:gd name="T37" fmla="*/ 25736758 h 122"/>
              <a:gd name="T38" fmla="*/ 27164632 w 95"/>
              <a:gd name="T39" fmla="*/ 19505430 h 122"/>
              <a:gd name="T40" fmla="*/ 13725091 w 95"/>
              <a:gd name="T41" fmla="*/ 29258406 h 122"/>
              <a:gd name="T42" fmla="*/ 9722051 w 95"/>
              <a:gd name="T43" fmla="*/ 28174742 h 122"/>
              <a:gd name="T44" fmla="*/ 7148362 w 95"/>
              <a:gd name="T45" fmla="*/ 25465582 h 122"/>
              <a:gd name="T46" fmla="*/ 5719011 w 95"/>
              <a:gd name="T47" fmla="*/ 21402102 h 122"/>
              <a:gd name="T48" fmla="*/ 5432926 w 95"/>
              <a:gd name="T49" fmla="*/ 16254959 h 122"/>
              <a:gd name="T50" fmla="*/ 5719011 w 95"/>
              <a:gd name="T51" fmla="*/ 11378471 h 122"/>
              <a:gd name="T52" fmla="*/ 7148362 w 95"/>
              <a:gd name="T53" fmla="*/ 7585648 h 122"/>
              <a:gd name="T54" fmla="*/ 9722051 w 95"/>
              <a:gd name="T55" fmla="*/ 5147143 h 122"/>
              <a:gd name="T56" fmla="*/ 13725091 w 95"/>
              <a:gd name="T57" fmla="*/ 4334656 h 122"/>
              <a:gd name="T58" fmla="*/ 17156497 w 95"/>
              <a:gd name="T59" fmla="*/ 5147143 h 122"/>
              <a:gd name="T60" fmla="*/ 19730185 w 95"/>
              <a:gd name="T61" fmla="*/ 7856303 h 122"/>
              <a:gd name="T62" fmla="*/ 21160072 w 95"/>
              <a:gd name="T63" fmla="*/ 11649127 h 122"/>
              <a:gd name="T64" fmla="*/ 21731705 w 95"/>
              <a:gd name="T65" fmla="*/ 16254959 h 122"/>
              <a:gd name="T66" fmla="*/ 21160072 w 95"/>
              <a:gd name="T67" fmla="*/ 21402102 h 122"/>
              <a:gd name="T68" fmla="*/ 19730185 w 95"/>
              <a:gd name="T69" fmla="*/ 25465582 h 122"/>
              <a:gd name="T70" fmla="*/ 17156497 w 95"/>
              <a:gd name="T71" fmla="*/ 28174742 h 122"/>
              <a:gd name="T72" fmla="*/ 13725091 w 95"/>
              <a:gd name="T73" fmla="*/ 29258406 h 12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5" h="122">
                <a:moveTo>
                  <a:pt x="95" y="61"/>
                </a:moveTo>
                <a:lnTo>
                  <a:pt x="95" y="48"/>
                </a:lnTo>
                <a:lnTo>
                  <a:pt x="92" y="37"/>
                </a:lnTo>
                <a:lnTo>
                  <a:pt x="89" y="27"/>
                </a:lnTo>
                <a:lnTo>
                  <a:pt x="84" y="18"/>
                </a:lnTo>
                <a:lnTo>
                  <a:pt x="78" y="11"/>
                </a:lnTo>
                <a:lnTo>
                  <a:pt x="69" y="5"/>
                </a:lnTo>
                <a:lnTo>
                  <a:pt x="64" y="3"/>
                </a:lnTo>
                <a:lnTo>
                  <a:pt x="59" y="2"/>
                </a:lnTo>
                <a:lnTo>
                  <a:pt x="54" y="0"/>
                </a:lnTo>
                <a:lnTo>
                  <a:pt x="48" y="0"/>
                </a:lnTo>
                <a:lnTo>
                  <a:pt x="41" y="0"/>
                </a:lnTo>
                <a:lnTo>
                  <a:pt x="36" y="2"/>
                </a:lnTo>
                <a:lnTo>
                  <a:pt x="31" y="3"/>
                </a:lnTo>
                <a:lnTo>
                  <a:pt x="26" y="5"/>
                </a:lnTo>
                <a:lnTo>
                  <a:pt x="17" y="11"/>
                </a:lnTo>
                <a:lnTo>
                  <a:pt x="11" y="18"/>
                </a:lnTo>
                <a:lnTo>
                  <a:pt x="6" y="28"/>
                </a:lnTo>
                <a:lnTo>
                  <a:pt x="2" y="38"/>
                </a:lnTo>
                <a:lnTo>
                  <a:pt x="0" y="50"/>
                </a:lnTo>
                <a:lnTo>
                  <a:pt x="0" y="62"/>
                </a:lnTo>
                <a:lnTo>
                  <a:pt x="0" y="74"/>
                </a:lnTo>
                <a:lnTo>
                  <a:pt x="2" y="86"/>
                </a:lnTo>
                <a:lnTo>
                  <a:pt x="6" y="96"/>
                </a:lnTo>
                <a:lnTo>
                  <a:pt x="10" y="105"/>
                </a:lnTo>
                <a:lnTo>
                  <a:pt x="17" y="112"/>
                </a:lnTo>
                <a:lnTo>
                  <a:pt x="25" y="118"/>
                </a:lnTo>
                <a:lnTo>
                  <a:pt x="30" y="119"/>
                </a:lnTo>
                <a:lnTo>
                  <a:pt x="35" y="122"/>
                </a:lnTo>
                <a:lnTo>
                  <a:pt x="40" y="122"/>
                </a:lnTo>
                <a:lnTo>
                  <a:pt x="45" y="122"/>
                </a:lnTo>
                <a:lnTo>
                  <a:pt x="52" y="122"/>
                </a:lnTo>
                <a:lnTo>
                  <a:pt x="58" y="120"/>
                </a:lnTo>
                <a:lnTo>
                  <a:pt x="63" y="119"/>
                </a:lnTo>
                <a:lnTo>
                  <a:pt x="68" y="118"/>
                </a:lnTo>
                <a:lnTo>
                  <a:pt x="77" y="112"/>
                </a:lnTo>
                <a:lnTo>
                  <a:pt x="83" y="104"/>
                </a:lnTo>
                <a:lnTo>
                  <a:pt x="88" y="95"/>
                </a:lnTo>
                <a:lnTo>
                  <a:pt x="92" y="84"/>
                </a:lnTo>
                <a:lnTo>
                  <a:pt x="95" y="72"/>
                </a:lnTo>
                <a:lnTo>
                  <a:pt x="95" y="61"/>
                </a:lnTo>
                <a:close/>
                <a:moveTo>
                  <a:pt x="48" y="108"/>
                </a:moveTo>
                <a:lnTo>
                  <a:pt x="40" y="106"/>
                </a:lnTo>
                <a:lnTo>
                  <a:pt x="34" y="104"/>
                </a:lnTo>
                <a:lnTo>
                  <a:pt x="29" y="99"/>
                </a:lnTo>
                <a:lnTo>
                  <a:pt x="25" y="94"/>
                </a:lnTo>
                <a:lnTo>
                  <a:pt x="23" y="86"/>
                </a:lnTo>
                <a:lnTo>
                  <a:pt x="20" y="79"/>
                </a:lnTo>
                <a:lnTo>
                  <a:pt x="20" y="70"/>
                </a:lnTo>
                <a:lnTo>
                  <a:pt x="19" y="60"/>
                </a:lnTo>
                <a:lnTo>
                  <a:pt x="20" y="51"/>
                </a:lnTo>
                <a:lnTo>
                  <a:pt x="20" y="42"/>
                </a:lnTo>
                <a:lnTo>
                  <a:pt x="23" y="35"/>
                </a:lnTo>
                <a:lnTo>
                  <a:pt x="25" y="28"/>
                </a:lnTo>
                <a:lnTo>
                  <a:pt x="29" y="23"/>
                </a:lnTo>
                <a:lnTo>
                  <a:pt x="34" y="19"/>
                </a:lnTo>
                <a:lnTo>
                  <a:pt x="40" y="16"/>
                </a:lnTo>
                <a:lnTo>
                  <a:pt x="48" y="16"/>
                </a:lnTo>
                <a:lnTo>
                  <a:pt x="54" y="16"/>
                </a:lnTo>
                <a:lnTo>
                  <a:pt x="60" y="19"/>
                </a:lnTo>
                <a:lnTo>
                  <a:pt x="65" y="23"/>
                </a:lnTo>
                <a:lnTo>
                  <a:pt x="69" y="29"/>
                </a:lnTo>
                <a:lnTo>
                  <a:pt x="72" y="36"/>
                </a:lnTo>
                <a:lnTo>
                  <a:pt x="74" y="43"/>
                </a:lnTo>
                <a:lnTo>
                  <a:pt x="76" y="52"/>
                </a:lnTo>
                <a:lnTo>
                  <a:pt x="76" y="60"/>
                </a:lnTo>
                <a:lnTo>
                  <a:pt x="76" y="70"/>
                </a:lnTo>
                <a:lnTo>
                  <a:pt x="74" y="79"/>
                </a:lnTo>
                <a:lnTo>
                  <a:pt x="72" y="88"/>
                </a:lnTo>
                <a:lnTo>
                  <a:pt x="69" y="94"/>
                </a:lnTo>
                <a:lnTo>
                  <a:pt x="65" y="100"/>
                </a:lnTo>
                <a:lnTo>
                  <a:pt x="60" y="104"/>
                </a:lnTo>
                <a:lnTo>
                  <a:pt x="55" y="106"/>
                </a:lnTo>
                <a:lnTo>
                  <a:pt x="48" y="10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Freeform 156"/>
          <p:cNvSpPr>
            <a:spLocks/>
          </p:cNvSpPr>
          <p:nvPr/>
        </p:nvSpPr>
        <p:spPr bwMode="auto">
          <a:xfrm>
            <a:off x="9464675" y="2066925"/>
            <a:ext cx="47625" cy="61913"/>
          </a:xfrm>
          <a:custGeom>
            <a:avLst/>
            <a:gdLst>
              <a:gd name="T0" fmla="*/ 25774325 w 88"/>
              <a:gd name="T1" fmla="*/ 7849944 h 119"/>
              <a:gd name="T2" fmla="*/ 24895428 w 88"/>
              <a:gd name="T3" fmla="*/ 4601853 h 119"/>
              <a:gd name="T4" fmla="*/ 23430959 w 88"/>
              <a:gd name="T5" fmla="*/ 1894850 h 119"/>
              <a:gd name="T6" fmla="*/ 19916450 w 88"/>
              <a:gd name="T7" fmla="*/ 541609 h 119"/>
              <a:gd name="T8" fmla="*/ 15523044 w 88"/>
              <a:gd name="T9" fmla="*/ 0 h 119"/>
              <a:gd name="T10" fmla="*/ 12008536 w 88"/>
              <a:gd name="T11" fmla="*/ 1082697 h 119"/>
              <a:gd name="T12" fmla="*/ 9079598 w 88"/>
              <a:gd name="T13" fmla="*/ 2435938 h 119"/>
              <a:gd name="T14" fmla="*/ 7029558 w 88"/>
              <a:gd name="T15" fmla="*/ 3789700 h 119"/>
              <a:gd name="T16" fmla="*/ 6150661 w 88"/>
              <a:gd name="T17" fmla="*/ 4330788 h 119"/>
              <a:gd name="T18" fmla="*/ 5857875 w 88"/>
              <a:gd name="T19" fmla="*/ 2977547 h 119"/>
              <a:gd name="T20" fmla="*/ 4978977 w 88"/>
              <a:gd name="T21" fmla="*/ 1353241 h 119"/>
              <a:gd name="T22" fmla="*/ 4393406 w 88"/>
              <a:gd name="T23" fmla="*/ 0 h 119"/>
              <a:gd name="T24" fmla="*/ 3807835 w 88"/>
              <a:gd name="T25" fmla="*/ 0 h 119"/>
              <a:gd name="T26" fmla="*/ 3514509 w 88"/>
              <a:gd name="T27" fmla="*/ 0 h 119"/>
              <a:gd name="T28" fmla="*/ 3514509 w 88"/>
              <a:gd name="T29" fmla="*/ 0 h 119"/>
              <a:gd name="T30" fmla="*/ 3221723 w 88"/>
              <a:gd name="T31" fmla="*/ 541609 h 119"/>
              <a:gd name="T32" fmla="*/ 292786 w 88"/>
              <a:gd name="T33" fmla="*/ 1894850 h 119"/>
              <a:gd name="T34" fmla="*/ 0 w 88"/>
              <a:gd name="T35" fmla="*/ 2165394 h 119"/>
              <a:gd name="T36" fmla="*/ 0 w 88"/>
              <a:gd name="T37" fmla="*/ 2165394 h 119"/>
              <a:gd name="T38" fmla="*/ 0 w 88"/>
              <a:gd name="T39" fmla="*/ 2165394 h 119"/>
              <a:gd name="T40" fmla="*/ 0 w 88"/>
              <a:gd name="T41" fmla="*/ 2435938 h 119"/>
              <a:gd name="T42" fmla="*/ 0 w 88"/>
              <a:gd name="T43" fmla="*/ 2977547 h 119"/>
              <a:gd name="T44" fmla="*/ 292786 w 88"/>
              <a:gd name="T45" fmla="*/ 3248091 h 119"/>
              <a:gd name="T46" fmla="*/ 585571 w 88"/>
              <a:gd name="T47" fmla="*/ 3789700 h 119"/>
              <a:gd name="T48" fmla="*/ 878898 w 88"/>
              <a:gd name="T49" fmla="*/ 5142941 h 119"/>
              <a:gd name="T50" fmla="*/ 878898 w 88"/>
              <a:gd name="T51" fmla="*/ 5955094 h 119"/>
              <a:gd name="T52" fmla="*/ 1464469 w 88"/>
              <a:gd name="T53" fmla="*/ 6496703 h 119"/>
              <a:gd name="T54" fmla="*/ 1464469 w 88"/>
              <a:gd name="T55" fmla="*/ 7579400 h 119"/>
              <a:gd name="T56" fmla="*/ 1464469 w 88"/>
              <a:gd name="T57" fmla="*/ 8932641 h 119"/>
              <a:gd name="T58" fmla="*/ 1464469 w 88"/>
              <a:gd name="T59" fmla="*/ 31670320 h 119"/>
              <a:gd name="T60" fmla="*/ 1464469 w 88"/>
              <a:gd name="T61" fmla="*/ 31941385 h 119"/>
              <a:gd name="T62" fmla="*/ 1757254 w 88"/>
              <a:gd name="T63" fmla="*/ 31941385 h 119"/>
              <a:gd name="T64" fmla="*/ 1757254 w 88"/>
              <a:gd name="T65" fmla="*/ 32211929 h 119"/>
              <a:gd name="T66" fmla="*/ 5857875 w 88"/>
              <a:gd name="T67" fmla="*/ 32211929 h 119"/>
              <a:gd name="T68" fmla="*/ 6150661 w 88"/>
              <a:gd name="T69" fmla="*/ 32211929 h 119"/>
              <a:gd name="T70" fmla="*/ 6443446 w 88"/>
              <a:gd name="T71" fmla="*/ 31941385 h 119"/>
              <a:gd name="T72" fmla="*/ 6443446 w 88"/>
              <a:gd name="T73" fmla="*/ 31670320 h 119"/>
              <a:gd name="T74" fmla="*/ 6443446 w 88"/>
              <a:gd name="T75" fmla="*/ 31129232 h 119"/>
              <a:gd name="T76" fmla="*/ 7322344 w 88"/>
              <a:gd name="T77" fmla="*/ 7849944 h 119"/>
              <a:gd name="T78" fmla="*/ 9079598 w 88"/>
              <a:gd name="T79" fmla="*/ 6496703 h 119"/>
              <a:gd name="T80" fmla="*/ 11422964 w 88"/>
              <a:gd name="T81" fmla="*/ 5142941 h 119"/>
              <a:gd name="T82" fmla="*/ 14351361 w 88"/>
              <a:gd name="T83" fmla="*/ 4601853 h 119"/>
              <a:gd name="T84" fmla="*/ 17280298 w 88"/>
              <a:gd name="T85" fmla="*/ 4601853 h 119"/>
              <a:gd name="T86" fmla="*/ 19038094 w 88"/>
              <a:gd name="T87" fmla="*/ 5142941 h 119"/>
              <a:gd name="T88" fmla="*/ 19916450 w 88"/>
              <a:gd name="T89" fmla="*/ 7037791 h 119"/>
              <a:gd name="T90" fmla="*/ 20209236 w 88"/>
              <a:gd name="T91" fmla="*/ 8662097 h 119"/>
              <a:gd name="T92" fmla="*/ 20502563 w 88"/>
              <a:gd name="T93" fmla="*/ 31129232 h 119"/>
              <a:gd name="T94" fmla="*/ 20502563 w 88"/>
              <a:gd name="T95" fmla="*/ 31670320 h 119"/>
              <a:gd name="T96" fmla="*/ 20502563 w 88"/>
              <a:gd name="T97" fmla="*/ 31941385 h 119"/>
              <a:gd name="T98" fmla="*/ 21088134 w 88"/>
              <a:gd name="T99" fmla="*/ 32211929 h 119"/>
              <a:gd name="T100" fmla="*/ 21380919 w 88"/>
              <a:gd name="T101" fmla="*/ 32211929 h 119"/>
              <a:gd name="T102" fmla="*/ 24895428 w 88"/>
              <a:gd name="T103" fmla="*/ 32211929 h 119"/>
              <a:gd name="T104" fmla="*/ 25481540 w 88"/>
              <a:gd name="T105" fmla="*/ 31941385 h 119"/>
              <a:gd name="T106" fmla="*/ 25774325 w 88"/>
              <a:gd name="T107" fmla="*/ 31941385 h 119"/>
              <a:gd name="T108" fmla="*/ 25774325 w 88"/>
              <a:gd name="T109" fmla="*/ 31670320 h 119"/>
              <a:gd name="T110" fmla="*/ 25774325 w 88"/>
              <a:gd name="T111" fmla="*/ 9744794 h 11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8" h="119">
                <a:moveTo>
                  <a:pt x="88" y="36"/>
                </a:moveTo>
                <a:lnTo>
                  <a:pt x="88" y="29"/>
                </a:lnTo>
                <a:lnTo>
                  <a:pt x="87" y="23"/>
                </a:lnTo>
                <a:lnTo>
                  <a:pt x="85" y="17"/>
                </a:lnTo>
                <a:lnTo>
                  <a:pt x="84" y="12"/>
                </a:lnTo>
                <a:lnTo>
                  <a:pt x="80" y="7"/>
                </a:lnTo>
                <a:lnTo>
                  <a:pt x="75" y="3"/>
                </a:lnTo>
                <a:lnTo>
                  <a:pt x="68" y="2"/>
                </a:lnTo>
                <a:lnTo>
                  <a:pt x="59" y="0"/>
                </a:lnTo>
                <a:lnTo>
                  <a:pt x="53" y="0"/>
                </a:lnTo>
                <a:lnTo>
                  <a:pt x="46" y="2"/>
                </a:lnTo>
                <a:lnTo>
                  <a:pt x="41" y="4"/>
                </a:lnTo>
                <a:lnTo>
                  <a:pt x="36" y="5"/>
                </a:lnTo>
                <a:lnTo>
                  <a:pt x="31" y="9"/>
                </a:lnTo>
                <a:lnTo>
                  <a:pt x="27" y="12"/>
                </a:lnTo>
                <a:lnTo>
                  <a:pt x="24" y="14"/>
                </a:lnTo>
                <a:lnTo>
                  <a:pt x="21" y="17"/>
                </a:lnTo>
                <a:lnTo>
                  <a:pt x="21" y="16"/>
                </a:lnTo>
                <a:lnTo>
                  <a:pt x="20" y="13"/>
                </a:lnTo>
                <a:lnTo>
                  <a:pt x="20" y="11"/>
                </a:lnTo>
                <a:lnTo>
                  <a:pt x="18" y="8"/>
                </a:lnTo>
                <a:lnTo>
                  <a:pt x="17" y="5"/>
                </a:lnTo>
                <a:lnTo>
                  <a:pt x="16" y="3"/>
                </a:lnTo>
                <a:lnTo>
                  <a:pt x="15" y="0"/>
                </a:lnTo>
                <a:lnTo>
                  <a:pt x="13" y="0"/>
                </a:lnTo>
                <a:lnTo>
                  <a:pt x="12" y="0"/>
                </a:lnTo>
                <a:lnTo>
                  <a:pt x="11" y="2"/>
                </a:lnTo>
                <a:lnTo>
                  <a:pt x="1" y="7"/>
                </a:lnTo>
                <a:lnTo>
                  <a:pt x="1" y="8"/>
                </a:lnTo>
                <a:lnTo>
                  <a:pt x="0" y="8"/>
                </a:lnTo>
                <a:lnTo>
                  <a:pt x="0" y="9"/>
                </a:lnTo>
                <a:lnTo>
                  <a:pt x="0" y="11"/>
                </a:lnTo>
                <a:lnTo>
                  <a:pt x="1" y="12"/>
                </a:lnTo>
                <a:lnTo>
                  <a:pt x="1" y="13"/>
                </a:lnTo>
                <a:lnTo>
                  <a:pt x="2" y="14"/>
                </a:lnTo>
                <a:lnTo>
                  <a:pt x="2" y="17"/>
                </a:lnTo>
                <a:lnTo>
                  <a:pt x="3" y="19"/>
                </a:lnTo>
                <a:lnTo>
                  <a:pt x="3" y="21"/>
                </a:lnTo>
                <a:lnTo>
                  <a:pt x="3" y="22"/>
                </a:lnTo>
                <a:lnTo>
                  <a:pt x="3" y="23"/>
                </a:lnTo>
                <a:lnTo>
                  <a:pt x="5" y="24"/>
                </a:lnTo>
                <a:lnTo>
                  <a:pt x="5" y="26"/>
                </a:lnTo>
                <a:lnTo>
                  <a:pt x="5" y="28"/>
                </a:lnTo>
                <a:lnTo>
                  <a:pt x="5" y="31"/>
                </a:lnTo>
                <a:lnTo>
                  <a:pt x="5" y="33"/>
                </a:lnTo>
                <a:lnTo>
                  <a:pt x="5" y="115"/>
                </a:lnTo>
                <a:lnTo>
                  <a:pt x="5" y="117"/>
                </a:lnTo>
                <a:lnTo>
                  <a:pt x="5" y="118"/>
                </a:lnTo>
                <a:lnTo>
                  <a:pt x="6" y="118"/>
                </a:lnTo>
                <a:lnTo>
                  <a:pt x="6" y="119"/>
                </a:lnTo>
                <a:lnTo>
                  <a:pt x="7" y="119"/>
                </a:lnTo>
                <a:lnTo>
                  <a:pt x="20" y="119"/>
                </a:lnTo>
                <a:lnTo>
                  <a:pt x="21" y="119"/>
                </a:lnTo>
                <a:lnTo>
                  <a:pt x="21" y="118"/>
                </a:lnTo>
                <a:lnTo>
                  <a:pt x="22" y="118"/>
                </a:lnTo>
                <a:lnTo>
                  <a:pt x="22" y="117"/>
                </a:lnTo>
                <a:lnTo>
                  <a:pt x="22" y="115"/>
                </a:lnTo>
                <a:lnTo>
                  <a:pt x="22" y="31"/>
                </a:lnTo>
                <a:lnTo>
                  <a:pt x="25" y="29"/>
                </a:lnTo>
                <a:lnTo>
                  <a:pt x="27" y="27"/>
                </a:lnTo>
                <a:lnTo>
                  <a:pt x="31" y="24"/>
                </a:lnTo>
                <a:lnTo>
                  <a:pt x="35" y="22"/>
                </a:lnTo>
                <a:lnTo>
                  <a:pt x="39" y="19"/>
                </a:lnTo>
                <a:lnTo>
                  <a:pt x="44" y="18"/>
                </a:lnTo>
                <a:lnTo>
                  <a:pt x="49" y="17"/>
                </a:lnTo>
                <a:lnTo>
                  <a:pt x="54" y="17"/>
                </a:lnTo>
                <a:lnTo>
                  <a:pt x="59" y="17"/>
                </a:lnTo>
                <a:lnTo>
                  <a:pt x="61" y="18"/>
                </a:lnTo>
                <a:lnTo>
                  <a:pt x="65" y="19"/>
                </a:lnTo>
                <a:lnTo>
                  <a:pt x="66" y="22"/>
                </a:lnTo>
                <a:lnTo>
                  <a:pt x="68" y="26"/>
                </a:lnTo>
                <a:lnTo>
                  <a:pt x="69" y="28"/>
                </a:lnTo>
                <a:lnTo>
                  <a:pt x="69" y="32"/>
                </a:lnTo>
                <a:lnTo>
                  <a:pt x="70" y="36"/>
                </a:lnTo>
                <a:lnTo>
                  <a:pt x="70" y="115"/>
                </a:lnTo>
                <a:lnTo>
                  <a:pt x="70" y="117"/>
                </a:lnTo>
                <a:lnTo>
                  <a:pt x="70" y="118"/>
                </a:lnTo>
                <a:lnTo>
                  <a:pt x="72" y="119"/>
                </a:lnTo>
                <a:lnTo>
                  <a:pt x="73" y="119"/>
                </a:lnTo>
                <a:lnTo>
                  <a:pt x="85" y="119"/>
                </a:lnTo>
                <a:lnTo>
                  <a:pt x="87" y="119"/>
                </a:lnTo>
                <a:lnTo>
                  <a:pt x="87" y="118"/>
                </a:lnTo>
                <a:lnTo>
                  <a:pt x="88" y="118"/>
                </a:lnTo>
                <a:lnTo>
                  <a:pt x="88" y="117"/>
                </a:lnTo>
                <a:lnTo>
                  <a:pt x="88" y="115"/>
                </a:lnTo>
                <a:lnTo>
                  <a:pt x="88" y="36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Freeform 157"/>
          <p:cNvSpPr>
            <a:spLocks noEditPoints="1"/>
          </p:cNvSpPr>
          <p:nvPr/>
        </p:nvSpPr>
        <p:spPr bwMode="auto">
          <a:xfrm>
            <a:off x="9525000" y="2038350"/>
            <a:ext cx="23813" cy="90488"/>
          </a:xfrm>
          <a:custGeom>
            <a:avLst/>
            <a:gdLst>
              <a:gd name="T0" fmla="*/ 12008788 w 44"/>
              <a:gd name="T1" fmla="*/ 16606652 h 172"/>
              <a:gd name="T2" fmla="*/ 12008788 w 44"/>
              <a:gd name="T3" fmla="*/ 16052676 h 172"/>
              <a:gd name="T4" fmla="*/ 11423204 w 44"/>
              <a:gd name="T5" fmla="*/ 15775951 h 172"/>
              <a:gd name="T6" fmla="*/ 11130413 w 44"/>
              <a:gd name="T7" fmla="*/ 15775951 h 172"/>
              <a:gd name="T8" fmla="*/ 1171708 w 44"/>
              <a:gd name="T9" fmla="*/ 15775951 h 172"/>
              <a:gd name="T10" fmla="*/ 878916 w 44"/>
              <a:gd name="T11" fmla="*/ 15775951 h 172"/>
              <a:gd name="T12" fmla="*/ 292792 w 44"/>
              <a:gd name="T13" fmla="*/ 15775951 h 172"/>
              <a:gd name="T14" fmla="*/ 0 w 44"/>
              <a:gd name="T15" fmla="*/ 16052676 h 172"/>
              <a:gd name="T16" fmla="*/ 0 w 44"/>
              <a:gd name="T17" fmla="*/ 16606652 h 172"/>
              <a:gd name="T18" fmla="*/ 0 w 44"/>
              <a:gd name="T19" fmla="*/ 19374428 h 172"/>
              <a:gd name="T20" fmla="*/ 292792 w 44"/>
              <a:gd name="T21" fmla="*/ 19374428 h 172"/>
              <a:gd name="T22" fmla="*/ 292792 w 44"/>
              <a:gd name="T23" fmla="*/ 19651153 h 172"/>
              <a:gd name="T24" fmla="*/ 878916 w 44"/>
              <a:gd name="T25" fmla="*/ 19651153 h 172"/>
              <a:gd name="T26" fmla="*/ 6444123 w 44"/>
              <a:gd name="T27" fmla="*/ 19651153 h 172"/>
              <a:gd name="T28" fmla="*/ 6444123 w 44"/>
              <a:gd name="T29" fmla="*/ 47051656 h 172"/>
              <a:gd name="T30" fmla="*/ 6736914 w 44"/>
              <a:gd name="T31" fmla="*/ 47328381 h 172"/>
              <a:gd name="T32" fmla="*/ 6736914 w 44"/>
              <a:gd name="T33" fmla="*/ 47328381 h 172"/>
              <a:gd name="T34" fmla="*/ 7029706 w 44"/>
              <a:gd name="T35" fmla="*/ 47605105 h 172"/>
              <a:gd name="T36" fmla="*/ 11130413 w 44"/>
              <a:gd name="T37" fmla="*/ 47605105 h 172"/>
              <a:gd name="T38" fmla="*/ 11423204 w 44"/>
              <a:gd name="T39" fmla="*/ 47605105 h 172"/>
              <a:gd name="T40" fmla="*/ 11423204 w 44"/>
              <a:gd name="T41" fmla="*/ 47328381 h 172"/>
              <a:gd name="T42" fmla="*/ 12008788 w 44"/>
              <a:gd name="T43" fmla="*/ 47051656 h 172"/>
              <a:gd name="T44" fmla="*/ 12008788 w 44"/>
              <a:gd name="T45" fmla="*/ 46498206 h 172"/>
              <a:gd name="T46" fmla="*/ 12887704 w 44"/>
              <a:gd name="T47" fmla="*/ 3874675 h 172"/>
              <a:gd name="T48" fmla="*/ 12594912 w 44"/>
              <a:gd name="T49" fmla="*/ 2491050 h 172"/>
              <a:gd name="T50" fmla="*/ 12008788 w 44"/>
              <a:gd name="T51" fmla="*/ 1106900 h 172"/>
              <a:gd name="T52" fmla="*/ 10544288 w 44"/>
              <a:gd name="T53" fmla="*/ 0 h 172"/>
              <a:gd name="T54" fmla="*/ 8786997 w 44"/>
              <a:gd name="T55" fmla="*/ 0 h 172"/>
              <a:gd name="T56" fmla="*/ 7029706 w 44"/>
              <a:gd name="T57" fmla="*/ 0 h 172"/>
              <a:gd name="T58" fmla="*/ 5565206 w 44"/>
              <a:gd name="T59" fmla="*/ 1106900 h 172"/>
              <a:gd name="T60" fmla="*/ 4979082 w 44"/>
              <a:gd name="T61" fmla="*/ 2491050 h 172"/>
              <a:gd name="T62" fmla="*/ 4393499 w 44"/>
              <a:gd name="T63" fmla="*/ 3874675 h 172"/>
              <a:gd name="T64" fmla="*/ 4979082 w 44"/>
              <a:gd name="T65" fmla="*/ 5812276 h 172"/>
              <a:gd name="T66" fmla="*/ 5565206 w 44"/>
              <a:gd name="T67" fmla="*/ 6642451 h 172"/>
              <a:gd name="T68" fmla="*/ 7029706 w 44"/>
              <a:gd name="T69" fmla="*/ 7749876 h 172"/>
              <a:gd name="T70" fmla="*/ 8786997 w 44"/>
              <a:gd name="T71" fmla="*/ 8026601 h 172"/>
              <a:gd name="T72" fmla="*/ 10544288 w 44"/>
              <a:gd name="T73" fmla="*/ 7749876 h 172"/>
              <a:gd name="T74" fmla="*/ 12008788 w 44"/>
              <a:gd name="T75" fmla="*/ 6642451 h 172"/>
              <a:gd name="T76" fmla="*/ 12594912 w 44"/>
              <a:gd name="T77" fmla="*/ 5812276 h 172"/>
              <a:gd name="T78" fmla="*/ 12887704 w 44"/>
              <a:gd name="T79" fmla="*/ 3874675 h 1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4" h="172">
                <a:moveTo>
                  <a:pt x="41" y="60"/>
                </a:moveTo>
                <a:lnTo>
                  <a:pt x="41" y="60"/>
                </a:lnTo>
                <a:lnTo>
                  <a:pt x="41" y="58"/>
                </a:lnTo>
                <a:lnTo>
                  <a:pt x="39" y="57"/>
                </a:lnTo>
                <a:lnTo>
                  <a:pt x="38" y="57"/>
                </a:lnTo>
                <a:lnTo>
                  <a:pt x="37" y="57"/>
                </a:lnTo>
                <a:lnTo>
                  <a:pt x="4" y="57"/>
                </a:lnTo>
                <a:lnTo>
                  <a:pt x="3" y="57"/>
                </a:lnTo>
                <a:lnTo>
                  <a:pt x="1" y="57"/>
                </a:lnTo>
                <a:lnTo>
                  <a:pt x="0" y="58"/>
                </a:lnTo>
                <a:lnTo>
                  <a:pt x="0" y="60"/>
                </a:lnTo>
                <a:lnTo>
                  <a:pt x="0" y="69"/>
                </a:lnTo>
                <a:lnTo>
                  <a:pt x="0" y="70"/>
                </a:lnTo>
                <a:lnTo>
                  <a:pt x="1" y="70"/>
                </a:lnTo>
                <a:lnTo>
                  <a:pt x="1" y="71"/>
                </a:lnTo>
                <a:lnTo>
                  <a:pt x="3" y="71"/>
                </a:lnTo>
                <a:lnTo>
                  <a:pt x="4" y="71"/>
                </a:lnTo>
                <a:lnTo>
                  <a:pt x="22" y="71"/>
                </a:lnTo>
                <a:lnTo>
                  <a:pt x="22" y="168"/>
                </a:lnTo>
                <a:lnTo>
                  <a:pt x="22" y="170"/>
                </a:lnTo>
                <a:lnTo>
                  <a:pt x="23" y="170"/>
                </a:lnTo>
                <a:lnTo>
                  <a:pt x="23" y="171"/>
                </a:lnTo>
                <a:lnTo>
                  <a:pt x="24" y="172"/>
                </a:lnTo>
                <a:lnTo>
                  <a:pt x="25" y="172"/>
                </a:lnTo>
                <a:lnTo>
                  <a:pt x="38" y="172"/>
                </a:lnTo>
                <a:lnTo>
                  <a:pt x="39" y="172"/>
                </a:lnTo>
                <a:lnTo>
                  <a:pt x="39" y="171"/>
                </a:lnTo>
                <a:lnTo>
                  <a:pt x="41" y="171"/>
                </a:lnTo>
                <a:lnTo>
                  <a:pt x="41" y="170"/>
                </a:lnTo>
                <a:lnTo>
                  <a:pt x="41" y="168"/>
                </a:lnTo>
                <a:lnTo>
                  <a:pt x="41" y="60"/>
                </a:lnTo>
                <a:close/>
                <a:moveTo>
                  <a:pt x="44" y="14"/>
                </a:moveTo>
                <a:lnTo>
                  <a:pt x="44" y="12"/>
                </a:lnTo>
                <a:lnTo>
                  <a:pt x="43" y="9"/>
                </a:lnTo>
                <a:lnTo>
                  <a:pt x="42" y="7"/>
                </a:lnTo>
                <a:lnTo>
                  <a:pt x="41" y="4"/>
                </a:lnTo>
                <a:lnTo>
                  <a:pt x="38" y="3"/>
                </a:lnTo>
                <a:lnTo>
                  <a:pt x="36" y="0"/>
                </a:lnTo>
                <a:lnTo>
                  <a:pt x="33" y="0"/>
                </a:lnTo>
                <a:lnTo>
                  <a:pt x="30" y="0"/>
                </a:lnTo>
                <a:lnTo>
                  <a:pt x="27" y="0"/>
                </a:lnTo>
                <a:lnTo>
                  <a:pt x="24" y="0"/>
                </a:lnTo>
                <a:lnTo>
                  <a:pt x="22" y="2"/>
                </a:lnTo>
                <a:lnTo>
                  <a:pt x="19" y="4"/>
                </a:lnTo>
                <a:lnTo>
                  <a:pt x="18" y="7"/>
                </a:lnTo>
                <a:lnTo>
                  <a:pt x="17" y="9"/>
                </a:lnTo>
                <a:lnTo>
                  <a:pt x="15" y="12"/>
                </a:lnTo>
                <a:lnTo>
                  <a:pt x="15" y="14"/>
                </a:lnTo>
                <a:lnTo>
                  <a:pt x="15" y="17"/>
                </a:lnTo>
                <a:lnTo>
                  <a:pt x="17" y="21"/>
                </a:lnTo>
                <a:lnTo>
                  <a:pt x="18" y="23"/>
                </a:lnTo>
                <a:lnTo>
                  <a:pt x="19" y="24"/>
                </a:lnTo>
                <a:lnTo>
                  <a:pt x="22" y="27"/>
                </a:lnTo>
                <a:lnTo>
                  <a:pt x="24" y="28"/>
                </a:lnTo>
                <a:lnTo>
                  <a:pt x="27" y="28"/>
                </a:lnTo>
                <a:lnTo>
                  <a:pt x="30" y="29"/>
                </a:lnTo>
                <a:lnTo>
                  <a:pt x="33" y="28"/>
                </a:lnTo>
                <a:lnTo>
                  <a:pt x="36" y="28"/>
                </a:lnTo>
                <a:lnTo>
                  <a:pt x="38" y="27"/>
                </a:lnTo>
                <a:lnTo>
                  <a:pt x="41" y="24"/>
                </a:lnTo>
                <a:lnTo>
                  <a:pt x="42" y="23"/>
                </a:lnTo>
                <a:lnTo>
                  <a:pt x="43" y="21"/>
                </a:lnTo>
                <a:lnTo>
                  <a:pt x="44" y="17"/>
                </a:lnTo>
                <a:lnTo>
                  <a:pt x="44" y="1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Freeform 158"/>
          <p:cNvSpPr>
            <a:spLocks/>
          </p:cNvSpPr>
          <p:nvPr/>
        </p:nvSpPr>
        <p:spPr bwMode="auto">
          <a:xfrm>
            <a:off x="9563100" y="2066925"/>
            <a:ext cx="42863" cy="63500"/>
          </a:xfrm>
          <a:custGeom>
            <a:avLst/>
            <a:gdLst>
              <a:gd name="T0" fmla="*/ 20534992 w 83"/>
              <a:gd name="T1" fmla="*/ 26549246 h 122"/>
              <a:gd name="T2" fmla="*/ 20534992 w 83"/>
              <a:gd name="T3" fmla="*/ 26007414 h 122"/>
              <a:gd name="T4" fmla="*/ 20534992 w 83"/>
              <a:gd name="T5" fmla="*/ 26007414 h 122"/>
              <a:gd name="T6" fmla="*/ 20534992 w 83"/>
              <a:gd name="T7" fmla="*/ 26007414 h 122"/>
              <a:gd name="T8" fmla="*/ 20268518 w 83"/>
              <a:gd name="T9" fmla="*/ 26007414 h 122"/>
              <a:gd name="T10" fmla="*/ 18935118 w 83"/>
              <a:gd name="T11" fmla="*/ 26820422 h 122"/>
              <a:gd name="T12" fmla="*/ 16801780 w 83"/>
              <a:gd name="T13" fmla="*/ 27904086 h 122"/>
              <a:gd name="T14" fmla="*/ 14134462 w 83"/>
              <a:gd name="T15" fmla="*/ 28445918 h 122"/>
              <a:gd name="T16" fmla="*/ 10400733 w 83"/>
              <a:gd name="T17" fmla="*/ 28445918 h 122"/>
              <a:gd name="T18" fmla="*/ 7467458 w 83"/>
              <a:gd name="T19" fmla="*/ 26549246 h 122"/>
              <a:gd name="T20" fmla="*/ 5600593 w 83"/>
              <a:gd name="T21" fmla="*/ 23027598 h 122"/>
              <a:gd name="T22" fmla="*/ 5067130 w 83"/>
              <a:gd name="T23" fmla="*/ 18963598 h 122"/>
              <a:gd name="T24" fmla="*/ 5067130 w 83"/>
              <a:gd name="T25" fmla="*/ 13816455 h 122"/>
              <a:gd name="T26" fmla="*/ 6134057 w 83"/>
              <a:gd name="T27" fmla="*/ 9481799 h 122"/>
              <a:gd name="T28" fmla="*/ 7733931 w 83"/>
              <a:gd name="T29" fmla="*/ 6230807 h 122"/>
              <a:gd name="T30" fmla="*/ 11201186 w 83"/>
              <a:gd name="T31" fmla="*/ 4605311 h 122"/>
              <a:gd name="T32" fmla="*/ 14401452 w 83"/>
              <a:gd name="T33" fmla="*/ 4605311 h 122"/>
              <a:gd name="T34" fmla="*/ 16801780 w 83"/>
              <a:gd name="T35" fmla="*/ 5688975 h 122"/>
              <a:gd name="T36" fmla="*/ 18935118 w 83"/>
              <a:gd name="T37" fmla="*/ 6501984 h 122"/>
              <a:gd name="T38" fmla="*/ 19735055 w 83"/>
              <a:gd name="T39" fmla="*/ 7585648 h 122"/>
              <a:gd name="T40" fmla="*/ 20268518 w 83"/>
              <a:gd name="T41" fmla="*/ 7585648 h 122"/>
              <a:gd name="T42" fmla="*/ 20268518 w 83"/>
              <a:gd name="T43" fmla="*/ 7585648 h 122"/>
              <a:gd name="T44" fmla="*/ 20268518 w 83"/>
              <a:gd name="T45" fmla="*/ 7585648 h 122"/>
              <a:gd name="T46" fmla="*/ 20268518 w 83"/>
              <a:gd name="T47" fmla="*/ 7314471 h 122"/>
              <a:gd name="T48" fmla="*/ 21868909 w 83"/>
              <a:gd name="T49" fmla="*/ 4605311 h 122"/>
              <a:gd name="T50" fmla="*/ 21868909 w 83"/>
              <a:gd name="T51" fmla="*/ 4605311 h 122"/>
              <a:gd name="T52" fmla="*/ 21868909 w 83"/>
              <a:gd name="T53" fmla="*/ 4334656 h 122"/>
              <a:gd name="T54" fmla="*/ 21868909 w 83"/>
              <a:gd name="T55" fmla="*/ 4334656 h 122"/>
              <a:gd name="T56" fmla="*/ 22135383 w 83"/>
              <a:gd name="T57" fmla="*/ 4334656 h 122"/>
              <a:gd name="T58" fmla="*/ 21068456 w 83"/>
              <a:gd name="T59" fmla="*/ 3250992 h 122"/>
              <a:gd name="T60" fmla="*/ 19201591 w 83"/>
              <a:gd name="T61" fmla="*/ 1896152 h 122"/>
              <a:gd name="T62" fmla="*/ 16001326 w 83"/>
              <a:gd name="T63" fmla="*/ 541832 h 122"/>
              <a:gd name="T64" fmla="*/ 12801061 w 83"/>
              <a:gd name="T65" fmla="*/ 0 h 122"/>
              <a:gd name="T66" fmla="*/ 7467458 w 83"/>
              <a:gd name="T67" fmla="*/ 1083664 h 122"/>
              <a:gd name="T68" fmla="*/ 3200265 w 83"/>
              <a:gd name="T69" fmla="*/ 4876488 h 122"/>
              <a:gd name="T70" fmla="*/ 533464 w 83"/>
              <a:gd name="T71" fmla="*/ 10294807 h 122"/>
              <a:gd name="T72" fmla="*/ 0 w 83"/>
              <a:gd name="T73" fmla="*/ 17609279 h 122"/>
              <a:gd name="T74" fmla="*/ 533464 w 83"/>
              <a:gd name="T75" fmla="*/ 24111262 h 122"/>
              <a:gd name="T76" fmla="*/ 2933792 w 83"/>
              <a:gd name="T77" fmla="*/ 28716574 h 122"/>
              <a:gd name="T78" fmla="*/ 6667520 w 83"/>
              <a:gd name="T79" fmla="*/ 31967566 h 122"/>
              <a:gd name="T80" fmla="*/ 11734650 w 83"/>
              <a:gd name="T81" fmla="*/ 33051230 h 122"/>
              <a:gd name="T82" fmla="*/ 15467862 w 83"/>
              <a:gd name="T83" fmla="*/ 32509398 h 122"/>
              <a:gd name="T84" fmla="*/ 18935118 w 83"/>
              <a:gd name="T85" fmla="*/ 31696910 h 122"/>
              <a:gd name="T86" fmla="*/ 21068456 w 83"/>
              <a:gd name="T87" fmla="*/ 30613246 h 122"/>
              <a:gd name="T88" fmla="*/ 21868909 w 83"/>
              <a:gd name="T89" fmla="*/ 29800238 h 122"/>
              <a:gd name="T90" fmla="*/ 21868909 w 83"/>
              <a:gd name="T91" fmla="*/ 29529582 h 122"/>
              <a:gd name="T92" fmla="*/ 21868909 w 83"/>
              <a:gd name="T93" fmla="*/ 29529582 h 122"/>
              <a:gd name="T94" fmla="*/ 21868909 w 83"/>
              <a:gd name="T95" fmla="*/ 29258406 h 122"/>
              <a:gd name="T96" fmla="*/ 21868909 w 83"/>
              <a:gd name="T97" fmla="*/ 29258406 h 1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3" h="122">
                <a:moveTo>
                  <a:pt x="78" y="98"/>
                </a:moveTo>
                <a:lnTo>
                  <a:pt x="77" y="98"/>
                </a:lnTo>
                <a:lnTo>
                  <a:pt x="77" y="96"/>
                </a:lnTo>
                <a:lnTo>
                  <a:pt x="76" y="96"/>
                </a:lnTo>
                <a:lnTo>
                  <a:pt x="73" y="98"/>
                </a:lnTo>
                <a:lnTo>
                  <a:pt x="71" y="99"/>
                </a:lnTo>
                <a:lnTo>
                  <a:pt x="67" y="101"/>
                </a:lnTo>
                <a:lnTo>
                  <a:pt x="63" y="103"/>
                </a:lnTo>
                <a:lnTo>
                  <a:pt x="58" y="104"/>
                </a:lnTo>
                <a:lnTo>
                  <a:pt x="53" y="105"/>
                </a:lnTo>
                <a:lnTo>
                  <a:pt x="47" y="106"/>
                </a:lnTo>
                <a:lnTo>
                  <a:pt x="39" y="105"/>
                </a:lnTo>
                <a:lnTo>
                  <a:pt x="33" y="103"/>
                </a:lnTo>
                <a:lnTo>
                  <a:pt x="28" y="98"/>
                </a:lnTo>
                <a:lnTo>
                  <a:pt x="24" y="91"/>
                </a:lnTo>
                <a:lnTo>
                  <a:pt x="21" y="85"/>
                </a:lnTo>
                <a:lnTo>
                  <a:pt x="20" y="77"/>
                </a:lnTo>
                <a:lnTo>
                  <a:pt x="19" y="70"/>
                </a:lnTo>
                <a:lnTo>
                  <a:pt x="19" y="61"/>
                </a:lnTo>
                <a:lnTo>
                  <a:pt x="19" y="51"/>
                </a:lnTo>
                <a:lnTo>
                  <a:pt x="20" y="42"/>
                </a:lnTo>
                <a:lnTo>
                  <a:pt x="23" y="35"/>
                </a:lnTo>
                <a:lnTo>
                  <a:pt x="25" y="28"/>
                </a:lnTo>
                <a:lnTo>
                  <a:pt x="29" y="23"/>
                </a:lnTo>
                <a:lnTo>
                  <a:pt x="35" y="19"/>
                </a:lnTo>
                <a:lnTo>
                  <a:pt x="42" y="17"/>
                </a:lnTo>
                <a:lnTo>
                  <a:pt x="49" y="17"/>
                </a:lnTo>
                <a:lnTo>
                  <a:pt x="54" y="17"/>
                </a:lnTo>
                <a:lnTo>
                  <a:pt x="59" y="18"/>
                </a:lnTo>
                <a:lnTo>
                  <a:pt x="63" y="21"/>
                </a:lnTo>
                <a:lnTo>
                  <a:pt x="67" y="22"/>
                </a:lnTo>
                <a:lnTo>
                  <a:pt x="71" y="24"/>
                </a:lnTo>
                <a:lnTo>
                  <a:pt x="73" y="27"/>
                </a:lnTo>
                <a:lnTo>
                  <a:pt x="74" y="28"/>
                </a:lnTo>
                <a:lnTo>
                  <a:pt x="76" y="28"/>
                </a:lnTo>
                <a:lnTo>
                  <a:pt x="76" y="27"/>
                </a:lnTo>
                <a:lnTo>
                  <a:pt x="77" y="27"/>
                </a:lnTo>
                <a:lnTo>
                  <a:pt x="82" y="17"/>
                </a:lnTo>
                <a:lnTo>
                  <a:pt x="82" y="16"/>
                </a:lnTo>
                <a:lnTo>
                  <a:pt x="83" y="16"/>
                </a:lnTo>
                <a:lnTo>
                  <a:pt x="82" y="13"/>
                </a:lnTo>
                <a:lnTo>
                  <a:pt x="79" y="12"/>
                </a:lnTo>
                <a:lnTo>
                  <a:pt x="76" y="9"/>
                </a:lnTo>
                <a:lnTo>
                  <a:pt x="72" y="7"/>
                </a:lnTo>
                <a:lnTo>
                  <a:pt x="66" y="4"/>
                </a:lnTo>
                <a:lnTo>
                  <a:pt x="60" y="2"/>
                </a:lnTo>
                <a:lnTo>
                  <a:pt x="54" y="0"/>
                </a:lnTo>
                <a:lnTo>
                  <a:pt x="48" y="0"/>
                </a:lnTo>
                <a:lnTo>
                  <a:pt x="38" y="2"/>
                </a:lnTo>
                <a:lnTo>
                  <a:pt x="28" y="4"/>
                </a:lnTo>
                <a:lnTo>
                  <a:pt x="20" y="11"/>
                </a:lnTo>
                <a:lnTo>
                  <a:pt x="12" y="18"/>
                </a:lnTo>
                <a:lnTo>
                  <a:pt x="7" y="27"/>
                </a:lnTo>
                <a:lnTo>
                  <a:pt x="2" y="38"/>
                </a:lnTo>
                <a:lnTo>
                  <a:pt x="0" y="51"/>
                </a:lnTo>
                <a:lnTo>
                  <a:pt x="0" y="65"/>
                </a:lnTo>
                <a:lnTo>
                  <a:pt x="0" y="77"/>
                </a:lnTo>
                <a:lnTo>
                  <a:pt x="2" y="89"/>
                </a:lnTo>
                <a:lnTo>
                  <a:pt x="6" y="99"/>
                </a:lnTo>
                <a:lnTo>
                  <a:pt x="11" y="106"/>
                </a:lnTo>
                <a:lnTo>
                  <a:pt x="18" y="113"/>
                </a:lnTo>
                <a:lnTo>
                  <a:pt x="25" y="118"/>
                </a:lnTo>
                <a:lnTo>
                  <a:pt x="34" y="122"/>
                </a:lnTo>
                <a:lnTo>
                  <a:pt x="44" y="122"/>
                </a:lnTo>
                <a:lnTo>
                  <a:pt x="52" y="122"/>
                </a:lnTo>
                <a:lnTo>
                  <a:pt x="58" y="120"/>
                </a:lnTo>
                <a:lnTo>
                  <a:pt x="64" y="119"/>
                </a:lnTo>
                <a:lnTo>
                  <a:pt x="71" y="117"/>
                </a:lnTo>
                <a:lnTo>
                  <a:pt x="76" y="115"/>
                </a:lnTo>
                <a:lnTo>
                  <a:pt x="79" y="113"/>
                </a:lnTo>
                <a:lnTo>
                  <a:pt x="82" y="112"/>
                </a:lnTo>
                <a:lnTo>
                  <a:pt x="82" y="110"/>
                </a:lnTo>
                <a:lnTo>
                  <a:pt x="82" y="109"/>
                </a:lnTo>
                <a:lnTo>
                  <a:pt x="82" y="108"/>
                </a:lnTo>
                <a:lnTo>
                  <a:pt x="78" y="9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Freeform 159"/>
          <p:cNvSpPr>
            <a:spLocks/>
          </p:cNvSpPr>
          <p:nvPr/>
        </p:nvSpPr>
        <p:spPr bwMode="auto">
          <a:xfrm>
            <a:off x="9613900" y="2066925"/>
            <a:ext cx="39688" cy="63500"/>
          </a:xfrm>
          <a:custGeom>
            <a:avLst/>
            <a:gdLst>
              <a:gd name="T0" fmla="*/ 19601639 w 75"/>
              <a:gd name="T1" fmla="*/ 3250992 h 122"/>
              <a:gd name="T2" fmla="*/ 19601639 w 75"/>
              <a:gd name="T3" fmla="*/ 3250992 h 122"/>
              <a:gd name="T4" fmla="*/ 19881571 w 75"/>
              <a:gd name="T5" fmla="*/ 2979816 h 122"/>
              <a:gd name="T6" fmla="*/ 19601639 w 75"/>
              <a:gd name="T7" fmla="*/ 2437984 h 122"/>
              <a:gd name="T8" fmla="*/ 19601639 w 75"/>
              <a:gd name="T9" fmla="*/ 2167328 h 122"/>
              <a:gd name="T10" fmla="*/ 17921513 w 75"/>
              <a:gd name="T11" fmla="*/ 1896152 h 122"/>
              <a:gd name="T12" fmla="*/ 15121128 w 75"/>
              <a:gd name="T13" fmla="*/ 812488 h 122"/>
              <a:gd name="T14" fmla="*/ 12040810 w 75"/>
              <a:gd name="T15" fmla="*/ 0 h 122"/>
              <a:gd name="T16" fmla="*/ 7000434 w 75"/>
              <a:gd name="T17" fmla="*/ 812488 h 122"/>
              <a:gd name="T18" fmla="*/ 2520453 w 75"/>
              <a:gd name="T19" fmla="*/ 3792824 h 122"/>
              <a:gd name="T20" fmla="*/ 840327 w 75"/>
              <a:gd name="T21" fmla="*/ 8939967 h 122"/>
              <a:gd name="T22" fmla="*/ 2239991 w 75"/>
              <a:gd name="T23" fmla="*/ 13545799 h 122"/>
              <a:gd name="T24" fmla="*/ 8400627 w 75"/>
              <a:gd name="T25" fmla="*/ 17879934 h 122"/>
              <a:gd name="T26" fmla="*/ 14561263 w 75"/>
              <a:gd name="T27" fmla="*/ 20860270 h 122"/>
              <a:gd name="T28" fmla="*/ 15961455 w 75"/>
              <a:gd name="T29" fmla="*/ 24111262 h 122"/>
              <a:gd name="T30" fmla="*/ 14841195 w 75"/>
              <a:gd name="T31" fmla="*/ 27091078 h 122"/>
              <a:gd name="T32" fmla="*/ 12321272 w 75"/>
              <a:gd name="T33" fmla="*/ 28445918 h 122"/>
              <a:gd name="T34" fmla="*/ 8961021 w 75"/>
              <a:gd name="T35" fmla="*/ 28716574 h 122"/>
              <a:gd name="T36" fmla="*/ 4480511 w 75"/>
              <a:gd name="T37" fmla="*/ 27904086 h 122"/>
              <a:gd name="T38" fmla="*/ 2239991 w 75"/>
              <a:gd name="T39" fmla="*/ 26820422 h 122"/>
              <a:gd name="T40" fmla="*/ 1400193 w 75"/>
              <a:gd name="T41" fmla="*/ 26820422 h 122"/>
              <a:gd name="T42" fmla="*/ 1400193 w 75"/>
              <a:gd name="T43" fmla="*/ 26820422 h 122"/>
              <a:gd name="T44" fmla="*/ 1120260 w 75"/>
              <a:gd name="T45" fmla="*/ 27091078 h 122"/>
              <a:gd name="T46" fmla="*/ 0 w 75"/>
              <a:gd name="T47" fmla="*/ 29529582 h 122"/>
              <a:gd name="T48" fmla="*/ 0 w 75"/>
              <a:gd name="T49" fmla="*/ 29529582 h 122"/>
              <a:gd name="T50" fmla="*/ 0 w 75"/>
              <a:gd name="T51" fmla="*/ 29800238 h 122"/>
              <a:gd name="T52" fmla="*/ 2239991 w 75"/>
              <a:gd name="T53" fmla="*/ 31696910 h 122"/>
              <a:gd name="T54" fmla="*/ 7000434 w 75"/>
              <a:gd name="T55" fmla="*/ 33051230 h 122"/>
              <a:gd name="T56" fmla="*/ 12321272 w 75"/>
              <a:gd name="T57" fmla="*/ 33051230 h 122"/>
              <a:gd name="T58" fmla="*/ 17641581 w 75"/>
              <a:gd name="T59" fmla="*/ 30883902 h 122"/>
              <a:gd name="T60" fmla="*/ 20441966 w 75"/>
              <a:gd name="T61" fmla="*/ 26007414 h 122"/>
              <a:gd name="T62" fmla="*/ 20161504 w 75"/>
              <a:gd name="T63" fmla="*/ 20589094 h 122"/>
              <a:gd name="T64" fmla="*/ 16241388 w 75"/>
              <a:gd name="T65" fmla="*/ 16525615 h 122"/>
              <a:gd name="T66" fmla="*/ 8120694 w 75"/>
              <a:gd name="T67" fmla="*/ 12462135 h 122"/>
              <a:gd name="T68" fmla="*/ 6160636 w 75"/>
              <a:gd name="T69" fmla="*/ 9752975 h 122"/>
              <a:gd name="T70" fmla="*/ 6440569 w 75"/>
              <a:gd name="T71" fmla="*/ 6501984 h 122"/>
              <a:gd name="T72" fmla="*/ 8120694 w 75"/>
              <a:gd name="T73" fmla="*/ 4876488 h 122"/>
              <a:gd name="T74" fmla="*/ 10921079 w 75"/>
              <a:gd name="T75" fmla="*/ 4334656 h 122"/>
              <a:gd name="T76" fmla="*/ 14561263 w 75"/>
              <a:gd name="T77" fmla="*/ 4876488 h 122"/>
              <a:gd name="T78" fmla="*/ 17081715 w 75"/>
              <a:gd name="T79" fmla="*/ 5960152 h 122"/>
              <a:gd name="T80" fmla="*/ 17921513 w 75"/>
              <a:gd name="T81" fmla="*/ 5960152 h 122"/>
              <a:gd name="T82" fmla="*/ 17921513 w 75"/>
              <a:gd name="T83" fmla="*/ 5960152 h 122"/>
              <a:gd name="T84" fmla="*/ 18481379 w 75"/>
              <a:gd name="T85" fmla="*/ 5688975 h 12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5" h="122">
                <a:moveTo>
                  <a:pt x="70" y="13"/>
                </a:moveTo>
                <a:lnTo>
                  <a:pt x="70" y="13"/>
                </a:lnTo>
                <a:lnTo>
                  <a:pt x="70" y="12"/>
                </a:lnTo>
                <a:lnTo>
                  <a:pt x="71" y="11"/>
                </a:lnTo>
                <a:lnTo>
                  <a:pt x="71" y="9"/>
                </a:lnTo>
                <a:lnTo>
                  <a:pt x="70" y="9"/>
                </a:lnTo>
                <a:lnTo>
                  <a:pt x="70" y="8"/>
                </a:lnTo>
                <a:lnTo>
                  <a:pt x="68" y="8"/>
                </a:lnTo>
                <a:lnTo>
                  <a:pt x="64" y="7"/>
                </a:lnTo>
                <a:lnTo>
                  <a:pt x="62" y="5"/>
                </a:lnTo>
                <a:lnTo>
                  <a:pt x="58" y="4"/>
                </a:lnTo>
                <a:lnTo>
                  <a:pt x="54" y="3"/>
                </a:lnTo>
                <a:lnTo>
                  <a:pt x="51" y="2"/>
                </a:lnTo>
                <a:lnTo>
                  <a:pt x="47" y="0"/>
                </a:lnTo>
                <a:lnTo>
                  <a:pt x="43" y="0"/>
                </a:lnTo>
                <a:lnTo>
                  <a:pt x="39" y="0"/>
                </a:lnTo>
                <a:lnTo>
                  <a:pt x="32" y="0"/>
                </a:lnTo>
                <a:lnTo>
                  <a:pt x="25" y="3"/>
                </a:lnTo>
                <a:lnTo>
                  <a:pt x="19" y="5"/>
                </a:lnTo>
                <a:lnTo>
                  <a:pt x="13" y="9"/>
                </a:lnTo>
                <a:lnTo>
                  <a:pt x="9" y="14"/>
                </a:lnTo>
                <a:lnTo>
                  <a:pt x="6" y="21"/>
                </a:lnTo>
                <a:lnTo>
                  <a:pt x="4" y="27"/>
                </a:lnTo>
                <a:lnTo>
                  <a:pt x="3" y="33"/>
                </a:lnTo>
                <a:lnTo>
                  <a:pt x="4" y="40"/>
                </a:lnTo>
                <a:lnTo>
                  <a:pt x="5" y="46"/>
                </a:lnTo>
                <a:lnTo>
                  <a:pt x="8" y="50"/>
                </a:lnTo>
                <a:lnTo>
                  <a:pt x="11" y="55"/>
                </a:lnTo>
                <a:lnTo>
                  <a:pt x="20" y="61"/>
                </a:lnTo>
                <a:lnTo>
                  <a:pt x="30" y="66"/>
                </a:lnTo>
                <a:lnTo>
                  <a:pt x="39" y="70"/>
                </a:lnTo>
                <a:lnTo>
                  <a:pt x="48" y="75"/>
                </a:lnTo>
                <a:lnTo>
                  <a:pt x="52" y="77"/>
                </a:lnTo>
                <a:lnTo>
                  <a:pt x="54" y="81"/>
                </a:lnTo>
                <a:lnTo>
                  <a:pt x="56" y="85"/>
                </a:lnTo>
                <a:lnTo>
                  <a:pt x="57" y="89"/>
                </a:lnTo>
                <a:lnTo>
                  <a:pt x="56" y="94"/>
                </a:lnTo>
                <a:lnTo>
                  <a:pt x="54" y="96"/>
                </a:lnTo>
                <a:lnTo>
                  <a:pt x="53" y="100"/>
                </a:lnTo>
                <a:lnTo>
                  <a:pt x="51" y="103"/>
                </a:lnTo>
                <a:lnTo>
                  <a:pt x="48" y="104"/>
                </a:lnTo>
                <a:lnTo>
                  <a:pt x="44" y="105"/>
                </a:lnTo>
                <a:lnTo>
                  <a:pt x="40" y="106"/>
                </a:lnTo>
                <a:lnTo>
                  <a:pt x="37" y="106"/>
                </a:lnTo>
                <a:lnTo>
                  <a:pt x="32" y="106"/>
                </a:lnTo>
                <a:lnTo>
                  <a:pt x="25" y="105"/>
                </a:lnTo>
                <a:lnTo>
                  <a:pt x="20" y="104"/>
                </a:lnTo>
                <a:lnTo>
                  <a:pt x="16" y="103"/>
                </a:lnTo>
                <a:lnTo>
                  <a:pt x="13" y="101"/>
                </a:lnTo>
                <a:lnTo>
                  <a:pt x="10" y="99"/>
                </a:lnTo>
                <a:lnTo>
                  <a:pt x="8" y="99"/>
                </a:lnTo>
                <a:lnTo>
                  <a:pt x="6" y="98"/>
                </a:lnTo>
                <a:lnTo>
                  <a:pt x="5" y="99"/>
                </a:lnTo>
                <a:lnTo>
                  <a:pt x="4" y="100"/>
                </a:lnTo>
                <a:lnTo>
                  <a:pt x="1" y="108"/>
                </a:lnTo>
                <a:lnTo>
                  <a:pt x="0" y="108"/>
                </a:lnTo>
                <a:lnTo>
                  <a:pt x="0" y="109"/>
                </a:lnTo>
                <a:lnTo>
                  <a:pt x="0" y="110"/>
                </a:lnTo>
                <a:lnTo>
                  <a:pt x="1" y="113"/>
                </a:lnTo>
                <a:lnTo>
                  <a:pt x="4" y="114"/>
                </a:lnTo>
                <a:lnTo>
                  <a:pt x="8" y="117"/>
                </a:lnTo>
                <a:lnTo>
                  <a:pt x="14" y="118"/>
                </a:lnTo>
                <a:lnTo>
                  <a:pt x="19" y="120"/>
                </a:lnTo>
                <a:lnTo>
                  <a:pt x="25" y="122"/>
                </a:lnTo>
                <a:lnTo>
                  <a:pt x="32" y="122"/>
                </a:lnTo>
                <a:lnTo>
                  <a:pt x="37" y="122"/>
                </a:lnTo>
                <a:lnTo>
                  <a:pt x="44" y="122"/>
                </a:lnTo>
                <a:lnTo>
                  <a:pt x="51" y="120"/>
                </a:lnTo>
                <a:lnTo>
                  <a:pt x="57" y="118"/>
                </a:lnTo>
                <a:lnTo>
                  <a:pt x="63" y="114"/>
                </a:lnTo>
                <a:lnTo>
                  <a:pt x="68" y="109"/>
                </a:lnTo>
                <a:lnTo>
                  <a:pt x="72" y="103"/>
                </a:lnTo>
                <a:lnTo>
                  <a:pt x="73" y="96"/>
                </a:lnTo>
                <a:lnTo>
                  <a:pt x="75" y="88"/>
                </a:lnTo>
                <a:lnTo>
                  <a:pt x="75" y="81"/>
                </a:lnTo>
                <a:lnTo>
                  <a:pt x="72" y="76"/>
                </a:lnTo>
                <a:lnTo>
                  <a:pt x="70" y="71"/>
                </a:lnTo>
                <a:lnTo>
                  <a:pt x="66" y="67"/>
                </a:lnTo>
                <a:lnTo>
                  <a:pt x="58" y="61"/>
                </a:lnTo>
                <a:lnTo>
                  <a:pt x="48" y="56"/>
                </a:lnTo>
                <a:lnTo>
                  <a:pt x="38" y="51"/>
                </a:lnTo>
                <a:lnTo>
                  <a:pt x="29" y="46"/>
                </a:lnTo>
                <a:lnTo>
                  <a:pt x="27" y="43"/>
                </a:lnTo>
                <a:lnTo>
                  <a:pt x="24" y="40"/>
                </a:lnTo>
                <a:lnTo>
                  <a:pt x="22" y="36"/>
                </a:lnTo>
                <a:lnTo>
                  <a:pt x="22" y="32"/>
                </a:lnTo>
                <a:lnTo>
                  <a:pt x="22" y="28"/>
                </a:lnTo>
                <a:lnTo>
                  <a:pt x="23" y="24"/>
                </a:lnTo>
                <a:lnTo>
                  <a:pt x="24" y="22"/>
                </a:lnTo>
                <a:lnTo>
                  <a:pt x="27" y="19"/>
                </a:lnTo>
                <a:lnTo>
                  <a:pt x="29" y="18"/>
                </a:lnTo>
                <a:lnTo>
                  <a:pt x="33" y="17"/>
                </a:lnTo>
                <a:lnTo>
                  <a:pt x="35" y="16"/>
                </a:lnTo>
                <a:lnTo>
                  <a:pt x="39" y="16"/>
                </a:lnTo>
                <a:lnTo>
                  <a:pt x="44" y="16"/>
                </a:lnTo>
                <a:lnTo>
                  <a:pt x="48" y="17"/>
                </a:lnTo>
                <a:lnTo>
                  <a:pt x="52" y="18"/>
                </a:lnTo>
                <a:lnTo>
                  <a:pt x="56" y="19"/>
                </a:lnTo>
                <a:lnTo>
                  <a:pt x="58" y="21"/>
                </a:lnTo>
                <a:lnTo>
                  <a:pt x="61" y="22"/>
                </a:lnTo>
                <a:lnTo>
                  <a:pt x="62" y="22"/>
                </a:lnTo>
                <a:lnTo>
                  <a:pt x="63" y="22"/>
                </a:lnTo>
                <a:lnTo>
                  <a:pt x="64" y="22"/>
                </a:lnTo>
                <a:lnTo>
                  <a:pt x="66" y="21"/>
                </a:lnTo>
                <a:lnTo>
                  <a:pt x="66" y="19"/>
                </a:lnTo>
                <a:lnTo>
                  <a:pt x="70" y="13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Freeform 160"/>
          <p:cNvSpPr>
            <a:spLocks noEditPoints="1"/>
          </p:cNvSpPr>
          <p:nvPr/>
        </p:nvSpPr>
        <p:spPr bwMode="auto">
          <a:xfrm>
            <a:off x="9113838" y="2055813"/>
            <a:ext cx="49212" cy="63500"/>
          </a:xfrm>
          <a:custGeom>
            <a:avLst/>
            <a:gdLst>
              <a:gd name="T0" fmla="*/ 21560677 w 93"/>
              <a:gd name="T1" fmla="*/ 26163574 h 121"/>
              <a:gd name="T2" fmla="*/ 21560677 w 93"/>
              <a:gd name="T3" fmla="*/ 25613066 h 121"/>
              <a:gd name="T4" fmla="*/ 21000824 w 93"/>
              <a:gd name="T5" fmla="*/ 25613066 h 121"/>
              <a:gd name="T6" fmla="*/ 21000824 w 93"/>
              <a:gd name="T7" fmla="*/ 25613066 h 121"/>
              <a:gd name="T8" fmla="*/ 20440971 w 93"/>
              <a:gd name="T9" fmla="*/ 25613066 h 121"/>
              <a:gd name="T10" fmla="*/ 19040811 w 93"/>
              <a:gd name="T11" fmla="*/ 26714607 h 121"/>
              <a:gd name="T12" fmla="*/ 16800871 w 93"/>
              <a:gd name="T13" fmla="*/ 27816149 h 121"/>
              <a:gd name="T14" fmla="*/ 13160770 w 93"/>
              <a:gd name="T15" fmla="*/ 28917690 h 121"/>
              <a:gd name="T16" fmla="*/ 9800596 w 93"/>
              <a:gd name="T17" fmla="*/ 28917690 h 121"/>
              <a:gd name="T18" fmla="*/ 7280201 w 93"/>
              <a:gd name="T19" fmla="*/ 27816149 h 121"/>
              <a:gd name="T20" fmla="*/ 5880040 w 93"/>
              <a:gd name="T21" fmla="*/ 26163574 h 121"/>
              <a:gd name="T22" fmla="*/ 5040261 w 93"/>
              <a:gd name="T23" fmla="*/ 23409459 h 121"/>
              <a:gd name="T24" fmla="*/ 5040261 w 93"/>
              <a:gd name="T25" fmla="*/ 21481893 h 121"/>
              <a:gd name="T26" fmla="*/ 5040261 w 93"/>
              <a:gd name="T27" fmla="*/ 20930860 h 121"/>
              <a:gd name="T28" fmla="*/ 5040261 w 93"/>
              <a:gd name="T29" fmla="*/ 20380351 h 121"/>
              <a:gd name="T30" fmla="*/ 5040261 w 93"/>
              <a:gd name="T31" fmla="*/ 20104835 h 121"/>
              <a:gd name="T32" fmla="*/ 7560127 w 93"/>
              <a:gd name="T33" fmla="*/ 19829318 h 121"/>
              <a:gd name="T34" fmla="*/ 14280476 w 93"/>
              <a:gd name="T35" fmla="*/ 19003293 h 121"/>
              <a:gd name="T36" fmla="*/ 19320737 w 93"/>
              <a:gd name="T37" fmla="*/ 17626236 h 121"/>
              <a:gd name="T38" fmla="*/ 22121059 w 93"/>
              <a:gd name="T39" fmla="*/ 15973661 h 121"/>
              <a:gd name="T40" fmla="*/ 24640925 w 93"/>
              <a:gd name="T41" fmla="*/ 13495062 h 121"/>
              <a:gd name="T42" fmla="*/ 25761159 w 93"/>
              <a:gd name="T43" fmla="*/ 10465430 h 121"/>
              <a:gd name="T44" fmla="*/ 25761159 w 93"/>
              <a:gd name="T45" fmla="*/ 6609773 h 121"/>
              <a:gd name="T46" fmla="*/ 24640925 w 93"/>
              <a:gd name="T47" fmla="*/ 3580140 h 121"/>
              <a:gd name="T48" fmla="*/ 22400985 w 93"/>
              <a:gd name="T49" fmla="*/ 1377058 h 121"/>
              <a:gd name="T50" fmla="*/ 19040811 w 93"/>
              <a:gd name="T51" fmla="*/ 0 h 121"/>
              <a:gd name="T52" fmla="*/ 15120784 w 93"/>
              <a:gd name="T53" fmla="*/ 0 h 121"/>
              <a:gd name="T54" fmla="*/ 11480683 w 93"/>
              <a:gd name="T55" fmla="*/ 1101541 h 121"/>
              <a:gd name="T56" fmla="*/ 8680362 w 93"/>
              <a:gd name="T57" fmla="*/ 2754116 h 121"/>
              <a:gd name="T58" fmla="*/ 5880040 w 93"/>
              <a:gd name="T59" fmla="*/ 4957198 h 121"/>
              <a:gd name="T60" fmla="*/ 2800322 w 93"/>
              <a:gd name="T61" fmla="*/ 9639405 h 121"/>
              <a:gd name="T62" fmla="*/ 279926 w 93"/>
              <a:gd name="T63" fmla="*/ 17350719 h 121"/>
              <a:gd name="T64" fmla="*/ 279926 w 93"/>
              <a:gd name="T65" fmla="*/ 23960492 h 121"/>
              <a:gd name="T66" fmla="*/ 1400161 w 93"/>
              <a:gd name="T67" fmla="*/ 28367182 h 121"/>
              <a:gd name="T68" fmla="*/ 4199953 w 93"/>
              <a:gd name="T69" fmla="*/ 31671806 h 121"/>
              <a:gd name="T70" fmla="*/ 8400435 w 93"/>
              <a:gd name="T71" fmla="*/ 33324380 h 121"/>
              <a:gd name="T72" fmla="*/ 13160770 w 93"/>
              <a:gd name="T73" fmla="*/ 33324380 h 121"/>
              <a:gd name="T74" fmla="*/ 17640650 w 93"/>
              <a:gd name="T75" fmla="*/ 32222839 h 121"/>
              <a:gd name="T76" fmla="*/ 21000824 w 93"/>
              <a:gd name="T77" fmla="*/ 30570264 h 121"/>
              <a:gd name="T78" fmla="*/ 23240764 w 93"/>
              <a:gd name="T79" fmla="*/ 29193207 h 121"/>
              <a:gd name="T80" fmla="*/ 23240764 w 93"/>
              <a:gd name="T81" fmla="*/ 28917690 h 121"/>
              <a:gd name="T82" fmla="*/ 23240764 w 93"/>
              <a:gd name="T83" fmla="*/ 28367182 h 121"/>
              <a:gd name="T84" fmla="*/ 23240764 w 93"/>
              <a:gd name="T85" fmla="*/ 28367182 h 121"/>
              <a:gd name="T86" fmla="*/ 23240764 w 93"/>
              <a:gd name="T87" fmla="*/ 28367182 h 121"/>
              <a:gd name="T88" fmla="*/ 21560677 w 93"/>
              <a:gd name="T89" fmla="*/ 26163574 h 121"/>
              <a:gd name="T90" fmla="*/ 5880040 w 93"/>
              <a:gd name="T91" fmla="*/ 14321087 h 121"/>
              <a:gd name="T92" fmla="*/ 7280201 w 93"/>
              <a:gd name="T93" fmla="*/ 10740946 h 121"/>
              <a:gd name="T94" fmla="*/ 9800596 w 93"/>
              <a:gd name="T95" fmla="*/ 6885289 h 121"/>
              <a:gd name="T96" fmla="*/ 12600389 w 93"/>
              <a:gd name="T97" fmla="*/ 4957198 h 121"/>
              <a:gd name="T98" fmla="*/ 14840858 w 93"/>
              <a:gd name="T99" fmla="*/ 4131174 h 121"/>
              <a:gd name="T100" fmla="*/ 17640650 w 93"/>
              <a:gd name="T101" fmla="*/ 4131174 h 121"/>
              <a:gd name="T102" fmla="*/ 19320737 w 93"/>
              <a:gd name="T103" fmla="*/ 4957198 h 121"/>
              <a:gd name="T104" fmla="*/ 20440971 w 93"/>
              <a:gd name="T105" fmla="*/ 5783748 h 121"/>
              <a:gd name="T106" fmla="*/ 21000824 w 93"/>
              <a:gd name="T107" fmla="*/ 7711314 h 121"/>
              <a:gd name="T108" fmla="*/ 21000824 w 93"/>
              <a:gd name="T109" fmla="*/ 9639405 h 121"/>
              <a:gd name="T110" fmla="*/ 19880590 w 93"/>
              <a:gd name="T111" fmla="*/ 11842488 h 121"/>
              <a:gd name="T112" fmla="*/ 17080797 w 93"/>
              <a:gd name="T113" fmla="*/ 13770579 h 121"/>
              <a:gd name="T114" fmla="*/ 12320462 w 93"/>
              <a:gd name="T115" fmla="*/ 15422628 h 121"/>
              <a:gd name="T116" fmla="*/ 7280201 w 93"/>
              <a:gd name="T117" fmla="*/ 15973661 h 12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3" h="121">
                <a:moveTo>
                  <a:pt x="77" y="95"/>
                </a:moveTo>
                <a:lnTo>
                  <a:pt x="77" y="95"/>
                </a:lnTo>
                <a:lnTo>
                  <a:pt x="77" y="93"/>
                </a:lnTo>
                <a:lnTo>
                  <a:pt x="75" y="93"/>
                </a:lnTo>
                <a:lnTo>
                  <a:pt x="73" y="93"/>
                </a:lnTo>
                <a:lnTo>
                  <a:pt x="71" y="95"/>
                </a:lnTo>
                <a:lnTo>
                  <a:pt x="68" y="97"/>
                </a:lnTo>
                <a:lnTo>
                  <a:pt x="64" y="98"/>
                </a:lnTo>
                <a:lnTo>
                  <a:pt x="60" y="101"/>
                </a:lnTo>
                <a:lnTo>
                  <a:pt x="54" y="103"/>
                </a:lnTo>
                <a:lnTo>
                  <a:pt x="47" y="105"/>
                </a:lnTo>
                <a:lnTo>
                  <a:pt x="40" y="105"/>
                </a:lnTo>
                <a:lnTo>
                  <a:pt x="35" y="105"/>
                </a:lnTo>
                <a:lnTo>
                  <a:pt x="30" y="103"/>
                </a:lnTo>
                <a:lnTo>
                  <a:pt x="26" y="101"/>
                </a:lnTo>
                <a:lnTo>
                  <a:pt x="23" y="98"/>
                </a:lnTo>
                <a:lnTo>
                  <a:pt x="21" y="95"/>
                </a:lnTo>
                <a:lnTo>
                  <a:pt x="20" y="90"/>
                </a:lnTo>
                <a:lnTo>
                  <a:pt x="18" y="85"/>
                </a:lnTo>
                <a:lnTo>
                  <a:pt x="18" y="78"/>
                </a:lnTo>
                <a:lnTo>
                  <a:pt x="18" y="77"/>
                </a:lnTo>
                <a:lnTo>
                  <a:pt x="18" y="76"/>
                </a:lnTo>
                <a:lnTo>
                  <a:pt x="18" y="74"/>
                </a:lnTo>
                <a:lnTo>
                  <a:pt x="18" y="73"/>
                </a:lnTo>
                <a:lnTo>
                  <a:pt x="18" y="72"/>
                </a:lnTo>
                <a:lnTo>
                  <a:pt x="27" y="72"/>
                </a:lnTo>
                <a:lnTo>
                  <a:pt x="39" y="72"/>
                </a:lnTo>
                <a:lnTo>
                  <a:pt x="51" y="69"/>
                </a:lnTo>
                <a:lnTo>
                  <a:pt x="64" y="67"/>
                </a:lnTo>
                <a:lnTo>
                  <a:pt x="69" y="64"/>
                </a:lnTo>
                <a:lnTo>
                  <a:pt x="74" y="62"/>
                </a:lnTo>
                <a:lnTo>
                  <a:pt x="79" y="58"/>
                </a:lnTo>
                <a:lnTo>
                  <a:pt x="84" y="54"/>
                </a:lnTo>
                <a:lnTo>
                  <a:pt x="88" y="49"/>
                </a:lnTo>
                <a:lnTo>
                  <a:pt x="90" y="44"/>
                </a:lnTo>
                <a:lnTo>
                  <a:pt x="92" y="38"/>
                </a:lnTo>
                <a:lnTo>
                  <a:pt x="93" y="30"/>
                </a:lnTo>
                <a:lnTo>
                  <a:pt x="92" y="24"/>
                </a:lnTo>
                <a:lnTo>
                  <a:pt x="90" y="18"/>
                </a:lnTo>
                <a:lnTo>
                  <a:pt x="88" y="13"/>
                </a:lnTo>
                <a:lnTo>
                  <a:pt x="84" y="9"/>
                </a:lnTo>
                <a:lnTo>
                  <a:pt x="80" y="5"/>
                </a:lnTo>
                <a:lnTo>
                  <a:pt x="74" y="3"/>
                </a:lnTo>
                <a:lnTo>
                  <a:pt x="68" y="0"/>
                </a:lnTo>
                <a:lnTo>
                  <a:pt x="60" y="0"/>
                </a:lnTo>
                <a:lnTo>
                  <a:pt x="54" y="0"/>
                </a:lnTo>
                <a:lnTo>
                  <a:pt x="47" y="1"/>
                </a:lnTo>
                <a:lnTo>
                  <a:pt x="41" y="4"/>
                </a:lnTo>
                <a:lnTo>
                  <a:pt x="36" y="6"/>
                </a:lnTo>
                <a:lnTo>
                  <a:pt x="31" y="10"/>
                </a:lnTo>
                <a:lnTo>
                  <a:pt x="26" y="14"/>
                </a:lnTo>
                <a:lnTo>
                  <a:pt x="21" y="18"/>
                </a:lnTo>
                <a:lnTo>
                  <a:pt x="17" y="24"/>
                </a:lnTo>
                <a:lnTo>
                  <a:pt x="10" y="35"/>
                </a:lnTo>
                <a:lnTo>
                  <a:pt x="5" y="48"/>
                </a:lnTo>
                <a:lnTo>
                  <a:pt x="1" y="63"/>
                </a:lnTo>
                <a:lnTo>
                  <a:pt x="0" y="78"/>
                </a:lnTo>
                <a:lnTo>
                  <a:pt x="1" y="87"/>
                </a:lnTo>
                <a:lnTo>
                  <a:pt x="2" y="96"/>
                </a:lnTo>
                <a:lnTo>
                  <a:pt x="5" y="103"/>
                </a:lnTo>
                <a:lnTo>
                  <a:pt x="10" y="110"/>
                </a:lnTo>
                <a:lnTo>
                  <a:pt x="15" y="115"/>
                </a:lnTo>
                <a:lnTo>
                  <a:pt x="21" y="119"/>
                </a:lnTo>
                <a:lnTo>
                  <a:pt x="30" y="121"/>
                </a:lnTo>
                <a:lnTo>
                  <a:pt x="39" y="121"/>
                </a:lnTo>
                <a:lnTo>
                  <a:pt x="47" y="121"/>
                </a:lnTo>
                <a:lnTo>
                  <a:pt x="55" y="120"/>
                </a:lnTo>
                <a:lnTo>
                  <a:pt x="63" y="117"/>
                </a:lnTo>
                <a:lnTo>
                  <a:pt x="70" y="114"/>
                </a:lnTo>
                <a:lnTo>
                  <a:pt x="75" y="111"/>
                </a:lnTo>
                <a:lnTo>
                  <a:pt x="79" y="109"/>
                </a:lnTo>
                <a:lnTo>
                  <a:pt x="83" y="106"/>
                </a:lnTo>
                <a:lnTo>
                  <a:pt x="83" y="105"/>
                </a:lnTo>
                <a:lnTo>
                  <a:pt x="83" y="103"/>
                </a:lnTo>
                <a:lnTo>
                  <a:pt x="77" y="95"/>
                </a:lnTo>
                <a:close/>
                <a:moveTo>
                  <a:pt x="21" y="58"/>
                </a:moveTo>
                <a:lnTo>
                  <a:pt x="21" y="52"/>
                </a:lnTo>
                <a:lnTo>
                  <a:pt x="23" y="45"/>
                </a:lnTo>
                <a:lnTo>
                  <a:pt x="26" y="39"/>
                </a:lnTo>
                <a:lnTo>
                  <a:pt x="30" y="32"/>
                </a:lnTo>
                <a:lnTo>
                  <a:pt x="35" y="25"/>
                </a:lnTo>
                <a:lnTo>
                  <a:pt x="41" y="20"/>
                </a:lnTo>
                <a:lnTo>
                  <a:pt x="45" y="18"/>
                </a:lnTo>
                <a:lnTo>
                  <a:pt x="49" y="16"/>
                </a:lnTo>
                <a:lnTo>
                  <a:pt x="53" y="15"/>
                </a:lnTo>
                <a:lnTo>
                  <a:pt x="58" y="15"/>
                </a:lnTo>
                <a:lnTo>
                  <a:pt x="63" y="15"/>
                </a:lnTo>
                <a:lnTo>
                  <a:pt x="65" y="15"/>
                </a:lnTo>
                <a:lnTo>
                  <a:pt x="69" y="18"/>
                </a:lnTo>
                <a:lnTo>
                  <a:pt x="71" y="19"/>
                </a:lnTo>
                <a:lnTo>
                  <a:pt x="73" y="21"/>
                </a:lnTo>
                <a:lnTo>
                  <a:pt x="74" y="24"/>
                </a:lnTo>
                <a:lnTo>
                  <a:pt x="75" y="28"/>
                </a:lnTo>
                <a:lnTo>
                  <a:pt x="75" y="32"/>
                </a:lnTo>
                <a:lnTo>
                  <a:pt x="75" y="35"/>
                </a:lnTo>
                <a:lnTo>
                  <a:pt x="74" y="40"/>
                </a:lnTo>
                <a:lnTo>
                  <a:pt x="71" y="43"/>
                </a:lnTo>
                <a:lnTo>
                  <a:pt x="69" y="47"/>
                </a:lnTo>
                <a:lnTo>
                  <a:pt x="61" y="50"/>
                </a:lnTo>
                <a:lnTo>
                  <a:pt x="53" y="54"/>
                </a:lnTo>
                <a:lnTo>
                  <a:pt x="44" y="56"/>
                </a:lnTo>
                <a:lnTo>
                  <a:pt x="35" y="57"/>
                </a:lnTo>
                <a:lnTo>
                  <a:pt x="26" y="58"/>
                </a:lnTo>
                <a:lnTo>
                  <a:pt x="21" y="58"/>
                </a:lnTo>
                <a:close/>
              </a:path>
            </a:pathLst>
          </a:custGeom>
          <a:solidFill>
            <a:srgbClr val="DD383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Rectangle 161"/>
          <p:cNvSpPr>
            <a:spLocks noChangeArrowheads="1"/>
          </p:cNvSpPr>
          <p:nvPr/>
        </p:nvSpPr>
        <p:spPr bwMode="auto">
          <a:xfrm>
            <a:off x="1600200" y="1428750"/>
            <a:ext cx="6819900" cy="19050"/>
          </a:xfrm>
          <a:prstGeom prst="rect">
            <a:avLst/>
          </a:pr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2" name="Text Box 9"/>
          <p:cNvSpPr txBox="1">
            <a:spLocks noChangeArrowheads="1"/>
          </p:cNvSpPr>
          <p:nvPr/>
        </p:nvSpPr>
        <p:spPr bwMode="auto">
          <a:xfrm>
            <a:off x="1598613" y="5389563"/>
            <a:ext cx="8078787" cy="128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371" tIns="52686" rIns="105371" bIns="52686"/>
          <a:lstStyle>
            <a:lvl1pPr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2705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541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58115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082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654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22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798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9370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de-DE" sz="1800" b="1" smtClean="0">
                <a:latin typeface="Arial" charset="0"/>
              </a:rPr>
              <a:t>IHP</a:t>
            </a:r>
            <a:br>
              <a:rPr lang="de-DE" sz="1800" b="1" smtClean="0">
                <a:latin typeface="Arial" charset="0"/>
              </a:rPr>
            </a:br>
            <a:r>
              <a:rPr lang="de-DE" sz="1800" b="1" smtClean="0">
                <a:latin typeface="Arial" charset="0"/>
              </a:rPr>
              <a:t>Im Technologiepark 25</a:t>
            </a:r>
            <a:br>
              <a:rPr lang="de-DE" sz="1800" b="1" smtClean="0">
                <a:latin typeface="Arial" charset="0"/>
              </a:rPr>
            </a:br>
            <a:r>
              <a:rPr lang="de-DE" sz="1800" b="1" smtClean="0">
                <a:latin typeface="Arial" charset="0"/>
              </a:rPr>
              <a:t>15236 Frankfurt (Oder)</a:t>
            </a:r>
            <a:br>
              <a:rPr lang="de-DE" sz="1800" b="1" smtClean="0">
                <a:latin typeface="Arial" charset="0"/>
              </a:rPr>
            </a:br>
            <a:r>
              <a:rPr lang="de-DE" sz="1800" b="1" smtClean="0">
                <a:latin typeface="Arial" charset="0"/>
              </a:rPr>
              <a:t>Germany</a:t>
            </a:r>
          </a:p>
        </p:txBody>
      </p:sp>
      <p:sp>
        <p:nvSpPr>
          <p:cNvPr id="53" name="Line 165"/>
          <p:cNvSpPr>
            <a:spLocks noChangeShapeType="1"/>
          </p:cNvSpPr>
          <p:nvPr/>
        </p:nvSpPr>
        <p:spPr bwMode="auto">
          <a:xfrm>
            <a:off x="1612900" y="6953250"/>
            <a:ext cx="813276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Text Box 166"/>
          <p:cNvSpPr txBox="1">
            <a:spLocks noChangeArrowheads="1"/>
          </p:cNvSpPr>
          <p:nvPr userDrawn="1"/>
        </p:nvSpPr>
        <p:spPr bwMode="auto">
          <a:xfrm>
            <a:off x="1600200" y="6962775"/>
            <a:ext cx="83820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de-DE" sz="1100" dirty="0" smtClean="0">
                <a:latin typeface="Arial Narrow" pitchFamily="34" charset="0"/>
              </a:rPr>
              <a:t>IHP  Im Technologiepark 25  15236 Frankfurt (Oder) Germany               www.ihp-microelectronics.com                                              © 2012 - All </a:t>
            </a:r>
            <a:r>
              <a:rPr lang="de-DE" sz="1100" dirty="0" err="1" smtClean="0">
                <a:latin typeface="Arial Narrow" pitchFamily="34" charset="0"/>
              </a:rPr>
              <a:t>rights</a:t>
            </a:r>
            <a:r>
              <a:rPr lang="de-DE" sz="1100" dirty="0" smtClean="0">
                <a:latin typeface="Arial Narrow" pitchFamily="34" charset="0"/>
              </a:rPr>
              <a:t> </a:t>
            </a:r>
            <a:r>
              <a:rPr lang="de-DE" sz="1100" dirty="0" err="1" smtClean="0">
                <a:latin typeface="Arial Narrow" pitchFamily="34" charset="0"/>
              </a:rPr>
              <a:t>reserved</a:t>
            </a:r>
            <a:endParaRPr lang="de-DE" sz="1100" dirty="0" smtClean="0">
              <a:latin typeface="Arial Narrow" pitchFamily="34" charset="0"/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2374900"/>
            <a:ext cx="7953375" cy="1460500"/>
          </a:xfrm>
        </p:spPr>
        <p:txBody>
          <a:bodyPr/>
          <a:lstStyle>
            <a:lvl1pPr algn="ctr">
              <a:defRPr sz="2800"/>
            </a:lvl1pPr>
          </a:lstStyle>
          <a:p>
            <a:pPr lvl="0"/>
            <a:r>
              <a:rPr lang="de-DE" noProof="0" smtClean="0"/>
              <a:t>Titel und </a:t>
            </a:r>
            <a:br>
              <a:rPr lang="de-DE" noProof="0" smtClean="0"/>
            </a:br>
            <a:r>
              <a:rPr lang="de-DE" noProof="0" smtClean="0"/>
              <a:t>Thema des Vortrages</a:t>
            </a:r>
          </a:p>
        </p:txBody>
      </p:sp>
    </p:spTree>
    <p:extLst>
      <p:ext uri="{BB962C8B-B14F-4D97-AF65-F5344CB8AC3E}">
        <p14:creationId xmlns:p14="http://schemas.microsoft.com/office/powerpoint/2010/main" xmlns="" val="1463580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741279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639050" y="949325"/>
            <a:ext cx="2038350" cy="59086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524000" y="949325"/>
            <a:ext cx="5962650" cy="59086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247575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4000" y="949325"/>
            <a:ext cx="6934200" cy="3556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524000" y="2133600"/>
            <a:ext cx="4000500" cy="47244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5676900" y="2133600"/>
            <a:ext cx="4000500" cy="2286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5676900" y="4572000"/>
            <a:ext cx="4000500" cy="2286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187198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4000" y="949325"/>
            <a:ext cx="6934200" cy="3556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1524000" y="2133600"/>
            <a:ext cx="8153400" cy="4724400"/>
          </a:xfrm>
        </p:spPr>
        <p:txBody>
          <a:bodyPr/>
          <a:lstStyle/>
          <a:p>
            <a:pPr lvl="0"/>
            <a:endParaRPr lang="de-DE" noProof="0" smtClean="0"/>
          </a:p>
        </p:txBody>
      </p:sp>
    </p:spTree>
    <p:extLst>
      <p:ext uri="{BB962C8B-B14F-4D97-AF65-F5344CB8AC3E}">
        <p14:creationId xmlns:p14="http://schemas.microsoft.com/office/powerpoint/2010/main" xmlns="" val="6115776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4000" y="949325"/>
            <a:ext cx="6934200" cy="3556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524000" y="2133600"/>
            <a:ext cx="4000500" cy="47244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5676900" y="2133600"/>
            <a:ext cx="4000500" cy="2286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5676900" y="4572000"/>
            <a:ext cx="4000500" cy="2286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96756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el und 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sz="quarter"/>
          </p:nvPr>
        </p:nvSpPr>
        <p:spPr>
          <a:xfrm>
            <a:off x="1524000" y="949325"/>
            <a:ext cx="6934200" cy="3556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1524000" y="2133600"/>
            <a:ext cx="4000500" cy="22860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5676900" y="2133600"/>
            <a:ext cx="4000500" cy="22860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1524000" y="4572000"/>
            <a:ext cx="4000500" cy="22860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676900" y="4572000"/>
            <a:ext cx="4000500" cy="22860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637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366590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3763" y="5141913"/>
            <a:ext cx="9618662" cy="1589087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93763" y="3390900"/>
            <a:ext cx="9618662" cy="17510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4224925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524000" y="2133600"/>
            <a:ext cx="40005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676900" y="2133600"/>
            <a:ext cx="40005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88610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5150" y="320675"/>
            <a:ext cx="10185400" cy="13335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65150" y="1790700"/>
            <a:ext cx="5000625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65150" y="2536825"/>
            <a:ext cx="5000625" cy="4610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748338" y="1790700"/>
            <a:ext cx="5002212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748338" y="2536825"/>
            <a:ext cx="5002212" cy="4610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482880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218822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61505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5150" y="319088"/>
            <a:ext cx="3722688" cy="13557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424363" y="319088"/>
            <a:ext cx="6326187" cy="68278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65150" y="1674813"/>
            <a:ext cx="3722688" cy="54721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3510671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17738" y="5600700"/>
            <a:ext cx="6789737" cy="6619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17738" y="714375"/>
            <a:ext cx="6789737" cy="4800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217738" y="6262688"/>
            <a:ext cx="6789737" cy="938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402018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64"/>
          <p:cNvSpPr>
            <a:spLocks noEditPoints="1"/>
          </p:cNvSpPr>
          <p:nvPr/>
        </p:nvSpPr>
        <p:spPr bwMode="auto">
          <a:xfrm>
            <a:off x="8824913" y="458788"/>
            <a:ext cx="936625" cy="989012"/>
          </a:xfrm>
          <a:custGeom>
            <a:avLst/>
            <a:gdLst>
              <a:gd name="T0" fmla="*/ 346941775 w 1770"/>
              <a:gd name="T1" fmla="*/ 370134165 h 1867"/>
              <a:gd name="T2" fmla="*/ 393424304 w 1770"/>
              <a:gd name="T3" fmla="*/ 315694537 h 1867"/>
              <a:gd name="T4" fmla="*/ 332380696 w 1770"/>
              <a:gd name="T5" fmla="*/ 283142958 h 1867"/>
              <a:gd name="T6" fmla="*/ 438507187 w 1770"/>
              <a:gd name="T7" fmla="*/ 363960654 h 1867"/>
              <a:gd name="T8" fmla="*/ 344421354 w 1770"/>
              <a:gd name="T9" fmla="*/ 355822891 h 1867"/>
              <a:gd name="T10" fmla="*/ 380263400 w 1770"/>
              <a:gd name="T11" fmla="*/ 318781293 h 1867"/>
              <a:gd name="T12" fmla="*/ 342741250 w 1770"/>
              <a:gd name="T13" fmla="*/ 298576737 h 1867"/>
              <a:gd name="T14" fmla="*/ 329020488 w 1770"/>
              <a:gd name="T15" fmla="*/ 283142958 h 1867"/>
              <a:gd name="T16" fmla="*/ 281417713 w 1770"/>
              <a:gd name="T17" fmla="*/ 282862200 h 1867"/>
              <a:gd name="T18" fmla="*/ 275257154 w 1770"/>
              <a:gd name="T19" fmla="*/ 271637682 h 1867"/>
              <a:gd name="T20" fmla="*/ 266016317 w 1770"/>
              <a:gd name="T21" fmla="*/ 284546222 h 1867"/>
              <a:gd name="T22" fmla="*/ 263776354 w 1770"/>
              <a:gd name="T23" fmla="*/ 291280721 h 1867"/>
              <a:gd name="T24" fmla="*/ 253695729 w 1770"/>
              <a:gd name="T25" fmla="*/ 301383264 h 1867"/>
              <a:gd name="T26" fmla="*/ 257615796 w 1770"/>
              <a:gd name="T27" fmla="*/ 315133020 h 1867"/>
              <a:gd name="T28" fmla="*/ 271896946 w 1770"/>
              <a:gd name="T29" fmla="*/ 308117763 h 1867"/>
              <a:gd name="T30" fmla="*/ 272736733 w 1770"/>
              <a:gd name="T31" fmla="*/ 372940692 h 1867"/>
              <a:gd name="T32" fmla="*/ 263216496 w 1770"/>
              <a:gd name="T33" fmla="*/ 377430182 h 1867"/>
              <a:gd name="T34" fmla="*/ 249775662 w 1770"/>
              <a:gd name="T35" fmla="*/ 394267224 h 1867"/>
              <a:gd name="T36" fmla="*/ 270496771 w 1770"/>
              <a:gd name="T37" fmla="*/ 404089008 h 1867"/>
              <a:gd name="T38" fmla="*/ 244174962 w 1770"/>
              <a:gd name="T39" fmla="*/ 419522787 h 1867"/>
              <a:gd name="T40" fmla="*/ 193491908 w 1770"/>
              <a:gd name="T41" fmla="*/ 315133020 h 1867"/>
              <a:gd name="T42" fmla="*/ 218133612 w 1770"/>
              <a:gd name="T43" fmla="*/ 310082014 h 1867"/>
              <a:gd name="T44" fmla="*/ 208332917 w 1770"/>
              <a:gd name="T45" fmla="*/ 410543278 h 1867"/>
              <a:gd name="T46" fmla="*/ 222613537 w 1770"/>
              <a:gd name="T47" fmla="*/ 406895005 h 1867"/>
              <a:gd name="T48" fmla="*/ 233534479 w 1770"/>
              <a:gd name="T49" fmla="*/ 318220306 h 1867"/>
              <a:gd name="T50" fmla="*/ 201892429 w 1770"/>
              <a:gd name="T51" fmla="*/ 293244972 h 1867"/>
              <a:gd name="T52" fmla="*/ 177251254 w 1770"/>
              <a:gd name="T53" fmla="*/ 225896804 h 1867"/>
              <a:gd name="T54" fmla="*/ 183691213 w 1770"/>
              <a:gd name="T55" fmla="*/ 189697481 h 1867"/>
              <a:gd name="T56" fmla="*/ 173891046 w 1770"/>
              <a:gd name="T57" fmla="*/ 189697481 h 1867"/>
              <a:gd name="T58" fmla="*/ 301298504 w 1770"/>
              <a:gd name="T59" fmla="*/ 387812953 h 1867"/>
              <a:gd name="T60" fmla="*/ 282817358 w 1770"/>
              <a:gd name="T61" fmla="*/ 402966503 h 1867"/>
              <a:gd name="T62" fmla="*/ 332380696 w 1770"/>
              <a:gd name="T63" fmla="*/ 523912553 h 1867"/>
              <a:gd name="T64" fmla="*/ 285337779 w 1770"/>
              <a:gd name="T65" fmla="*/ 419522787 h 1867"/>
              <a:gd name="T66" fmla="*/ 271617017 w 1770"/>
              <a:gd name="T67" fmla="*/ 496692739 h 1867"/>
              <a:gd name="T68" fmla="*/ 255655762 w 1770"/>
              <a:gd name="T69" fmla="*/ 503988755 h 1867"/>
              <a:gd name="T70" fmla="*/ 267136562 w 1770"/>
              <a:gd name="T71" fmla="*/ 433834590 h 1867"/>
              <a:gd name="T72" fmla="*/ 313339692 w 1770"/>
              <a:gd name="T73" fmla="*/ 297734991 h 1867"/>
              <a:gd name="T74" fmla="*/ 285337779 w 1770"/>
              <a:gd name="T75" fmla="*/ 316817042 h 1867"/>
              <a:gd name="T76" fmla="*/ 284497463 w 1770"/>
              <a:gd name="T77" fmla="*/ 376869194 h 1867"/>
              <a:gd name="T78" fmla="*/ 329020488 w 1770"/>
              <a:gd name="T79" fmla="*/ 362838149 h 1867"/>
              <a:gd name="T80" fmla="*/ 166330313 w 1770"/>
              <a:gd name="T81" fmla="*/ 210182266 h 1867"/>
              <a:gd name="T82" fmla="*/ 127967846 w 1770"/>
              <a:gd name="T83" fmla="*/ 262938402 h 1867"/>
              <a:gd name="T84" fmla="*/ 173610588 w 1770"/>
              <a:gd name="T85" fmla="*/ 337021599 h 1867"/>
              <a:gd name="T86" fmla="*/ 124607637 w 1770"/>
              <a:gd name="T87" fmla="*/ 413630034 h 1867"/>
              <a:gd name="T88" fmla="*/ 127407987 w 1770"/>
              <a:gd name="T89" fmla="*/ 439727343 h 1867"/>
              <a:gd name="T90" fmla="*/ 121807287 w 1770"/>
              <a:gd name="T91" fmla="*/ 452635883 h 1867"/>
              <a:gd name="T92" fmla="*/ 167730488 w 1770"/>
              <a:gd name="T93" fmla="*/ 448426622 h 1867"/>
              <a:gd name="T94" fmla="*/ 170530838 w 1770"/>
              <a:gd name="T95" fmla="*/ 241892099 h 1867"/>
              <a:gd name="T96" fmla="*/ 161569929 w 1770"/>
              <a:gd name="T97" fmla="*/ 331128316 h 1867"/>
              <a:gd name="T98" fmla="*/ 103326671 w 1770"/>
              <a:gd name="T99" fmla="*/ 228703330 h 1867"/>
              <a:gd name="T100" fmla="*/ 111166804 w 1770"/>
              <a:gd name="T101" fmla="*/ 280336961 h 1867"/>
              <a:gd name="T102" fmla="*/ 114247083 w 1770"/>
              <a:gd name="T103" fmla="*/ 400160506 h 1867"/>
              <a:gd name="T104" fmla="*/ 119847254 w 1770"/>
              <a:gd name="T105" fmla="*/ 416716789 h 1867"/>
              <a:gd name="T106" fmla="*/ 103326671 w 1770"/>
              <a:gd name="T107" fmla="*/ 523912553 h 1867"/>
              <a:gd name="T108" fmla="*/ 81765246 w 1770"/>
              <a:gd name="T109" fmla="*/ 240488836 h 1867"/>
              <a:gd name="T110" fmla="*/ 84845525 w 1770"/>
              <a:gd name="T111" fmla="*/ 273882691 h 1867"/>
              <a:gd name="T112" fmla="*/ 91565942 w 1770"/>
              <a:gd name="T113" fmla="*/ 430747834 h 1867"/>
              <a:gd name="T114" fmla="*/ 70284446 w 1770"/>
              <a:gd name="T115" fmla="*/ 385568474 h 1867"/>
              <a:gd name="T116" fmla="*/ 83165421 w 1770"/>
              <a:gd name="T117" fmla="*/ 320745544 h 1867"/>
              <a:gd name="T118" fmla="*/ 78125108 w 1770"/>
              <a:gd name="T119" fmla="*/ 305872753 h 1867"/>
              <a:gd name="T120" fmla="*/ 65803992 w 1770"/>
              <a:gd name="T121" fmla="*/ 306995258 h 1867"/>
              <a:gd name="T122" fmla="*/ 56283225 w 1770"/>
              <a:gd name="T123" fmla="*/ 386410220 h 1867"/>
              <a:gd name="T124" fmla="*/ 83445350 w 1770"/>
              <a:gd name="T125" fmla="*/ 442814099 h 186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770" h="1867">
                <a:moveTo>
                  <a:pt x="1187" y="268"/>
                </a:moveTo>
                <a:lnTo>
                  <a:pt x="1599" y="268"/>
                </a:lnTo>
                <a:lnTo>
                  <a:pt x="1599" y="1228"/>
                </a:lnTo>
                <a:lnTo>
                  <a:pt x="1560" y="1249"/>
                </a:lnTo>
                <a:lnTo>
                  <a:pt x="1517" y="1272"/>
                </a:lnTo>
                <a:lnTo>
                  <a:pt x="1470" y="1295"/>
                </a:lnTo>
                <a:lnTo>
                  <a:pt x="1418" y="1317"/>
                </a:lnTo>
                <a:lnTo>
                  <a:pt x="1365" y="1339"/>
                </a:lnTo>
                <a:lnTo>
                  <a:pt x="1307" y="1360"/>
                </a:lnTo>
                <a:lnTo>
                  <a:pt x="1248" y="1382"/>
                </a:lnTo>
                <a:lnTo>
                  <a:pt x="1187" y="1403"/>
                </a:lnTo>
                <a:lnTo>
                  <a:pt x="1187" y="1343"/>
                </a:lnTo>
                <a:lnTo>
                  <a:pt x="1214" y="1331"/>
                </a:lnTo>
                <a:lnTo>
                  <a:pt x="1239" y="1319"/>
                </a:lnTo>
                <a:lnTo>
                  <a:pt x="1263" y="1305"/>
                </a:lnTo>
                <a:lnTo>
                  <a:pt x="1287" y="1291"/>
                </a:lnTo>
                <a:lnTo>
                  <a:pt x="1310" y="1275"/>
                </a:lnTo>
                <a:lnTo>
                  <a:pt x="1333" y="1258"/>
                </a:lnTo>
                <a:lnTo>
                  <a:pt x="1353" y="1239"/>
                </a:lnTo>
                <a:lnTo>
                  <a:pt x="1373" y="1220"/>
                </a:lnTo>
                <a:lnTo>
                  <a:pt x="1382" y="1209"/>
                </a:lnTo>
                <a:lnTo>
                  <a:pt x="1389" y="1197"/>
                </a:lnTo>
                <a:lnTo>
                  <a:pt x="1396" y="1186"/>
                </a:lnTo>
                <a:lnTo>
                  <a:pt x="1401" y="1175"/>
                </a:lnTo>
                <a:lnTo>
                  <a:pt x="1405" y="1162"/>
                </a:lnTo>
                <a:lnTo>
                  <a:pt x="1406" y="1149"/>
                </a:lnTo>
                <a:lnTo>
                  <a:pt x="1406" y="1137"/>
                </a:lnTo>
                <a:lnTo>
                  <a:pt x="1405" y="1125"/>
                </a:lnTo>
                <a:lnTo>
                  <a:pt x="1401" y="1110"/>
                </a:lnTo>
                <a:lnTo>
                  <a:pt x="1394" y="1098"/>
                </a:lnTo>
                <a:lnTo>
                  <a:pt x="1386" y="1085"/>
                </a:lnTo>
                <a:lnTo>
                  <a:pt x="1377" y="1074"/>
                </a:lnTo>
                <a:lnTo>
                  <a:pt x="1365" y="1064"/>
                </a:lnTo>
                <a:lnTo>
                  <a:pt x="1352" y="1055"/>
                </a:lnTo>
                <a:lnTo>
                  <a:pt x="1338" y="1047"/>
                </a:lnTo>
                <a:lnTo>
                  <a:pt x="1322" y="1040"/>
                </a:lnTo>
                <a:lnTo>
                  <a:pt x="1307" y="1033"/>
                </a:lnTo>
                <a:lnTo>
                  <a:pt x="1291" y="1027"/>
                </a:lnTo>
                <a:lnTo>
                  <a:pt x="1273" y="1022"/>
                </a:lnTo>
                <a:lnTo>
                  <a:pt x="1256" y="1018"/>
                </a:lnTo>
                <a:lnTo>
                  <a:pt x="1221" y="1013"/>
                </a:lnTo>
                <a:lnTo>
                  <a:pt x="1187" y="1009"/>
                </a:lnTo>
                <a:lnTo>
                  <a:pt x="1187" y="649"/>
                </a:lnTo>
                <a:lnTo>
                  <a:pt x="1770" y="547"/>
                </a:lnTo>
                <a:lnTo>
                  <a:pt x="1672" y="0"/>
                </a:lnTo>
                <a:lnTo>
                  <a:pt x="1187" y="85"/>
                </a:lnTo>
                <a:lnTo>
                  <a:pt x="1187" y="268"/>
                </a:lnTo>
                <a:close/>
                <a:moveTo>
                  <a:pt x="1187" y="1442"/>
                </a:moveTo>
                <a:lnTo>
                  <a:pt x="1187" y="1867"/>
                </a:lnTo>
                <a:lnTo>
                  <a:pt x="1599" y="1867"/>
                </a:lnTo>
                <a:lnTo>
                  <a:pt x="1599" y="1281"/>
                </a:lnTo>
                <a:lnTo>
                  <a:pt x="1593" y="1285"/>
                </a:lnTo>
                <a:lnTo>
                  <a:pt x="1585" y="1288"/>
                </a:lnTo>
                <a:lnTo>
                  <a:pt x="1579" y="1291"/>
                </a:lnTo>
                <a:lnTo>
                  <a:pt x="1573" y="1293"/>
                </a:lnTo>
                <a:lnTo>
                  <a:pt x="1566" y="1297"/>
                </a:lnTo>
                <a:lnTo>
                  <a:pt x="1561" y="1300"/>
                </a:lnTo>
                <a:lnTo>
                  <a:pt x="1555" y="1302"/>
                </a:lnTo>
                <a:lnTo>
                  <a:pt x="1549" y="1305"/>
                </a:lnTo>
                <a:lnTo>
                  <a:pt x="1506" y="1324"/>
                </a:lnTo>
                <a:lnTo>
                  <a:pt x="1461" y="1341"/>
                </a:lnTo>
                <a:lnTo>
                  <a:pt x="1417" y="1359"/>
                </a:lnTo>
                <a:lnTo>
                  <a:pt x="1372" y="1377"/>
                </a:lnTo>
                <a:lnTo>
                  <a:pt x="1326" y="1394"/>
                </a:lnTo>
                <a:lnTo>
                  <a:pt x="1281" y="1411"/>
                </a:lnTo>
                <a:lnTo>
                  <a:pt x="1234" y="1427"/>
                </a:lnTo>
                <a:lnTo>
                  <a:pt x="1187" y="1442"/>
                </a:lnTo>
                <a:close/>
                <a:moveTo>
                  <a:pt x="1187" y="1288"/>
                </a:moveTo>
                <a:lnTo>
                  <a:pt x="1209" y="1278"/>
                </a:lnTo>
                <a:lnTo>
                  <a:pt x="1230" y="1268"/>
                </a:lnTo>
                <a:lnTo>
                  <a:pt x="1252" y="1256"/>
                </a:lnTo>
                <a:lnTo>
                  <a:pt x="1273" y="1244"/>
                </a:lnTo>
                <a:lnTo>
                  <a:pt x="1293" y="1230"/>
                </a:lnTo>
                <a:lnTo>
                  <a:pt x="1312" y="1216"/>
                </a:lnTo>
                <a:lnTo>
                  <a:pt x="1329" y="1203"/>
                </a:lnTo>
                <a:lnTo>
                  <a:pt x="1341" y="1189"/>
                </a:lnTo>
                <a:lnTo>
                  <a:pt x="1346" y="1182"/>
                </a:lnTo>
                <a:lnTo>
                  <a:pt x="1350" y="1176"/>
                </a:lnTo>
                <a:lnTo>
                  <a:pt x="1354" y="1170"/>
                </a:lnTo>
                <a:lnTo>
                  <a:pt x="1357" y="1162"/>
                </a:lnTo>
                <a:lnTo>
                  <a:pt x="1358" y="1156"/>
                </a:lnTo>
                <a:lnTo>
                  <a:pt x="1359" y="1149"/>
                </a:lnTo>
                <a:lnTo>
                  <a:pt x="1359" y="1143"/>
                </a:lnTo>
                <a:lnTo>
                  <a:pt x="1358" y="1136"/>
                </a:lnTo>
                <a:lnTo>
                  <a:pt x="1357" y="1129"/>
                </a:lnTo>
                <a:lnTo>
                  <a:pt x="1354" y="1123"/>
                </a:lnTo>
                <a:lnTo>
                  <a:pt x="1352" y="1118"/>
                </a:lnTo>
                <a:lnTo>
                  <a:pt x="1348" y="1112"/>
                </a:lnTo>
                <a:lnTo>
                  <a:pt x="1343" y="1107"/>
                </a:lnTo>
                <a:lnTo>
                  <a:pt x="1338" y="1101"/>
                </a:lnTo>
                <a:lnTo>
                  <a:pt x="1330" y="1096"/>
                </a:lnTo>
                <a:lnTo>
                  <a:pt x="1324" y="1093"/>
                </a:lnTo>
                <a:lnTo>
                  <a:pt x="1309" y="1085"/>
                </a:lnTo>
                <a:lnTo>
                  <a:pt x="1292" y="1079"/>
                </a:lnTo>
                <a:lnTo>
                  <a:pt x="1276" y="1074"/>
                </a:lnTo>
                <a:lnTo>
                  <a:pt x="1259" y="1070"/>
                </a:lnTo>
                <a:lnTo>
                  <a:pt x="1242" y="1066"/>
                </a:lnTo>
                <a:lnTo>
                  <a:pt x="1224" y="1064"/>
                </a:lnTo>
                <a:lnTo>
                  <a:pt x="1205" y="1062"/>
                </a:lnTo>
                <a:lnTo>
                  <a:pt x="1187" y="1061"/>
                </a:lnTo>
                <a:lnTo>
                  <a:pt x="1187" y="1288"/>
                </a:lnTo>
                <a:close/>
                <a:moveTo>
                  <a:pt x="620" y="268"/>
                </a:moveTo>
                <a:lnTo>
                  <a:pt x="1187" y="268"/>
                </a:lnTo>
                <a:lnTo>
                  <a:pt x="1187" y="85"/>
                </a:lnTo>
                <a:lnTo>
                  <a:pt x="1085" y="104"/>
                </a:lnTo>
                <a:lnTo>
                  <a:pt x="1182" y="651"/>
                </a:lnTo>
                <a:lnTo>
                  <a:pt x="1187" y="649"/>
                </a:lnTo>
                <a:lnTo>
                  <a:pt x="1187" y="1009"/>
                </a:lnTo>
                <a:lnTo>
                  <a:pt x="1185" y="1009"/>
                </a:lnTo>
                <a:lnTo>
                  <a:pt x="1181" y="1009"/>
                </a:lnTo>
                <a:lnTo>
                  <a:pt x="1178" y="1009"/>
                </a:lnTo>
                <a:lnTo>
                  <a:pt x="1175" y="1009"/>
                </a:lnTo>
                <a:lnTo>
                  <a:pt x="1172" y="1009"/>
                </a:lnTo>
                <a:lnTo>
                  <a:pt x="1168" y="1009"/>
                </a:lnTo>
                <a:lnTo>
                  <a:pt x="1166" y="1009"/>
                </a:lnTo>
                <a:lnTo>
                  <a:pt x="1163" y="1009"/>
                </a:lnTo>
                <a:lnTo>
                  <a:pt x="1143" y="1009"/>
                </a:lnTo>
                <a:lnTo>
                  <a:pt x="1124" y="1009"/>
                </a:lnTo>
                <a:lnTo>
                  <a:pt x="1104" y="1009"/>
                </a:lnTo>
                <a:lnTo>
                  <a:pt x="1085" y="1011"/>
                </a:lnTo>
                <a:lnTo>
                  <a:pt x="1066" y="1012"/>
                </a:lnTo>
                <a:lnTo>
                  <a:pt x="1046" y="1014"/>
                </a:lnTo>
                <a:lnTo>
                  <a:pt x="1027" y="1017"/>
                </a:lnTo>
                <a:lnTo>
                  <a:pt x="1008" y="1021"/>
                </a:lnTo>
                <a:lnTo>
                  <a:pt x="1007" y="1014"/>
                </a:lnTo>
                <a:lnTo>
                  <a:pt x="1005" y="1008"/>
                </a:lnTo>
                <a:lnTo>
                  <a:pt x="1004" y="1002"/>
                </a:lnTo>
                <a:lnTo>
                  <a:pt x="1003" y="995"/>
                </a:lnTo>
                <a:lnTo>
                  <a:pt x="1002" y="989"/>
                </a:lnTo>
                <a:lnTo>
                  <a:pt x="1000" y="984"/>
                </a:lnTo>
                <a:lnTo>
                  <a:pt x="999" y="978"/>
                </a:lnTo>
                <a:lnTo>
                  <a:pt x="998" y="971"/>
                </a:lnTo>
                <a:lnTo>
                  <a:pt x="997" y="969"/>
                </a:lnTo>
                <a:lnTo>
                  <a:pt x="995" y="968"/>
                </a:lnTo>
                <a:lnTo>
                  <a:pt x="994" y="966"/>
                </a:lnTo>
                <a:lnTo>
                  <a:pt x="992" y="965"/>
                </a:lnTo>
                <a:lnTo>
                  <a:pt x="990" y="965"/>
                </a:lnTo>
                <a:lnTo>
                  <a:pt x="988" y="965"/>
                </a:lnTo>
                <a:lnTo>
                  <a:pt x="985" y="966"/>
                </a:lnTo>
                <a:lnTo>
                  <a:pt x="983" y="968"/>
                </a:lnTo>
                <a:lnTo>
                  <a:pt x="978" y="970"/>
                </a:lnTo>
                <a:lnTo>
                  <a:pt x="973" y="974"/>
                </a:lnTo>
                <a:lnTo>
                  <a:pt x="968" y="979"/>
                </a:lnTo>
                <a:lnTo>
                  <a:pt x="964" y="985"/>
                </a:lnTo>
                <a:lnTo>
                  <a:pt x="960" y="990"/>
                </a:lnTo>
                <a:lnTo>
                  <a:pt x="956" y="997"/>
                </a:lnTo>
                <a:lnTo>
                  <a:pt x="954" y="1002"/>
                </a:lnTo>
                <a:lnTo>
                  <a:pt x="950" y="1007"/>
                </a:lnTo>
                <a:lnTo>
                  <a:pt x="950" y="1008"/>
                </a:lnTo>
                <a:lnTo>
                  <a:pt x="950" y="1009"/>
                </a:lnTo>
                <a:lnTo>
                  <a:pt x="950" y="1011"/>
                </a:lnTo>
                <a:lnTo>
                  <a:pt x="950" y="1012"/>
                </a:lnTo>
                <a:lnTo>
                  <a:pt x="950" y="1013"/>
                </a:lnTo>
                <a:lnTo>
                  <a:pt x="950" y="1014"/>
                </a:lnTo>
                <a:lnTo>
                  <a:pt x="951" y="1016"/>
                </a:lnTo>
                <a:lnTo>
                  <a:pt x="951" y="1017"/>
                </a:lnTo>
                <a:lnTo>
                  <a:pt x="952" y="1018"/>
                </a:lnTo>
                <a:lnTo>
                  <a:pt x="954" y="1019"/>
                </a:lnTo>
                <a:lnTo>
                  <a:pt x="954" y="1021"/>
                </a:lnTo>
                <a:lnTo>
                  <a:pt x="955" y="1023"/>
                </a:lnTo>
                <a:lnTo>
                  <a:pt x="956" y="1024"/>
                </a:lnTo>
                <a:lnTo>
                  <a:pt x="956" y="1027"/>
                </a:lnTo>
                <a:lnTo>
                  <a:pt x="957" y="1030"/>
                </a:lnTo>
                <a:lnTo>
                  <a:pt x="959" y="1032"/>
                </a:lnTo>
                <a:lnTo>
                  <a:pt x="955" y="1033"/>
                </a:lnTo>
                <a:lnTo>
                  <a:pt x="951" y="1035"/>
                </a:lnTo>
                <a:lnTo>
                  <a:pt x="946" y="1037"/>
                </a:lnTo>
                <a:lnTo>
                  <a:pt x="942" y="1038"/>
                </a:lnTo>
                <a:lnTo>
                  <a:pt x="939" y="1040"/>
                </a:lnTo>
                <a:lnTo>
                  <a:pt x="935" y="1041"/>
                </a:lnTo>
                <a:lnTo>
                  <a:pt x="931" y="1042"/>
                </a:lnTo>
                <a:lnTo>
                  <a:pt x="927" y="1043"/>
                </a:lnTo>
                <a:lnTo>
                  <a:pt x="923" y="1046"/>
                </a:lnTo>
                <a:lnTo>
                  <a:pt x="920" y="1047"/>
                </a:lnTo>
                <a:lnTo>
                  <a:pt x="917" y="1048"/>
                </a:lnTo>
                <a:lnTo>
                  <a:pt x="915" y="1050"/>
                </a:lnTo>
                <a:lnTo>
                  <a:pt x="913" y="1052"/>
                </a:lnTo>
                <a:lnTo>
                  <a:pt x="912" y="1054"/>
                </a:lnTo>
                <a:lnTo>
                  <a:pt x="912" y="1056"/>
                </a:lnTo>
                <a:lnTo>
                  <a:pt x="911" y="1057"/>
                </a:lnTo>
                <a:lnTo>
                  <a:pt x="908" y="1065"/>
                </a:lnTo>
                <a:lnTo>
                  <a:pt x="906" y="1074"/>
                </a:lnTo>
                <a:lnTo>
                  <a:pt x="904" y="1083"/>
                </a:lnTo>
                <a:lnTo>
                  <a:pt x="903" y="1091"/>
                </a:lnTo>
                <a:lnTo>
                  <a:pt x="903" y="1100"/>
                </a:lnTo>
                <a:lnTo>
                  <a:pt x="903" y="1108"/>
                </a:lnTo>
                <a:lnTo>
                  <a:pt x="903" y="1114"/>
                </a:lnTo>
                <a:lnTo>
                  <a:pt x="903" y="1119"/>
                </a:lnTo>
                <a:lnTo>
                  <a:pt x="904" y="1120"/>
                </a:lnTo>
                <a:lnTo>
                  <a:pt x="906" y="1122"/>
                </a:lnTo>
                <a:lnTo>
                  <a:pt x="908" y="1123"/>
                </a:lnTo>
                <a:lnTo>
                  <a:pt x="911" y="1124"/>
                </a:lnTo>
                <a:lnTo>
                  <a:pt x="913" y="1124"/>
                </a:lnTo>
                <a:lnTo>
                  <a:pt x="915" y="1124"/>
                </a:lnTo>
                <a:lnTo>
                  <a:pt x="917" y="1123"/>
                </a:lnTo>
                <a:lnTo>
                  <a:pt x="920" y="1123"/>
                </a:lnTo>
                <a:lnTo>
                  <a:pt x="921" y="1120"/>
                </a:lnTo>
                <a:lnTo>
                  <a:pt x="925" y="1118"/>
                </a:lnTo>
                <a:lnTo>
                  <a:pt x="928" y="1115"/>
                </a:lnTo>
                <a:lnTo>
                  <a:pt x="935" y="1112"/>
                </a:lnTo>
                <a:lnTo>
                  <a:pt x="942" y="1107"/>
                </a:lnTo>
                <a:lnTo>
                  <a:pt x="950" y="1103"/>
                </a:lnTo>
                <a:lnTo>
                  <a:pt x="960" y="1098"/>
                </a:lnTo>
                <a:lnTo>
                  <a:pt x="970" y="1093"/>
                </a:lnTo>
                <a:lnTo>
                  <a:pt x="970" y="1094"/>
                </a:lnTo>
                <a:lnTo>
                  <a:pt x="971" y="1095"/>
                </a:lnTo>
                <a:lnTo>
                  <a:pt x="971" y="1096"/>
                </a:lnTo>
                <a:lnTo>
                  <a:pt x="971" y="1098"/>
                </a:lnTo>
                <a:lnTo>
                  <a:pt x="971" y="1099"/>
                </a:lnTo>
                <a:lnTo>
                  <a:pt x="971" y="1100"/>
                </a:lnTo>
                <a:lnTo>
                  <a:pt x="974" y="1122"/>
                </a:lnTo>
                <a:lnTo>
                  <a:pt x="975" y="1144"/>
                </a:lnTo>
                <a:lnTo>
                  <a:pt x="976" y="1167"/>
                </a:lnTo>
                <a:lnTo>
                  <a:pt x="976" y="1192"/>
                </a:lnTo>
                <a:lnTo>
                  <a:pt x="976" y="1219"/>
                </a:lnTo>
                <a:lnTo>
                  <a:pt x="976" y="1247"/>
                </a:lnTo>
                <a:lnTo>
                  <a:pt x="976" y="1278"/>
                </a:lnTo>
                <a:lnTo>
                  <a:pt x="975" y="1311"/>
                </a:lnTo>
                <a:lnTo>
                  <a:pt x="975" y="1315"/>
                </a:lnTo>
                <a:lnTo>
                  <a:pt x="975" y="1320"/>
                </a:lnTo>
                <a:lnTo>
                  <a:pt x="975" y="1325"/>
                </a:lnTo>
                <a:lnTo>
                  <a:pt x="974" y="1329"/>
                </a:lnTo>
                <a:lnTo>
                  <a:pt x="974" y="1334"/>
                </a:lnTo>
                <a:lnTo>
                  <a:pt x="974" y="1338"/>
                </a:lnTo>
                <a:lnTo>
                  <a:pt x="974" y="1343"/>
                </a:lnTo>
                <a:lnTo>
                  <a:pt x="974" y="1346"/>
                </a:lnTo>
                <a:lnTo>
                  <a:pt x="971" y="1346"/>
                </a:lnTo>
                <a:lnTo>
                  <a:pt x="969" y="1346"/>
                </a:lnTo>
                <a:lnTo>
                  <a:pt x="966" y="1346"/>
                </a:lnTo>
                <a:lnTo>
                  <a:pt x="964" y="1346"/>
                </a:lnTo>
                <a:lnTo>
                  <a:pt x="961" y="1346"/>
                </a:lnTo>
                <a:lnTo>
                  <a:pt x="959" y="1346"/>
                </a:lnTo>
                <a:lnTo>
                  <a:pt x="956" y="1346"/>
                </a:lnTo>
                <a:lnTo>
                  <a:pt x="954" y="1346"/>
                </a:lnTo>
                <a:lnTo>
                  <a:pt x="946" y="1345"/>
                </a:lnTo>
                <a:lnTo>
                  <a:pt x="940" y="1345"/>
                </a:lnTo>
                <a:lnTo>
                  <a:pt x="932" y="1344"/>
                </a:lnTo>
                <a:lnTo>
                  <a:pt x="927" y="1344"/>
                </a:lnTo>
                <a:lnTo>
                  <a:pt x="921" y="1345"/>
                </a:lnTo>
                <a:lnTo>
                  <a:pt x="917" y="1348"/>
                </a:lnTo>
                <a:lnTo>
                  <a:pt x="912" y="1352"/>
                </a:lnTo>
                <a:lnTo>
                  <a:pt x="909" y="1357"/>
                </a:lnTo>
                <a:lnTo>
                  <a:pt x="907" y="1360"/>
                </a:lnTo>
                <a:lnTo>
                  <a:pt x="903" y="1368"/>
                </a:lnTo>
                <a:lnTo>
                  <a:pt x="899" y="1376"/>
                </a:lnTo>
                <a:lnTo>
                  <a:pt x="896" y="1383"/>
                </a:lnTo>
                <a:lnTo>
                  <a:pt x="892" y="1392"/>
                </a:lnTo>
                <a:lnTo>
                  <a:pt x="891" y="1398"/>
                </a:lnTo>
                <a:lnTo>
                  <a:pt x="891" y="1402"/>
                </a:lnTo>
                <a:lnTo>
                  <a:pt x="892" y="1405"/>
                </a:lnTo>
                <a:lnTo>
                  <a:pt x="893" y="1407"/>
                </a:lnTo>
                <a:lnTo>
                  <a:pt x="896" y="1410"/>
                </a:lnTo>
                <a:lnTo>
                  <a:pt x="902" y="1411"/>
                </a:lnTo>
                <a:lnTo>
                  <a:pt x="909" y="1412"/>
                </a:lnTo>
                <a:lnTo>
                  <a:pt x="917" y="1413"/>
                </a:lnTo>
                <a:lnTo>
                  <a:pt x="926" y="1413"/>
                </a:lnTo>
                <a:lnTo>
                  <a:pt x="936" y="1413"/>
                </a:lnTo>
                <a:lnTo>
                  <a:pt x="946" y="1412"/>
                </a:lnTo>
                <a:lnTo>
                  <a:pt x="957" y="1410"/>
                </a:lnTo>
                <a:lnTo>
                  <a:pt x="970" y="1408"/>
                </a:lnTo>
                <a:lnTo>
                  <a:pt x="969" y="1416"/>
                </a:lnTo>
                <a:lnTo>
                  <a:pt x="968" y="1424"/>
                </a:lnTo>
                <a:lnTo>
                  <a:pt x="968" y="1432"/>
                </a:lnTo>
                <a:lnTo>
                  <a:pt x="966" y="1440"/>
                </a:lnTo>
                <a:lnTo>
                  <a:pt x="966" y="1448"/>
                </a:lnTo>
                <a:lnTo>
                  <a:pt x="965" y="1455"/>
                </a:lnTo>
                <a:lnTo>
                  <a:pt x="964" y="1464"/>
                </a:lnTo>
                <a:lnTo>
                  <a:pt x="964" y="1471"/>
                </a:lnTo>
                <a:lnTo>
                  <a:pt x="963" y="1471"/>
                </a:lnTo>
                <a:lnTo>
                  <a:pt x="960" y="1471"/>
                </a:lnTo>
                <a:lnTo>
                  <a:pt x="959" y="1473"/>
                </a:lnTo>
                <a:lnTo>
                  <a:pt x="957" y="1473"/>
                </a:lnTo>
                <a:lnTo>
                  <a:pt x="956" y="1473"/>
                </a:lnTo>
                <a:lnTo>
                  <a:pt x="955" y="1474"/>
                </a:lnTo>
                <a:lnTo>
                  <a:pt x="954" y="1474"/>
                </a:lnTo>
                <a:lnTo>
                  <a:pt x="951" y="1474"/>
                </a:lnTo>
                <a:lnTo>
                  <a:pt x="912" y="1485"/>
                </a:lnTo>
                <a:lnTo>
                  <a:pt x="872" y="1495"/>
                </a:lnTo>
                <a:lnTo>
                  <a:pt x="831" y="1506"/>
                </a:lnTo>
                <a:lnTo>
                  <a:pt x="788" y="1516"/>
                </a:lnTo>
                <a:lnTo>
                  <a:pt x="747" y="1525"/>
                </a:lnTo>
                <a:lnTo>
                  <a:pt x="705" y="1533"/>
                </a:lnTo>
                <a:lnTo>
                  <a:pt x="662" y="1541"/>
                </a:lnTo>
                <a:lnTo>
                  <a:pt x="620" y="1549"/>
                </a:lnTo>
                <a:lnTo>
                  <a:pt x="620" y="1201"/>
                </a:lnTo>
                <a:lnTo>
                  <a:pt x="630" y="1190"/>
                </a:lnTo>
                <a:lnTo>
                  <a:pt x="640" y="1177"/>
                </a:lnTo>
                <a:lnTo>
                  <a:pt x="651" y="1166"/>
                </a:lnTo>
                <a:lnTo>
                  <a:pt x="661" y="1155"/>
                </a:lnTo>
                <a:lnTo>
                  <a:pt x="671" y="1143"/>
                </a:lnTo>
                <a:lnTo>
                  <a:pt x="681" y="1133"/>
                </a:lnTo>
                <a:lnTo>
                  <a:pt x="691" y="1123"/>
                </a:lnTo>
                <a:lnTo>
                  <a:pt x="701" y="1113"/>
                </a:lnTo>
                <a:lnTo>
                  <a:pt x="712" y="1103"/>
                </a:lnTo>
                <a:lnTo>
                  <a:pt x="724" y="1094"/>
                </a:lnTo>
                <a:lnTo>
                  <a:pt x="733" y="1089"/>
                </a:lnTo>
                <a:lnTo>
                  <a:pt x="740" y="1084"/>
                </a:lnTo>
                <a:lnTo>
                  <a:pt x="748" y="1081"/>
                </a:lnTo>
                <a:lnTo>
                  <a:pt x="754" y="1079"/>
                </a:lnTo>
                <a:lnTo>
                  <a:pt x="759" y="1079"/>
                </a:lnTo>
                <a:lnTo>
                  <a:pt x="764" y="1080"/>
                </a:lnTo>
                <a:lnTo>
                  <a:pt x="768" y="1083"/>
                </a:lnTo>
                <a:lnTo>
                  <a:pt x="772" y="1085"/>
                </a:lnTo>
                <a:lnTo>
                  <a:pt x="774" y="1090"/>
                </a:lnTo>
                <a:lnTo>
                  <a:pt x="777" y="1094"/>
                </a:lnTo>
                <a:lnTo>
                  <a:pt x="779" y="1105"/>
                </a:lnTo>
                <a:lnTo>
                  <a:pt x="782" y="1118"/>
                </a:lnTo>
                <a:lnTo>
                  <a:pt x="782" y="1137"/>
                </a:lnTo>
                <a:lnTo>
                  <a:pt x="783" y="1157"/>
                </a:lnTo>
                <a:lnTo>
                  <a:pt x="783" y="1179"/>
                </a:lnTo>
                <a:lnTo>
                  <a:pt x="782" y="1199"/>
                </a:lnTo>
                <a:lnTo>
                  <a:pt x="778" y="1242"/>
                </a:lnTo>
                <a:lnTo>
                  <a:pt x="773" y="1285"/>
                </a:lnTo>
                <a:lnTo>
                  <a:pt x="767" y="1328"/>
                </a:lnTo>
                <a:lnTo>
                  <a:pt x="759" y="1370"/>
                </a:lnTo>
                <a:lnTo>
                  <a:pt x="750" y="1412"/>
                </a:lnTo>
                <a:lnTo>
                  <a:pt x="743" y="1453"/>
                </a:lnTo>
                <a:lnTo>
                  <a:pt x="743" y="1456"/>
                </a:lnTo>
                <a:lnTo>
                  <a:pt x="743" y="1460"/>
                </a:lnTo>
                <a:lnTo>
                  <a:pt x="744" y="1463"/>
                </a:lnTo>
                <a:lnTo>
                  <a:pt x="747" y="1465"/>
                </a:lnTo>
                <a:lnTo>
                  <a:pt x="748" y="1465"/>
                </a:lnTo>
                <a:lnTo>
                  <a:pt x="750" y="1466"/>
                </a:lnTo>
                <a:lnTo>
                  <a:pt x="753" y="1466"/>
                </a:lnTo>
                <a:lnTo>
                  <a:pt x="755" y="1465"/>
                </a:lnTo>
                <a:lnTo>
                  <a:pt x="759" y="1464"/>
                </a:lnTo>
                <a:lnTo>
                  <a:pt x="763" y="1463"/>
                </a:lnTo>
                <a:lnTo>
                  <a:pt x="769" y="1460"/>
                </a:lnTo>
                <a:lnTo>
                  <a:pt x="774" y="1459"/>
                </a:lnTo>
                <a:lnTo>
                  <a:pt x="779" y="1456"/>
                </a:lnTo>
                <a:lnTo>
                  <a:pt x="783" y="1455"/>
                </a:lnTo>
                <a:lnTo>
                  <a:pt x="787" y="1454"/>
                </a:lnTo>
                <a:lnTo>
                  <a:pt x="791" y="1453"/>
                </a:lnTo>
                <a:lnTo>
                  <a:pt x="795" y="1450"/>
                </a:lnTo>
                <a:lnTo>
                  <a:pt x="798" y="1446"/>
                </a:lnTo>
                <a:lnTo>
                  <a:pt x="801" y="1444"/>
                </a:lnTo>
                <a:lnTo>
                  <a:pt x="802" y="1441"/>
                </a:lnTo>
                <a:lnTo>
                  <a:pt x="803" y="1437"/>
                </a:lnTo>
                <a:lnTo>
                  <a:pt x="805" y="1435"/>
                </a:lnTo>
                <a:lnTo>
                  <a:pt x="805" y="1432"/>
                </a:lnTo>
                <a:lnTo>
                  <a:pt x="805" y="1430"/>
                </a:lnTo>
                <a:lnTo>
                  <a:pt x="812" y="1389"/>
                </a:lnTo>
                <a:lnTo>
                  <a:pt x="820" y="1343"/>
                </a:lnTo>
                <a:lnTo>
                  <a:pt x="826" y="1293"/>
                </a:lnTo>
                <a:lnTo>
                  <a:pt x="831" y="1244"/>
                </a:lnTo>
                <a:lnTo>
                  <a:pt x="834" y="1196"/>
                </a:lnTo>
                <a:lnTo>
                  <a:pt x="834" y="1153"/>
                </a:lnTo>
                <a:lnTo>
                  <a:pt x="834" y="1134"/>
                </a:lnTo>
                <a:lnTo>
                  <a:pt x="831" y="1117"/>
                </a:lnTo>
                <a:lnTo>
                  <a:pt x="830" y="1103"/>
                </a:lnTo>
                <a:lnTo>
                  <a:pt x="826" y="1090"/>
                </a:lnTo>
                <a:lnTo>
                  <a:pt x="820" y="1075"/>
                </a:lnTo>
                <a:lnTo>
                  <a:pt x="812" y="1062"/>
                </a:lnTo>
                <a:lnTo>
                  <a:pt x="805" y="1052"/>
                </a:lnTo>
                <a:lnTo>
                  <a:pt x="796" y="1046"/>
                </a:lnTo>
                <a:lnTo>
                  <a:pt x="786" y="1041"/>
                </a:lnTo>
                <a:lnTo>
                  <a:pt x="776" y="1037"/>
                </a:lnTo>
                <a:lnTo>
                  <a:pt x="764" y="1036"/>
                </a:lnTo>
                <a:lnTo>
                  <a:pt x="754" y="1037"/>
                </a:lnTo>
                <a:lnTo>
                  <a:pt x="743" y="1038"/>
                </a:lnTo>
                <a:lnTo>
                  <a:pt x="731" y="1041"/>
                </a:lnTo>
                <a:lnTo>
                  <a:pt x="721" y="1045"/>
                </a:lnTo>
                <a:lnTo>
                  <a:pt x="711" y="1050"/>
                </a:lnTo>
                <a:lnTo>
                  <a:pt x="692" y="1060"/>
                </a:lnTo>
                <a:lnTo>
                  <a:pt x="676" y="1071"/>
                </a:lnTo>
                <a:lnTo>
                  <a:pt x="671" y="1076"/>
                </a:lnTo>
                <a:lnTo>
                  <a:pt x="663" y="1081"/>
                </a:lnTo>
                <a:lnTo>
                  <a:pt x="657" y="1088"/>
                </a:lnTo>
                <a:lnTo>
                  <a:pt x="651" y="1094"/>
                </a:lnTo>
                <a:lnTo>
                  <a:pt x="643" y="1101"/>
                </a:lnTo>
                <a:lnTo>
                  <a:pt x="635" y="1109"/>
                </a:lnTo>
                <a:lnTo>
                  <a:pt x="628" y="1118"/>
                </a:lnTo>
                <a:lnTo>
                  <a:pt x="620" y="1125"/>
                </a:lnTo>
                <a:lnTo>
                  <a:pt x="620" y="834"/>
                </a:lnTo>
                <a:lnTo>
                  <a:pt x="627" y="819"/>
                </a:lnTo>
                <a:lnTo>
                  <a:pt x="633" y="805"/>
                </a:lnTo>
                <a:lnTo>
                  <a:pt x="640" y="790"/>
                </a:lnTo>
                <a:lnTo>
                  <a:pt x="647" y="776"/>
                </a:lnTo>
                <a:lnTo>
                  <a:pt x="654" y="762"/>
                </a:lnTo>
                <a:lnTo>
                  <a:pt x="661" y="750"/>
                </a:lnTo>
                <a:lnTo>
                  <a:pt x="667" y="739"/>
                </a:lnTo>
                <a:lnTo>
                  <a:pt x="673" y="730"/>
                </a:lnTo>
                <a:lnTo>
                  <a:pt x="677" y="723"/>
                </a:lnTo>
                <a:lnTo>
                  <a:pt x="680" y="716"/>
                </a:lnTo>
                <a:lnTo>
                  <a:pt x="680" y="710"/>
                </a:lnTo>
                <a:lnTo>
                  <a:pt x="678" y="704"/>
                </a:lnTo>
                <a:lnTo>
                  <a:pt x="675" y="699"/>
                </a:lnTo>
                <a:lnTo>
                  <a:pt x="669" y="692"/>
                </a:lnTo>
                <a:lnTo>
                  <a:pt x="663" y="685"/>
                </a:lnTo>
                <a:lnTo>
                  <a:pt x="656" y="676"/>
                </a:lnTo>
                <a:lnTo>
                  <a:pt x="653" y="673"/>
                </a:lnTo>
                <a:lnTo>
                  <a:pt x="651" y="670"/>
                </a:lnTo>
                <a:lnTo>
                  <a:pt x="645" y="666"/>
                </a:lnTo>
                <a:lnTo>
                  <a:pt x="640" y="662"/>
                </a:lnTo>
                <a:lnTo>
                  <a:pt x="635" y="661"/>
                </a:lnTo>
                <a:lnTo>
                  <a:pt x="632" y="662"/>
                </a:lnTo>
                <a:lnTo>
                  <a:pt x="629" y="663"/>
                </a:lnTo>
                <a:lnTo>
                  <a:pt x="627" y="666"/>
                </a:lnTo>
                <a:lnTo>
                  <a:pt x="625" y="668"/>
                </a:lnTo>
                <a:lnTo>
                  <a:pt x="623" y="672"/>
                </a:lnTo>
                <a:lnTo>
                  <a:pt x="623" y="673"/>
                </a:lnTo>
                <a:lnTo>
                  <a:pt x="623" y="675"/>
                </a:lnTo>
                <a:lnTo>
                  <a:pt x="621" y="676"/>
                </a:lnTo>
                <a:lnTo>
                  <a:pt x="621" y="677"/>
                </a:lnTo>
                <a:lnTo>
                  <a:pt x="621" y="678"/>
                </a:lnTo>
                <a:lnTo>
                  <a:pt x="620" y="680"/>
                </a:lnTo>
                <a:lnTo>
                  <a:pt x="620" y="268"/>
                </a:lnTo>
                <a:close/>
                <a:moveTo>
                  <a:pt x="1187" y="1403"/>
                </a:moveTo>
                <a:lnTo>
                  <a:pt x="1187" y="1343"/>
                </a:lnTo>
                <a:lnTo>
                  <a:pt x="1172" y="1349"/>
                </a:lnTo>
                <a:lnTo>
                  <a:pt x="1156" y="1355"/>
                </a:lnTo>
                <a:lnTo>
                  <a:pt x="1141" y="1360"/>
                </a:lnTo>
                <a:lnTo>
                  <a:pt x="1124" y="1367"/>
                </a:lnTo>
                <a:lnTo>
                  <a:pt x="1108" y="1372"/>
                </a:lnTo>
                <a:lnTo>
                  <a:pt x="1091" y="1377"/>
                </a:lnTo>
                <a:lnTo>
                  <a:pt x="1076" y="1382"/>
                </a:lnTo>
                <a:lnTo>
                  <a:pt x="1060" y="1387"/>
                </a:lnTo>
                <a:lnTo>
                  <a:pt x="1056" y="1388"/>
                </a:lnTo>
                <a:lnTo>
                  <a:pt x="1051" y="1389"/>
                </a:lnTo>
                <a:lnTo>
                  <a:pt x="1045" y="1391"/>
                </a:lnTo>
                <a:lnTo>
                  <a:pt x="1038" y="1392"/>
                </a:lnTo>
                <a:lnTo>
                  <a:pt x="1032" y="1393"/>
                </a:lnTo>
                <a:lnTo>
                  <a:pt x="1026" y="1396"/>
                </a:lnTo>
                <a:lnTo>
                  <a:pt x="1019" y="1397"/>
                </a:lnTo>
                <a:lnTo>
                  <a:pt x="1013" y="1398"/>
                </a:lnTo>
                <a:lnTo>
                  <a:pt x="1012" y="1406"/>
                </a:lnTo>
                <a:lnTo>
                  <a:pt x="1012" y="1413"/>
                </a:lnTo>
                <a:lnTo>
                  <a:pt x="1012" y="1421"/>
                </a:lnTo>
                <a:lnTo>
                  <a:pt x="1010" y="1429"/>
                </a:lnTo>
                <a:lnTo>
                  <a:pt x="1010" y="1436"/>
                </a:lnTo>
                <a:lnTo>
                  <a:pt x="1009" y="1444"/>
                </a:lnTo>
                <a:lnTo>
                  <a:pt x="1009" y="1451"/>
                </a:lnTo>
                <a:lnTo>
                  <a:pt x="1009" y="1459"/>
                </a:lnTo>
                <a:lnTo>
                  <a:pt x="1031" y="1451"/>
                </a:lnTo>
                <a:lnTo>
                  <a:pt x="1053" y="1445"/>
                </a:lnTo>
                <a:lnTo>
                  <a:pt x="1076" y="1439"/>
                </a:lnTo>
                <a:lnTo>
                  <a:pt x="1099" y="1431"/>
                </a:lnTo>
                <a:lnTo>
                  <a:pt x="1122" y="1425"/>
                </a:lnTo>
                <a:lnTo>
                  <a:pt x="1143" y="1417"/>
                </a:lnTo>
                <a:lnTo>
                  <a:pt x="1166" y="1410"/>
                </a:lnTo>
                <a:lnTo>
                  <a:pt x="1187" y="1403"/>
                </a:lnTo>
                <a:close/>
                <a:moveTo>
                  <a:pt x="620" y="1594"/>
                </a:moveTo>
                <a:lnTo>
                  <a:pt x="620" y="1867"/>
                </a:lnTo>
                <a:lnTo>
                  <a:pt x="1187" y="1867"/>
                </a:lnTo>
                <a:lnTo>
                  <a:pt x="1187" y="1442"/>
                </a:lnTo>
                <a:lnTo>
                  <a:pt x="1170" y="1449"/>
                </a:lnTo>
                <a:lnTo>
                  <a:pt x="1151" y="1454"/>
                </a:lnTo>
                <a:lnTo>
                  <a:pt x="1133" y="1460"/>
                </a:lnTo>
                <a:lnTo>
                  <a:pt x="1114" y="1466"/>
                </a:lnTo>
                <a:lnTo>
                  <a:pt x="1096" y="1471"/>
                </a:lnTo>
                <a:lnTo>
                  <a:pt x="1079" y="1478"/>
                </a:lnTo>
                <a:lnTo>
                  <a:pt x="1060" y="1483"/>
                </a:lnTo>
                <a:lnTo>
                  <a:pt x="1041" y="1488"/>
                </a:lnTo>
                <a:lnTo>
                  <a:pt x="1037" y="1489"/>
                </a:lnTo>
                <a:lnTo>
                  <a:pt x="1032" y="1490"/>
                </a:lnTo>
                <a:lnTo>
                  <a:pt x="1028" y="1492"/>
                </a:lnTo>
                <a:lnTo>
                  <a:pt x="1023" y="1493"/>
                </a:lnTo>
                <a:lnTo>
                  <a:pt x="1019" y="1495"/>
                </a:lnTo>
                <a:lnTo>
                  <a:pt x="1014" y="1497"/>
                </a:lnTo>
                <a:lnTo>
                  <a:pt x="1010" y="1498"/>
                </a:lnTo>
                <a:lnTo>
                  <a:pt x="1005" y="1499"/>
                </a:lnTo>
                <a:lnTo>
                  <a:pt x="1003" y="1531"/>
                </a:lnTo>
                <a:lnTo>
                  <a:pt x="999" y="1562"/>
                </a:lnTo>
                <a:lnTo>
                  <a:pt x="995" y="1594"/>
                </a:lnTo>
                <a:lnTo>
                  <a:pt x="992" y="1627"/>
                </a:lnTo>
                <a:lnTo>
                  <a:pt x="988" y="1660"/>
                </a:lnTo>
                <a:lnTo>
                  <a:pt x="983" y="1694"/>
                </a:lnTo>
                <a:lnTo>
                  <a:pt x="976" y="1729"/>
                </a:lnTo>
                <a:lnTo>
                  <a:pt x="971" y="1764"/>
                </a:lnTo>
                <a:lnTo>
                  <a:pt x="970" y="1766"/>
                </a:lnTo>
                <a:lnTo>
                  <a:pt x="970" y="1767"/>
                </a:lnTo>
                <a:lnTo>
                  <a:pt x="970" y="1770"/>
                </a:lnTo>
                <a:lnTo>
                  <a:pt x="969" y="1771"/>
                </a:lnTo>
                <a:lnTo>
                  <a:pt x="968" y="1772"/>
                </a:lnTo>
                <a:lnTo>
                  <a:pt x="966" y="1773"/>
                </a:lnTo>
                <a:lnTo>
                  <a:pt x="965" y="1775"/>
                </a:lnTo>
                <a:lnTo>
                  <a:pt x="964" y="1776"/>
                </a:lnTo>
                <a:lnTo>
                  <a:pt x="959" y="1778"/>
                </a:lnTo>
                <a:lnTo>
                  <a:pt x="952" y="1781"/>
                </a:lnTo>
                <a:lnTo>
                  <a:pt x="946" y="1785"/>
                </a:lnTo>
                <a:lnTo>
                  <a:pt x="940" y="1788"/>
                </a:lnTo>
                <a:lnTo>
                  <a:pt x="932" y="1791"/>
                </a:lnTo>
                <a:lnTo>
                  <a:pt x="926" y="1794"/>
                </a:lnTo>
                <a:lnTo>
                  <a:pt x="921" y="1795"/>
                </a:lnTo>
                <a:lnTo>
                  <a:pt x="916" y="1796"/>
                </a:lnTo>
                <a:lnTo>
                  <a:pt x="913" y="1796"/>
                </a:lnTo>
                <a:lnTo>
                  <a:pt x="911" y="1795"/>
                </a:lnTo>
                <a:lnTo>
                  <a:pt x="909" y="1794"/>
                </a:lnTo>
                <a:lnTo>
                  <a:pt x="908" y="1791"/>
                </a:lnTo>
                <a:lnTo>
                  <a:pt x="907" y="1788"/>
                </a:lnTo>
                <a:lnTo>
                  <a:pt x="907" y="1786"/>
                </a:lnTo>
                <a:lnTo>
                  <a:pt x="908" y="1782"/>
                </a:lnTo>
                <a:lnTo>
                  <a:pt x="908" y="1780"/>
                </a:lnTo>
                <a:lnTo>
                  <a:pt x="916" y="1747"/>
                </a:lnTo>
                <a:lnTo>
                  <a:pt x="923" y="1714"/>
                </a:lnTo>
                <a:lnTo>
                  <a:pt x="931" y="1681"/>
                </a:lnTo>
                <a:lnTo>
                  <a:pt x="937" y="1647"/>
                </a:lnTo>
                <a:lnTo>
                  <a:pt x="944" y="1614"/>
                </a:lnTo>
                <a:lnTo>
                  <a:pt x="949" y="1580"/>
                </a:lnTo>
                <a:lnTo>
                  <a:pt x="954" y="1546"/>
                </a:lnTo>
                <a:lnTo>
                  <a:pt x="959" y="1512"/>
                </a:lnTo>
                <a:lnTo>
                  <a:pt x="915" y="1525"/>
                </a:lnTo>
                <a:lnTo>
                  <a:pt x="872" y="1537"/>
                </a:lnTo>
                <a:lnTo>
                  <a:pt x="829" y="1549"/>
                </a:lnTo>
                <a:lnTo>
                  <a:pt x="786" y="1559"/>
                </a:lnTo>
                <a:lnTo>
                  <a:pt x="744" y="1569"/>
                </a:lnTo>
                <a:lnTo>
                  <a:pt x="704" y="1578"/>
                </a:lnTo>
                <a:lnTo>
                  <a:pt x="662" y="1586"/>
                </a:lnTo>
                <a:lnTo>
                  <a:pt x="620" y="1594"/>
                </a:lnTo>
                <a:close/>
                <a:moveTo>
                  <a:pt x="1187" y="1061"/>
                </a:moveTo>
                <a:lnTo>
                  <a:pt x="1170" y="1060"/>
                </a:lnTo>
                <a:lnTo>
                  <a:pt x="1153" y="1060"/>
                </a:lnTo>
                <a:lnTo>
                  <a:pt x="1136" y="1061"/>
                </a:lnTo>
                <a:lnTo>
                  <a:pt x="1119" y="1061"/>
                </a:lnTo>
                <a:lnTo>
                  <a:pt x="1103" y="1062"/>
                </a:lnTo>
                <a:lnTo>
                  <a:pt x="1086" y="1065"/>
                </a:lnTo>
                <a:lnTo>
                  <a:pt x="1071" y="1066"/>
                </a:lnTo>
                <a:lnTo>
                  <a:pt x="1057" y="1069"/>
                </a:lnTo>
                <a:lnTo>
                  <a:pt x="1051" y="1070"/>
                </a:lnTo>
                <a:lnTo>
                  <a:pt x="1046" y="1070"/>
                </a:lnTo>
                <a:lnTo>
                  <a:pt x="1041" y="1071"/>
                </a:lnTo>
                <a:lnTo>
                  <a:pt x="1036" y="1072"/>
                </a:lnTo>
                <a:lnTo>
                  <a:pt x="1031" y="1074"/>
                </a:lnTo>
                <a:lnTo>
                  <a:pt x="1026" y="1075"/>
                </a:lnTo>
                <a:lnTo>
                  <a:pt x="1021" y="1076"/>
                </a:lnTo>
                <a:lnTo>
                  <a:pt x="1016" y="1078"/>
                </a:lnTo>
                <a:lnTo>
                  <a:pt x="1018" y="1103"/>
                </a:lnTo>
                <a:lnTo>
                  <a:pt x="1019" y="1129"/>
                </a:lnTo>
                <a:lnTo>
                  <a:pt x="1021" y="1156"/>
                </a:lnTo>
                <a:lnTo>
                  <a:pt x="1021" y="1182"/>
                </a:lnTo>
                <a:lnTo>
                  <a:pt x="1021" y="1208"/>
                </a:lnTo>
                <a:lnTo>
                  <a:pt x="1021" y="1234"/>
                </a:lnTo>
                <a:lnTo>
                  <a:pt x="1019" y="1259"/>
                </a:lnTo>
                <a:lnTo>
                  <a:pt x="1019" y="1283"/>
                </a:lnTo>
                <a:lnTo>
                  <a:pt x="1018" y="1291"/>
                </a:lnTo>
                <a:lnTo>
                  <a:pt x="1018" y="1298"/>
                </a:lnTo>
                <a:lnTo>
                  <a:pt x="1018" y="1306"/>
                </a:lnTo>
                <a:lnTo>
                  <a:pt x="1018" y="1314"/>
                </a:lnTo>
                <a:lnTo>
                  <a:pt x="1017" y="1320"/>
                </a:lnTo>
                <a:lnTo>
                  <a:pt x="1017" y="1328"/>
                </a:lnTo>
                <a:lnTo>
                  <a:pt x="1017" y="1335"/>
                </a:lnTo>
                <a:lnTo>
                  <a:pt x="1016" y="1343"/>
                </a:lnTo>
                <a:lnTo>
                  <a:pt x="1031" y="1339"/>
                </a:lnTo>
                <a:lnTo>
                  <a:pt x="1046" y="1336"/>
                </a:lnTo>
                <a:lnTo>
                  <a:pt x="1061" y="1333"/>
                </a:lnTo>
                <a:lnTo>
                  <a:pt x="1077" y="1328"/>
                </a:lnTo>
                <a:lnTo>
                  <a:pt x="1093" y="1322"/>
                </a:lnTo>
                <a:lnTo>
                  <a:pt x="1109" y="1317"/>
                </a:lnTo>
                <a:lnTo>
                  <a:pt x="1125" y="1312"/>
                </a:lnTo>
                <a:lnTo>
                  <a:pt x="1142" y="1306"/>
                </a:lnTo>
                <a:lnTo>
                  <a:pt x="1147" y="1305"/>
                </a:lnTo>
                <a:lnTo>
                  <a:pt x="1152" y="1302"/>
                </a:lnTo>
                <a:lnTo>
                  <a:pt x="1157" y="1301"/>
                </a:lnTo>
                <a:lnTo>
                  <a:pt x="1163" y="1298"/>
                </a:lnTo>
                <a:lnTo>
                  <a:pt x="1170" y="1296"/>
                </a:lnTo>
                <a:lnTo>
                  <a:pt x="1175" y="1293"/>
                </a:lnTo>
                <a:lnTo>
                  <a:pt x="1181" y="1291"/>
                </a:lnTo>
                <a:lnTo>
                  <a:pt x="1187" y="1288"/>
                </a:lnTo>
                <a:lnTo>
                  <a:pt x="1187" y="1061"/>
                </a:lnTo>
                <a:close/>
                <a:moveTo>
                  <a:pt x="435" y="268"/>
                </a:moveTo>
                <a:lnTo>
                  <a:pt x="620" y="268"/>
                </a:lnTo>
                <a:lnTo>
                  <a:pt x="620" y="680"/>
                </a:lnTo>
                <a:lnTo>
                  <a:pt x="618" y="686"/>
                </a:lnTo>
                <a:lnTo>
                  <a:pt x="615" y="694"/>
                </a:lnTo>
                <a:lnTo>
                  <a:pt x="613" y="702"/>
                </a:lnTo>
                <a:lnTo>
                  <a:pt x="609" y="711"/>
                </a:lnTo>
                <a:lnTo>
                  <a:pt x="605" y="720"/>
                </a:lnTo>
                <a:lnTo>
                  <a:pt x="601" y="730"/>
                </a:lnTo>
                <a:lnTo>
                  <a:pt x="597" y="739"/>
                </a:lnTo>
                <a:lnTo>
                  <a:pt x="594" y="749"/>
                </a:lnTo>
                <a:lnTo>
                  <a:pt x="568" y="810"/>
                </a:lnTo>
                <a:lnTo>
                  <a:pt x="544" y="872"/>
                </a:lnTo>
                <a:lnTo>
                  <a:pt x="523" y="935"/>
                </a:lnTo>
                <a:lnTo>
                  <a:pt x="502" y="999"/>
                </a:lnTo>
                <a:lnTo>
                  <a:pt x="483" y="1065"/>
                </a:lnTo>
                <a:lnTo>
                  <a:pt x="465" y="1133"/>
                </a:lnTo>
                <a:lnTo>
                  <a:pt x="450" y="1201"/>
                </a:lnTo>
                <a:lnTo>
                  <a:pt x="435" y="1269"/>
                </a:lnTo>
                <a:lnTo>
                  <a:pt x="435" y="976"/>
                </a:lnTo>
                <a:lnTo>
                  <a:pt x="441" y="969"/>
                </a:lnTo>
                <a:lnTo>
                  <a:pt x="446" y="963"/>
                </a:lnTo>
                <a:lnTo>
                  <a:pt x="451" y="955"/>
                </a:lnTo>
                <a:lnTo>
                  <a:pt x="455" y="946"/>
                </a:lnTo>
                <a:lnTo>
                  <a:pt x="457" y="937"/>
                </a:lnTo>
                <a:lnTo>
                  <a:pt x="460" y="928"/>
                </a:lnTo>
                <a:lnTo>
                  <a:pt x="461" y="920"/>
                </a:lnTo>
                <a:lnTo>
                  <a:pt x="462" y="910"/>
                </a:lnTo>
                <a:lnTo>
                  <a:pt x="461" y="899"/>
                </a:lnTo>
                <a:lnTo>
                  <a:pt x="460" y="891"/>
                </a:lnTo>
                <a:lnTo>
                  <a:pt x="457" y="882"/>
                </a:lnTo>
                <a:lnTo>
                  <a:pt x="455" y="873"/>
                </a:lnTo>
                <a:lnTo>
                  <a:pt x="451" y="864"/>
                </a:lnTo>
                <a:lnTo>
                  <a:pt x="446" y="857"/>
                </a:lnTo>
                <a:lnTo>
                  <a:pt x="441" y="850"/>
                </a:lnTo>
                <a:lnTo>
                  <a:pt x="435" y="843"/>
                </a:lnTo>
                <a:lnTo>
                  <a:pt x="435" y="268"/>
                </a:lnTo>
                <a:close/>
                <a:moveTo>
                  <a:pt x="620" y="1549"/>
                </a:moveTo>
                <a:lnTo>
                  <a:pt x="620" y="1201"/>
                </a:lnTo>
                <a:lnTo>
                  <a:pt x="596" y="1233"/>
                </a:lnTo>
                <a:lnTo>
                  <a:pt x="572" y="1266"/>
                </a:lnTo>
                <a:lnTo>
                  <a:pt x="549" y="1298"/>
                </a:lnTo>
                <a:lnTo>
                  <a:pt x="528" y="1331"/>
                </a:lnTo>
                <a:lnTo>
                  <a:pt x="508" y="1363"/>
                </a:lnTo>
                <a:lnTo>
                  <a:pt x="490" y="1393"/>
                </a:lnTo>
                <a:lnTo>
                  <a:pt x="475" y="1421"/>
                </a:lnTo>
                <a:lnTo>
                  <a:pt x="462" y="1448"/>
                </a:lnTo>
                <a:lnTo>
                  <a:pt x="460" y="1453"/>
                </a:lnTo>
                <a:lnTo>
                  <a:pt x="457" y="1456"/>
                </a:lnTo>
                <a:lnTo>
                  <a:pt x="455" y="1461"/>
                </a:lnTo>
                <a:lnTo>
                  <a:pt x="451" y="1465"/>
                </a:lnTo>
                <a:lnTo>
                  <a:pt x="448" y="1470"/>
                </a:lnTo>
                <a:lnTo>
                  <a:pt x="445" y="1474"/>
                </a:lnTo>
                <a:lnTo>
                  <a:pt x="441" y="1478"/>
                </a:lnTo>
                <a:lnTo>
                  <a:pt x="437" y="1482"/>
                </a:lnTo>
                <a:lnTo>
                  <a:pt x="436" y="1483"/>
                </a:lnTo>
                <a:lnTo>
                  <a:pt x="435" y="1483"/>
                </a:lnTo>
                <a:lnTo>
                  <a:pt x="435" y="1566"/>
                </a:lnTo>
                <a:lnTo>
                  <a:pt x="441" y="1566"/>
                </a:lnTo>
                <a:lnTo>
                  <a:pt x="447" y="1567"/>
                </a:lnTo>
                <a:lnTo>
                  <a:pt x="455" y="1567"/>
                </a:lnTo>
                <a:lnTo>
                  <a:pt x="461" y="1567"/>
                </a:lnTo>
                <a:lnTo>
                  <a:pt x="469" y="1566"/>
                </a:lnTo>
                <a:lnTo>
                  <a:pt x="476" y="1566"/>
                </a:lnTo>
                <a:lnTo>
                  <a:pt x="484" y="1566"/>
                </a:lnTo>
                <a:lnTo>
                  <a:pt x="491" y="1565"/>
                </a:lnTo>
                <a:lnTo>
                  <a:pt x="507" y="1564"/>
                </a:lnTo>
                <a:lnTo>
                  <a:pt x="523" y="1562"/>
                </a:lnTo>
                <a:lnTo>
                  <a:pt x="538" y="1560"/>
                </a:lnTo>
                <a:lnTo>
                  <a:pt x="555" y="1559"/>
                </a:lnTo>
                <a:lnTo>
                  <a:pt x="571" y="1556"/>
                </a:lnTo>
                <a:lnTo>
                  <a:pt x="587" y="1554"/>
                </a:lnTo>
                <a:lnTo>
                  <a:pt x="604" y="1551"/>
                </a:lnTo>
                <a:lnTo>
                  <a:pt x="620" y="1549"/>
                </a:lnTo>
                <a:close/>
                <a:moveTo>
                  <a:pt x="435" y="1613"/>
                </a:moveTo>
                <a:lnTo>
                  <a:pt x="446" y="1613"/>
                </a:lnTo>
                <a:lnTo>
                  <a:pt x="456" y="1613"/>
                </a:lnTo>
                <a:lnTo>
                  <a:pt x="469" y="1612"/>
                </a:lnTo>
                <a:lnTo>
                  <a:pt x="480" y="1612"/>
                </a:lnTo>
                <a:lnTo>
                  <a:pt x="493" y="1610"/>
                </a:lnTo>
                <a:lnTo>
                  <a:pt x="505" y="1609"/>
                </a:lnTo>
                <a:lnTo>
                  <a:pt x="518" y="1608"/>
                </a:lnTo>
                <a:lnTo>
                  <a:pt x="532" y="1607"/>
                </a:lnTo>
                <a:lnTo>
                  <a:pt x="543" y="1605"/>
                </a:lnTo>
                <a:lnTo>
                  <a:pt x="555" y="1604"/>
                </a:lnTo>
                <a:lnTo>
                  <a:pt x="565" y="1603"/>
                </a:lnTo>
                <a:lnTo>
                  <a:pt x="576" y="1600"/>
                </a:lnTo>
                <a:lnTo>
                  <a:pt x="587" y="1599"/>
                </a:lnTo>
                <a:lnTo>
                  <a:pt x="599" y="1598"/>
                </a:lnTo>
                <a:lnTo>
                  <a:pt x="610" y="1595"/>
                </a:lnTo>
                <a:lnTo>
                  <a:pt x="620" y="1594"/>
                </a:lnTo>
                <a:lnTo>
                  <a:pt x="620" y="1867"/>
                </a:lnTo>
                <a:lnTo>
                  <a:pt x="435" y="1867"/>
                </a:lnTo>
                <a:lnTo>
                  <a:pt x="435" y="1613"/>
                </a:lnTo>
                <a:close/>
                <a:moveTo>
                  <a:pt x="620" y="834"/>
                </a:moveTo>
                <a:lnTo>
                  <a:pt x="619" y="838"/>
                </a:lnTo>
                <a:lnTo>
                  <a:pt x="618" y="841"/>
                </a:lnTo>
                <a:lnTo>
                  <a:pt x="616" y="844"/>
                </a:lnTo>
                <a:lnTo>
                  <a:pt x="615" y="848"/>
                </a:lnTo>
                <a:lnTo>
                  <a:pt x="614" y="851"/>
                </a:lnTo>
                <a:lnTo>
                  <a:pt x="611" y="855"/>
                </a:lnTo>
                <a:lnTo>
                  <a:pt x="610" y="858"/>
                </a:lnTo>
                <a:lnTo>
                  <a:pt x="609" y="862"/>
                </a:lnTo>
                <a:lnTo>
                  <a:pt x="584" y="926"/>
                </a:lnTo>
                <a:lnTo>
                  <a:pt x="563" y="985"/>
                </a:lnTo>
                <a:lnTo>
                  <a:pt x="544" y="1042"/>
                </a:lnTo>
                <a:lnTo>
                  <a:pt x="528" y="1096"/>
                </a:lnTo>
                <a:lnTo>
                  <a:pt x="513" y="1153"/>
                </a:lnTo>
                <a:lnTo>
                  <a:pt x="498" y="1213"/>
                </a:lnTo>
                <a:lnTo>
                  <a:pt x="484" y="1277"/>
                </a:lnTo>
                <a:lnTo>
                  <a:pt x="467" y="1349"/>
                </a:lnTo>
                <a:lnTo>
                  <a:pt x="481" y="1325"/>
                </a:lnTo>
                <a:lnTo>
                  <a:pt x="496" y="1297"/>
                </a:lnTo>
                <a:lnTo>
                  <a:pt x="515" y="1269"/>
                </a:lnTo>
                <a:lnTo>
                  <a:pt x="534" y="1239"/>
                </a:lnTo>
                <a:lnTo>
                  <a:pt x="556" y="1209"/>
                </a:lnTo>
                <a:lnTo>
                  <a:pt x="577" y="1180"/>
                </a:lnTo>
                <a:lnTo>
                  <a:pt x="599" y="1152"/>
                </a:lnTo>
                <a:lnTo>
                  <a:pt x="620" y="1125"/>
                </a:lnTo>
                <a:lnTo>
                  <a:pt x="620" y="834"/>
                </a:lnTo>
                <a:close/>
                <a:moveTo>
                  <a:pt x="369" y="268"/>
                </a:moveTo>
                <a:lnTo>
                  <a:pt x="435" y="268"/>
                </a:lnTo>
                <a:lnTo>
                  <a:pt x="435" y="843"/>
                </a:lnTo>
                <a:lnTo>
                  <a:pt x="428" y="836"/>
                </a:lnTo>
                <a:lnTo>
                  <a:pt x="421" y="831"/>
                </a:lnTo>
                <a:lnTo>
                  <a:pt x="413" y="826"/>
                </a:lnTo>
                <a:lnTo>
                  <a:pt x="406" y="822"/>
                </a:lnTo>
                <a:lnTo>
                  <a:pt x="397" y="820"/>
                </a:lnTo>
                <a:lnTo>
                  <a:pt x="388" y="817"/>
                </a:lnTo>
                <a:lnTo>
                  <a:pt x="378" y="816"/>
                </a:lnTo>
                <a:lnTo>
                  <a:pt x="369" y="815"/>
                </a:lnTo>
                <a:lnTo>
                  <a:pt x="369" y="268"/>
                </a:lnTo>
                <a:close/>
                <a:moveTo>
                  <a:pt x="435" y="1566"/>
                </a:moveTo>
                <a:lnTo>
                  <a:pt x="426" y="1566"/>
                </a:lnTo>
                <a:lnTo>
                  <a:pt x="417" y="1565"/>
                </a:lnTo>
                <a:lnTo>
                  <a:pt x="408" y="1564"/>
                </a:lnTo>
                <a:lnTo>
                  <a:pt x="400" y="1562"/>
                </a:lnTo>
                <a:lnTo>
                  <a:pt x="392" y="1560"/>
                </a:lnTo>
                <a:lnTo>
                  <a:pt x="384" y="1559"/>
                </a:lnTo>
                <a:lnTo>
                  <a:pt x="376" y="1556"/>
                </a:lnTo>
                <a:lnTo>
                  <a:pt x="369" y="1554"/>
                </a:lnTo>
                <a:lnTo>
                  <a:pt x="369" y="1004"/>
                </a:lnTo>
                <a:lnTo>
                  <a:pt x="378" y="1003"/>
                </a:lnTo>
                <a:lnTo>
                  <a:pt x="388" y="1002"/>
                </a:lnTo>
                <a:lnTo>
                  <a:pt x="397" y="999"/>
                </a:lnTo>
                <a:lnTo>
                  <a:pt x="406" y="997"/>
                </a:lnTo>
                <a:lnTo>
                  <a:pt x="413" y="993"/>
                </a:lnTo>
                <a:lnTo>
                  <a:pt x="421" y="988"/>
                </a:lnTo>
                <a:lnTo>
                  <a:pt x="428" y="983"/>
                </a:lnTo>
                <a:lnTo>
                  <a:pt x="435" y="976"/>
                </a:lnTo>
                <a:lnTo>
                  <a:pt x="435" y="1269"/>
                </a:lnTo>
                <a:lnTo>
                  <a:pt x="431" y="1290"/>
                </a:lnTo>
                <a:lnTo>
                  <a:pt x="427" y="1309"/>
                </a:lnTo>
                <a:lnTo>
                  <a:pt x="424" y="1328"/>
                </a:lnTo>
                <a:lnTo>
                  <a:pt x="421" y="1348"/>
                </a:lnTo>
                <a:lnTo>
                  <a:pt x="417" y="1367"/>
                </a:lnTo>
                <a:lnTo>
                  <a:pt x="414" y="1387"/>
                </a:lnTo>
                <a:lnTo>
                  <a:pt x="412" y="1406"/>
                </a:lnTo>
                <a:lnTo>
                  <a:pt x="408" y="1426"/>
                </a:lnTo>
                <a:lnTo>
                  <a:pt x="408" y="1429"/>
                </a:lnTo>
                <a:lnTo>
                  <a:pt x="408" y="1432"/>
                </a:lnTo>
                <a:lnTo>
                  <a:pt x="408" y="1437"/>
                </a:lnTo>
                <a:lnTo>
                  <a:pt x="408" y="1442"/>
                </a:lnTo>
                <a:lnTo>
                  <a:pt x="408" y="1449"/>
                </a:lnTo>
                <a:lnTo>
                  <a:pt x="408" y="1455"/>
                </a:lnTo>
                <a:lnTo>
                  <a:pt x="408" y="1461"/>
                </a:lnTo>
                <a:lnTo>
                  <a:pt x="409" y="1468"/>
                </a:lnTo>
                <a:lnTo>
                  <a:pt x="411" y="1474"/>
                </a:lnTo>
                <a:lnTo>
                  <a:pt x="413" y="1479"/>
                </a:lnTo>
                <a:lnTo>
                  <a:pt x="417" y="1483"/>
                </a:lnTo>
                <a:lnTo>
                  <a:pt x="419" y="1485"/>
                </a:lnTo>
                <a:lnTo>
                  <a:pt x="424" y="1485"/>
                </a:lnTo>
                <a:lnTo>
                  <a:pt x="428" y="1485"/>
                </a:lnTo>
                <a:lnTo>
                  <a:pt x="431" y="1485"/>
                </a:lnTo>
                <a:lnTo>
                  <a:pt x="435" y="1483"/>
                </a:lnTo>
                <a:lnTo>
                  <a:pt x="435" y="1566"/>
                </a:lnTo>
                <a:close/>
                <a:moveTo>
                  <a:pt x="369" y="1607"/>
                </a:moveTo>
                <a:lnTo>
                  <a:pt x="376" y="1608"/>
                </a:lnTo>
                <a:lnTo>
                  <a:pt x="384" y="1609"/>
                </a:lnTo>
                <a:lnTo>
                  <a:pt x="392" y="1610"/>
                </a:lnTo>
                <a:lnTo>
                  <a:pt x="400" y="1612"/>
                </a:lnTo>
                <a:lnTo>
                  <a:pt x="408" y="1612"/>
                </a:lnTo>
                <a:lnTo>
                  <a:pt x="417" y="1612"/>
                </a:lnTo>
                <a:lnTo>
                  <a:pt x="426" y="1613"/>
                </a:lnTo>
                <a:lnTo>
                  <a:pt x="435" y="1613"/>
                </a:lnTo>
                <a:lnTo>
                  <a:pt x="435" y="1867"/>
                </a:lnTo>
                <a:lnTo>
                  <a:pt x="369" y="1867"/>
                </a:lnTo>
                <a:lnTo>
                  <a:pt x="369" y="1607"/>
                </a:lnTo>
                <a:close/>
                <a:moveTo>
                  <a:pt x="0" y="268"/>
                </a:moveTo>
                <a:lnTo>
                  <a:pt x="369" y="268"/>
                </a:lnTo>
                <a:lnTo>
                  <a:pt x="369" y="815"/>
                </a:lnTo>
                <a:lnTo>
                  <a:pt x="359" y="816"/>
                </a:lnTo>
                <a:lnTo>
                  <a:pt x="350" y="817"/>
                </a:lnTo>
                <a:lnTo>
                  <a:pt x="341" y="820"/>
                </a:lnTo>
                <a:lnTo>
                  <a:pt x="332" y="822"/>
                </a:lnTo>
                <a:lnTo>
                  <a:pt x="325" y="826"/>
                </a:lnTo>
                <a:lnTo>
                  <a:pt x="317" y="831"/>
                </a:lnTo>
                <a:lnTo>
                  <a:pt x="310" y="836"/>
                </a:lnTo>
                <a:lnTo>
                  <a:pt x="303" y="843"/>
                </a:lnTo>
                <a:lnTo>
                  <a:pt x="297" y="849"/>
                </a:lnTo>
                <a:lnTo>
                  <a:pt x="292" y="857"/>
                </a:lnTo>
                <a:lnTo>
                  <a:pt x="287" y="864"/>
                </a:lnTo>
                <a:lnTo>
                  <a:pt x="283" y="873"/>
                </a:lnTo>
                <a:lnTo>
                  <a:pt x="280" y="882"/>
                </a:lnTo>
                <a:lnTo>
                  <a:pt x="278" y="891"/>
                </a:lnTo>
                <a:lnTo>
                  <a:pt x="277" y="899"/>
                </a:lnTo>
                <a:lnTo>
                  <a:pt x="275" y="910"/>
                </a:lnTo>
                <a:lnTo>
                  <a:pt x="277" y="920"/>
                </a:lnTo>
                <a:lnTo>
                  <a:pt x="278" y="928"/>
                </a:lnTo>
                <a:lnTo>
                  <a:pt x="280" y="937"/>
                </a:lnTo>
                <a:lnTo>
                  <a:pt x="283" y="946"/>
                </a:lnTo>
                <a:lnTo>
                  <a:pt x="287" y="955"/>
                </a:lnTo>
                <a:lnTo>
                  <a:pt x="292" y="963"/>
                </a:lnTo>
                <a:lnTo>
                  <a:pt x="297" y="970"/>
                </a:lnTo>
                <a:lnTo>
                  <a:pt x="303" y="976"/>
                </a:lnTo>
                <a:lnTo>
                  <a:pt x="310" y="983"/>
                </a:lnTo>
                <a:lnTo>
                  <a:pt x="317" y="988"/>
                </a:lnTo>
                <a:lnTo>
                  <a:pt x="325" y="993"/>
                </a:lnTo>
                <a:lnTo>
                  <a:pt x="332" y="997"/>
                </a:lnTo>
                <a:lnTo>
                  <a:pt x="341" y="999"/>
                </a:lnTo>
                <a:lnTo>
                  <a:pt x="350" y="1002"/>
                </a:lnTo>
                <a:lnTo>
                  <a:pt x="359" y="1003"/>
                </a:lnTo>
                <a:lnTo>
                  <a:pt x="369" y="1004"/>
                </a:lnTo>
                <a:lnTo>
                  <a:pt x="369" y="1554"/>
                </a:lnTo>
                <a:lnTo>
                  <a:pt x="360" y="1551"/>
                </a:lnTo>
                <a:lnTo>
                  <a:pt x="351" y="1547"/>
                </a:lnTo>
                <a:lnTo>
                  <a:pt x="344" y="1543"/>
                </a:lnTo>
                <a:lnTo>
                  <a:pt x="335" y="1538"/>
                </a:lnTo>
                <a:lnTo>
                  <a:pt x="327" y="1535"/>
                </a:lnTo>
                <a:lnTo>
                  <a:pt x="320" y="1530"/>
                </a:lnTo>
                <a:lnTo>
                  <a:pt x="311" y="1525"/>
                </a:lnTo>
                <a:lnTo>
                  <a:pt x="303" y="1518"/>
                </a:lnTo>
                <a:lnTo>
                  <a:pt x="296" y="1512"/>
                </a:lnTo>
                <a:lnTo>
                  <a:pt x="289" y="1506"/>
                </a:lnTo>
                <a:lnTo>
                  <a:pt x="283" y="1498"/>
                </a:lnTo>
                <a:lnTo>
                  <a:pt x="278" y="1490"/>
                </a:lnTo>
                <a:lnTo>
                  <a:pt x="270" y="1473"/>
                </a:lnTo>
                <a:lnTo>
                  <a:pt x="264" y="1455"/>
                </a:lnTo>
                <a:lnTo>
                  <a:pt x="259" y="1437"/>
                </a:lnTo>
                <a:lnTo>
                  <a:pt x="256" y="1421"/>
                </a:lnTo>
                <a:lnTo>
                  <a:pt x="254" y="1407"/>
                </a:lnTo>
                <a:lnTo>
                  <a:pt x="253" y="1396"/>
                </a:lnTo>
                <a:lnTo>
                  <a:pt x="251" y="1374"/>
                </a:lnTo>
                <a:lnTo>
                  <a:pt x="250" y="1352"/>
                </a:lnTo>
                <a:lnTo>
                  <a:pt x="251" y="1329"/>
                </a:lnTo>
                <a:lnTo>
                  <a:pt x="254" y="1306"/>
                </a:lnTo>
                <a:lnTo>
                  <a:pt x="258" y="1282"/>
                </a:lnTo>
                <a:lnTo>
                  <a:pt x="263" y="1256"/>
                </a:lnTo>
                <a:lnTo>
                  <a:pt x="269" y="1229"/>
                </a:lnTo>
                <a:lnTo>
                  <a:pt x="277" y="1199"/>
                </a:lnTo>
                <a:lnTo>
                  <a:pt x="279" y="1189"/>
                </a:lnTo>
                <a:lnTo>
                  <a:pt x="283" y="1180"/>
                </a:lnTo>
                <a:lnTo>
                  <a:pt x="286" y="1171"/>
                </a:lnTo>
                <a:lnTo>
                  <a:pt x="289" y="1162"/>
                </a:lnTo>
                <a:lnTo>
                  <a:pt x="292" y="1155"/>
                </a:lnTo>
                <a:lnTo>
                  <a:pt x="294" y="1148"/>
                </a:lnTo>
                <a:lnTo>
                  <a:pt x="297" y="1143"/>
                </a:lnTo>
                <a:lnTo>
                  <a:pt x="299" y="1138"/>
                </a:lnTo>
                <a:lnTo>
                  <a:pt x="301" y="1134"/>
                </a:lnTo>
                <a:lnTo>
                  <a:pt x="303" y="1132"/>
                </a:lnTo>
                <a:lnTo>
                  <a:pt x="304" y="1128"/>
                </a:lnTo>
                <a:lnTo>
                  <a:pt x="304" y="1124"/>
                </a:lnTo>
                <a:lnTo>
                  <a:pt x="304" y="1122"/>
                </a:lnTo>
                <a:lnTo>
                  <a:pt x="304" y="1118"/>
                </a:lnTo>
                <a:lnTo>
                  <a:pt x="303" y="1115"/>
                </a:lnTo>
                <a:lnTo>
                  <a:pt x="302" y="1113"/>
                </a:lnTo>
                <a:lnTo>
                  <a:pt x="298" y="1109"/>
                </a:lnTo>
                <a:lnTo>
                  <a:pt x="293" y="1105"/>
                </a:lnTo>
                <a:lnTo>
                  <a:pt x="289" y="1100"/>
                </a:lnTo>
                <a:lnTo>
                  <a:pt x="284" y="1095"/>
                </a:lnTo>
                <a:lnTo>
                  <a:pt x="279" y="1090"/>
                </a:lnTo>
                <a:lnTo>
                  <a:pt x="274" y="1085"/>
                </a:lnTo>
                <a:lnTo>
                  <a:pt x="270" y="1080"/>
                </a:lnTo>
                <a:lnTo>
                  <a:pt x="265" y="1076"/>
                </a:lnTo>
                <a:lnTo>
                  <a:pt x="263" y="1074"/>
                </a:lnTo>
                <a:lnTo>
                  <a:pt x="259" y="1072"/>
                </a:lnTo>
                <a:lnTo>
                  <a:pt x="255" y="1072"/>
                </a:lnTo>
                <a:lnTo>
                  <a:pt x="251" y="1072"/>
                </a:lnTo>
                <a:lnTo>
                  <a:pt x="248" y="1074"/>
                </a:lnTo>
                <a:lnTo>
                  <a:pt x="244" y="1075"/>
                </a:lnTo>
                <a:lnTo>
                  <a:pt x="241" y="1078"/>
                </a:lnTo>
                <a:lnTo>
                  <a:pt x="239" y="1081"/>
                </a:lnTo>
                <a:lnTo>
                  <a:pt x="238" y="1085"/>
                </a:lnTo>
                <a:lnTo>
                  <a:pt x="236" y="1089"/>
                </a:lnTo>
                <a:lnTo>
                  <a:pt x="235" y="1094"/>
                </a:lnTo>
                <a:lnTo>
                  <a:pt x="234" y="1100"/>
                </a:lnTo>
                <a:lnTo>
                  <a:pt x="232" y="1105"/>
                </a:lnTo>
                <a:lnTo>
                  <a:pt x="230" y="1112"/>
                </a:lnTo>
                <a:lnTo>
                  <a:pt x="229" y="1118"/>
                </a:lnTo>
                <a:lnTo>
                  <a:pt x="227" y="1124"/>
                </a:lnTo>
                <a:lnTo>
                  <a:pt x="222" y="1147"/>
                </a:lnTo>
                <a:lnTo>
                  <a:pt x="216" y="1172"/>
                </a:lnTo>
                <a:lnTo>
                  <a:pt x="211" y="1201"/>
                </a:lnTo>
                <a:lnTo>
                  <a:pt x="207" y="1230"/>
                </a:lnTo>
                <a:lnTo>
                  <a:pt x="202" y="1262"/>
                </a:lnTo>
                <a:lnTo>
                  <a:pt x="200" y="1292"/>
                </a:lnTo>
                <a:lnTo>
                  <a:pt x="198" y="1322"/>
                </a:lnTo>
                <a:lnTo>
                  <a:pt x="198" y="1350"/>
                </a:lnTo>
                <a:lnTo>
                  <a:pt x="201" y="1377"/>
                </a:lnTo>
                <a:lnTo>
                  <a:pt x="202" y="1403"/>
                </a:lnTo>
                <a:lnTo>
                  <a:pt x="206" y="1430"/>
                </a:lnTo>
                <a:lnTo>
                  <a:pt x="212" y="1455"/>
                </a:lnTo>
                <a:lnTo>
                  <a:pt x="216" y="1468"/>
                </a:lnTo>
                <a:lnTo>
                  <a:pt x="220" y="1480"/>
                </a:lnTo>
                <a:lnTo>
                  <a:pt x="225" y="1493"/>
                </a:lnTo>
                <a:lnTo>
                  <a:pt x="230" y="1504"/>
                </a:lnTo>
                <a:lnTo>
                  <a:pt x="238" y="1516"/>
                </a:lnTo>
                <a:lnTo>
                  <a:pt x="245" y="1527"/>
                </a:lnTo>
                <a:lnTo>
                  <a:pt x="253" y="1537"/>
                </a:lnTo>
                <a:lnTo>
                  <a:pt x="263" y="1547"/>
                </a:lnTo>
                <a:lnTo>
                  <a:pt x="274" y="1559"/>
                </a:lnTo>
                <a:lnTo>
                  <a:pt x="287" y="1569"/>
                </a:lnTo>
                <a:lnTo>
                  <a:pt x="298" y="1578"/>
                </a:lnTo>
                <a:lnTo>
                  <a:pt x="312" y="1585"/>
                </a:lnTo>
                <a:lnTo>
                  <a:pt x="325" y="1591"/>
                </a:lnTo>
                <a:lnTo>
                  <a:pt x="339" y="1598"/>
                </a:lnTo>
                <a:lnTo>
                  <a:pt x="354" y="1603"/>
                </a:lnTo>
                <a:lnTo>
                  <a:pt x="369" y="1607"/>
                </a:lnTo>
                <a:lnTo>
                  <a:pt x="369" y="1867"/>
                </a:lnTo>
                <a:lnTo>
                  <a:pt x="0" y="1867"/>
                </a:lnTo>
                <a:lnTo>
                  <a:pt x="0" y="268"/>
                </a:lnTo>
                <a:close/>
              </a:path>
            </a:pathLst>
          </a:custGeom>
          <a:solidFill>
            <a:srgbClr val="DD383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" name="Rectangle 114"/>
          <p:cNvSpPr>
            <a:spLocks noChangeArrowheads="1"/>
          </p:cNvSpPr>
          <p:nvPr/>
        </p:nvSpPr>
        <p:spPr bwMode="auto">
          <a:xfrm>
            <a:off x="1600200" y="1430338"/>
            <a:ext cx="6819900" cy="17462"/>
          </a:xfrm>
          <a:prstGeom prst="rect">
            <a:avLst/>
          </a:pr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949325"/>
            <a:ext cx="6934200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5371" tIns="52686" rIns="105371" bIns="52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Thema der Folie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2133600"/>
            <a:ext cx="81534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5371" tIns="52686" rIns="105371" bIns="52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Gestern, heute , morgen</a:t>
            </a:r>
          </a:p>
          <a:p>
            <a:pPr lvl="1"/>
            <a:r>
              <a:rPr lang="en-US" smtClean="0"/>
              <a:t>Name und Vorname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</a:p>
        </p:txBody>
      </p:sp>
      <p:sp>
        <p:nvSpPr>
          <p:cNvPr id="1141" name="Text Box 117"/>
          <p:cNvSpPr txBox="1">
            <a:spLocks noChangeArrowheads="1"/>
          </p:cNvSpPr>
          <p:nvPr/>
        </p:nvSpPr>
        <p:spPr bwMode="auto">
          <a:xfrm>
            <a:off x="1600200" y="6962775"/>
            <a:ext cx="83820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de-DE" sz="1100" dirty="0" smtClean="0">
                <a:latin typeface="Arial Narrow" pitchFamily="34" charset="0"/>
              </a:rPr>
              <a:t>IHP  Im Technologiepark 25  15236 Frankfurt (Oder) Germany               www.ihp-microelectronics.com                                              © 2012 - All </a:t>
            </a:r>
            <a:r>
              <a:rPr lang="de-DE" sz="1100" dirty="0" err="1" smtClean="0">
                <a:latin typeface="Arial Narrow" pitchFamily="34" charset="0"/>
              </a:rPr>
              <a:t>rights</a:t>
            </a:r>
            <a:r>
              <a:rPr lang="de-DE" sz="1100" dirty="0" smtClean="0">
                <a:latin typeface="Arial Narrow" pitchFamily="34" charset="0"/>
              </a:rPr>
              <a:t> </a:t>
            </a:r>
            <a:r>
              <a:rPr lang="de-DE" sz="1100" dirty="0" err="1" smtClean="0">
                <a:latin typeface="Arial Narrow" pitchFamily="34" charset="0"/>
              </a:rPr>
              <a:t>reserved</a:t>
            </a:r>
            <a:endParaRPr lang="de-DE" sz="1100" dirty="0" smtClean="0">
              <a:latin typeface="Arial Narrow" pitchFamily="34" charset="0"/>
            </a:endParaRPr>
          </a:p>
        </p:txBody>
      </p:sp>
      <p:sp>
        <p:nvSpPr>
          <p:cNvPr id="1031" name="Line 120"/>
          <p:cNvSpPr>
            <a:spLocks noChangeShapeType="1"/>
          </p:cNvSpPr>
          <p:nvPr/>
        </p:nvSpPr>
        <p:spPr bwMode="auto">
          <a:xfrm>
            <a:off x="1620838" y="6978650"/>
            <a:ext cx="8132762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0" r:id="rId14"/>
    <p:sldLayoutId id="2147483691" r:id="rId15"/>
  </p:sldLayoutIdLst>
  <p:txStyles>
    <p:titleStyle>
      <a:lvl1pPr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+mj-lt"/>
          <a:ea typeface="+mj-ea"/>
          <a:cs typeface="+mj-cs"/>
        </a:defRPr>
      </a:lvl1pPr>
      <a:lvl2pPr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2pPr>
      <a:lvl3pPr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3pPr>
      <a:lvl4pPr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4pPr>
      <a:lvl5pPr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5pPr>
      <a:lvl6pPr marL="457200"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6pPr>
      <a:lvl7pPr marL="914400"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7pPr>
      <a:lvl8pPr marL="1371600"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8pPr>
      <a:lvl9pPr marL="1828800"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9pPr>
    </p:titleStyle>
    <p:bodyStyle>
      <a:lvl1pPr marL="395288" indent="-395288" algn="l" defTabSz="1054100" rtl="0" eaLnBrk="0" fontAlgn="base" hangingPunct="0">
        <a:spcBef>
          <a:spcPct val="20000"/>
        </a:spcBef>
        <a:spcAft>
          <a:spcPct val="0"/>
        </a:spcAft>
        <a:buChar char="•"/>
        <a:defRPr b="1">
          <a:solidFill>
            <a:schemeClr val="tx1"/>
          </a:solidFill>
          <a:latin typeface="+mn-lt"/>
          <a:ea typeface="+mn-ea"/>
          <a:cs typeface="+mn-cs"/>
        </a:defRPr>
      </a:lvl1pPr>
      <a:lvl2pPr marL="527050" indent="-69850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2pPr>
      <a:lvl3pPr marL="658813" indent="255588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3pPr>
      <a:lvl4pPr marL="792163" indent="579438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4pPr>
      <a:lvl5pPr marL="925513" indent="-3175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5pPr>
      <a:lvl6pPr marL="1382713" indent="-3175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6pPr>
      <a:lvl7pPr marL="1839913" indent="-3175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7pPr>
      <a:lvl8pPr marL="2297113" indent="-3175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8pPr>
      <a:lvl9pPr marL="2754313" indent="-3175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13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2.bin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chinchillaundmehr.de/Bautagebuch/bilder/clipart/Haus.gif&amp;imgrefurl=http://www.chinchillaundmehr.de/&amp;h=205&amp;w=194&amp;sz=10&amp;hl=en&amp;sig2=4mnw5B6-2YJmqAhkrV4UcQ&amp;start=9&amp;tbnid=-xVjVv8AU4E34M:&amp;tbnh=105&amp;tbnw=99&amp;ei=VoeSReK3KomiSMjyoKQP&amp;prev=/images?q=clipart+haus&amp;svnum=30&amp;hl=en&amp;lr=&amp;sa=N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jpeg"/><Relationship Id="rId5" Type="http://schemas.openxmlformats.org/officeDocument/2006/relationships/hyperlink" Target="http://images.google.com/imgres?imgurl=http://www.microstrain.com/images/product/vlink.jpg&amp;imgrefurl=http://www.microstrain.com/v-link.aspx&amp;h=201&amp;w=265&amp;sz=61&amp;hl=en&amp;sig2=9amMZ1Be4fGJDSmyqzGtsQ&amp;start=151&amp;tbnid=b9sbxr_uYNGoIM:&amp;tbnh=85&amp;tbnw=112&amp;ei=XYiSRZynF4aYSMDYqJ4P&amp;prev=/images?q=sensor+node&amp;start=144&amp;ndsp=18&amp;svnum=30&amp;hl=en&amp;lr=&amp;sa=N" TargetMode="Externa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2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-Dokument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-Dokument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-Diagramm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Microsoft_Office_Excel-Diagramm5.xls"/><Relationship Id="rId4" Type="http://schemas.openxmlformats.org/officeDocument/2006/relationships/oleObject" Target="../embeddings/Microsoft_Office_Excel-Diagramm4.xls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-Pr_sentation1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-Pr_sentation12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-Pr_sentation13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Security in Wireless Sensor Networks</a:t>
            </a:r>
          </a:p>
        </p:txBody>
      </p:sp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1752600" y="4140200"/>
            <a:ext cx="7953375" cy="88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371" tIns="52686" rIns="105371" bIns="52686"/>
          <a:lstStyle>
            <a:lvl1pPr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de-DE" sz="1800" b="1" dirty="0" smtClean="0">
                <a:latin typeface="Arial" charset="0"/>
              </a:rPr>
              <a:t>Steffen Peter</a:t>
            </a:r>
            <a:endParaRPr lang="de-DE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Attacker Goals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553394" y="1940396"/>
            <a:ext cx="8153400" cy="4724400"/>
          </a:xfrm>
        </p:spPr>
        <p:txBody>
          <a:bodyPr/>
          <a:lstStyle/>
          <a:p>
            <a:r>
              <a:rPr lang="en-US" sz="2000" dirty="0" smtClean="0"/>
              <a:t>Disclosure of information</a:t>
            </a:r>
          </a:p>
          <a:p>
            <a:endParaRPr lang="en-US" sz="2000" dirty="0" smtClean="0"/>
          </a:p>
          <a:p>
            <a:r>
              <a:rPr lang="en-US" sz="2000" dirty="0" smtClean="0"/>
              <a:t>Possession of hardware</a:t>
            </a:r>
          </a:p>
          <a:p>
            <a:endParaRPr lang="en-US" sz="2000" dirty="0"/>
          </a:p>
          <a:p>
            <a:r>
              <a:rPr lang="en-US" sz="2000" dirty="0"/>
              <a:t>Disruption of the network</a:t>
            </a:r>
          </a:p>
          <a:p>
            <a:endParaRPr lang="en-US" sz="2000" dirty="0"/>
          </a:p>
          <a:p>
            <a:r>
              <a:rPr lang="en-US" sz="2000" dirty="0"/>
              <a:t>Harm monitored infrastructure</a:t>
            </a:r>
          </a:p>
          <a:p>
            <a:endParaRPr lang="en-US" sz="2000" dirty="0"/>
          </a:p>
          <a:p>
            <a:r>
              <a:rPr lang="en-US" sz="2000" dirty="0" smtClean="0"/>
              <a:t>Forging events</a:t>
            </a:r>
          </a:p>
          <a:p>
            <a:endParaRPr lang="en-US" sz="2000" dirty="0"/>
          </a:p>
          <a:p>
            <a:r>
              <a:rPr lang="en-US" sz="2000" dirty="0" smtClean="0"/>
              <a:t>Manipulation of information</a:t>
            </a:r>
          </a:p>
          <a:p>
            <a:endParaRPr lang="en-US" sz="2000" dirty="0"/>
          </a:p>
          <a:p>
            <a:r>
              <a:rPr lang="en-US" sz="2000" dirty="0" smtClean="0"/>
              <a:t>Personal challenge/prestige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414015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Methodik zur Entwicklung von Sicherheitmodellen</a:t>
            </a:r>
            <a:endParaRPr lang="de-DE" smtClean="0"/>
          </a:p>
        </p:txBody>
      </p:sp>
      <p:sp>
        <p:nvSpPr>
          <p:cNvPr id="5" name="Rechteck 4"/>
          <p:cNvSpPr/>
          <p:nvPr/>
        </p:nvSpPr>
        <p:spPr bwMode="auto">
          <a:xfrm>
            <a:off x="1193800" y="1839913"/>
            <a:ext cx="3529013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 err="1">
                <a:latin typeface="+mn-lt"/>
              </a:rPr>
              <a:t>Generelle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Sicherheits-Ontologie</a:t>
            </a:r>
            <a:endParaRPr lang="de-DE" sz="1600" dirty="0">
              <a:latin typeface="+mn-lt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7097713" y="1912938"/>
            <a:ext cx="2592387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 err="1">
                <a:latin typeface="+mn-lt"/>
              </a:rPr>
              <a:t>Fokussierte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Sicht</a:t>
            </a:r>
            <a:r>
              <a:rPr lang="en-US" sz="1600" dirty="0">
                <a:latin typeface="+mn-lt"/>
              </a:rPr>
              <a:t> auf </a:t>
            </a:r>
            <a:r>
              <a:rPr lang="en-US" sz="1600" dirty="0" err="1">
                <a:latin typeface="+mn-lt"/>
              </a:rPr>
              <a:t>ein</a:t>
            </a:r>
            <a:r>
              <a:rPr lang="en-US" sz="1600" dirty="0">
                <a:latin typeface="+mn-lt"/>
              </a:rPr>
              <a:t> Element</a:t>
            </a:r>
            <a:endParaRPr lang="de-DE" sz="1600" dirty="0">
              <a:latin typeface="+mn-lt"/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7313613" y="6521450"/>
            <a:ext cx="2592387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 err="1">
                <a:latin typeface="+mn-lt"/>
              </a:rPr>
              <a:t>Ableiten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der</a:t>
            </a:r>
            <a:r>
              <a:rPr lang="en-US" sz="1600" dirty="0">
                <a:latin typeface="+mn-lt"/>
              </a:rPr>
              <a:t>  </a:t>
            </a:r>
            <a:r>
              <a:rPr lang="en-US" sz="1600" dirty="0" err="1">
                <a:latin typeface="+mn-lt"/>
              </a:rPr>
              <a:t>technischen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Abhängikeiten</a:t>
            </a:r>
            <a:endParaRPr lang="de-DE" sz="1600" dirty="0">
              <a:latin typeface="+mn-lt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976313" y="6592888"/>
            <a:ext cx="4394200" cy="4318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 err="1">
                <a:latin typeface="+mn-lt"/>
              </a:rPr>
              <a:t>Anwendbares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Sicherheitsmodell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als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Funktion</a:t>
            </a:r>
            <a:r>
              <a:rPr lang="en-US" sz="1600" dirty="0">
                <a:latin typeface="+mn-lt"/>
              </a:rPr>
              <a:t> von </a:t>
            </a:r>
            <a:r>
              <a:rPr lang="en-US" sz="1600" dirty="0" err="1">
                <a:latin typeface="+mn-lt"/>
              </a:rPr>
              <a:t>Anforderungen</a:t>
            </a:r>
            <a:r>
              <a:rPr lang="en-US" sz="1600" dirty="0">
                <a:latin typeface="+mn-lt"/>
              </a:rPr>
              <a:t> und </a:t>
            </a:r>
            <a:r>
              <a:rPr lang="en-US" sz="1600" dirty="0" err="1">
                <a:latin typeface="+mn-lt"/>
              </a:rPr>
              <a:t>Komposition</a:t>
            </a:r>
            <a:endParaRPr lang="de-DE" sz="1600" dirty="0">
              <a:latin typeface="+mn-lt"/>
            </a:endParaRPr>
          </a:p>
        </p:txBody>
      </p:sp>
      <p:pic>
        <p:nvPicPr>
          <p:cNvPr id="18439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6700" y="2557463"/>
            <a:ext cx="30575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7075" y="2557463"/>
            <a:ext cx="2590800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5250" y="5008563"/>
            <a:ext cx="3663950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6" name="Picture 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7338" y="5321300"/>
            <a:ext cx="3629025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Pfeil nach rechts 10"/>
          <p:cNvSpPr/>
          <p:nvPr/>
        </p:nvSpPr>
        <p:spPr bwMode="auto">
          <a:xfrm rot="5400000">
            <a:off x="2591594" y="4204494"/>
            <a:ext cx="1176338" cy="431800"/>
          </a:xfrm>
          <a:prstGeom prst="rightArrow">
            <a:avLst/>
          </a:prstGeom>
          <a:solidFill>
            <a:srgbClr val="92D050"/>
          </a:solidFill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12" name="Pfeil nach rechts 11"/>
          <p:cNvSpPr/>
          <p:nvPr/>
        </p:nvSpPr>
        <p:spPr bwMode="auto">
          <a:xfrm rot="5400000">
            <a:off x="7863681" y="4085432"/>
            <a:ext cx="1176337" cy="431800"/>
          </a:xfrm>
          <a:prstGeom prst="rightArrow">
            <a:avLst/>
          </a:prstGeom>
          <a:solidFill>
            <a:schemeClr val="bg2">
              <a:lumMod val="20000"/>
              <a:lumOff val="80000"/>
            </a:schemeClr>
          </a:solidFill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13" name="Pfeil nach rechts 12"/>
          <p:cNvSpPr/>
          <p:nvPr/>
        </p:nvSpPr>
        <p:spPr bwMode="auto">
          <a:xfrm rot="10800000">
            <a:off x="5273675" y="5487988"/>
            <a:ext cx="1176338" cy="433387"/>
          </a:xfrm>
          <a:prstGeom prst="rightArrow">
            <a:avLst/>
          </a:prstGeom>
          <a:solidFill>
            <a:schemeClr val="bg2">
              <a:lumMod val="20000"/>
              <a:lumOff val="80000"/>
            </a:schemeClr>
          </a:solidFill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14" name="Pfeil nach rechts 13"/>
          <p:cNvSpPr/>
          <p:nvPr/>
        </p:nvSpPr>
        <p:spPr bwMode="auto">
          <a:xfrm>
            <a:off x="5153025" y="2765425"/>
            <a:ext cx="1177925" cy="431800"/>
          </a:xfrm>
          <a:prstGeom prst="rightArrow">
            <a:avLst/>
          </a:prstGeom>
          <a:solidFill>
            <a:schemeClr val="bg2">
              <a:lumMod val="20000"/>
              <a:lumOff val="80000"/>
            </a:schemeClr>
          </a:solidFill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5349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 animBg="1"/>
      <p:bldP spid="13" grpId="0" animBg="1"/>
      <p:bldP spid="1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5" y="2227263"/>
            <a:ext cx="1054100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itel 1"/>
          <p:cNvSpPr>
            <a:spLocks noGrp="1"/>
          </p:cNvSpPr>
          <p:nvPr>
            <p:ph type="title"/>
          </p:nvPr>
        </p:nvSpPr>
        <p:spPr>
          <a:xfrm>
            <a:off x="1452563" y="976313"/>
            <a:ext cx="6934200" cy="355600"/>
          </a:xfrm>
        </p:spPr>
        <p:txBody>
          <a:bodyPr/>
          <a:lstStyle/>
          <a:p>
            <a:r>
              <a:rPr lang="en-US" smtClean="0"/>
              <a:t>Genutzte Sicherheitsontologie</a:t>
            </a:r>
          </a:p>
        </p:txBody>
      </p:sp>
      <p:sp>
        <p:nvSpPr>
          <p:cNvPr id="6" name="Ellipse 5"/>
          <p:cNvSpPr>
            <a:spLocks noChangeArrowheads="1"/>
          </p:cNvSpPr>
          <p:nvPr/>
        </p:nvSpPr>
        <p:spPr bwMode="auto">
          <a:xfrm>
            <a:off x="7673975" y="5584825"/>
            <a:ext cx="1439863" cy="792163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946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263" y="4702175"/>
            <a:ext cx="688975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2650" y="4697413"/>
            <a:ext cx="68897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55728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Angriffszentrische Sicherheitsmodelle</a:t>
            </a:r>
          </a:p>
        </p:txBody>
      </p:sp>
      <p:sp>
        <p:nvSpPr>
          <p:cNvPr id="20483" name="Rechteck 6"/>
          <p:cNvSpPr>
            <a:spLocks noChangeArrowheads="1"/>
          </p:cNvSpPr>
          <p:nvPr/>
        </p:nvSpPr>
        <p:spPr bwMode="auto">
          <a:xfrm>
            <a:off x="688975" y="4959350"/>
            <a:ext cx="9937750" cy="14398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484" name="Rechteck 4"/>
          <p:cNvSpPr>
            <a:spLocks noChangeArrowheads="1"/>
          </p:cNvSpPr>
          <p:nvPr/>
        </p:nvSpPr>
        <p:spPr bwMode="auto">
          <a:xfrm>
            <a:off x="473075" y="1624013"/>
            <a:ext cx="9937750" cy="14398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Rechteck 7"/>
          <p:cNvSpPr/>
          <p:nvPr/>
        </p:nvSpPr>
        <p:spPr bwMode="auto">
          <a:xfrm>
            <a:off x="0" y="2295525"/>
            <a:ext cx="6737350" cy="287338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sz="1800" b="1" dirty="0" err="1">
                <a:latin typeface="+mn-lt"/>
              </a:rPr>
              <a:t>Schritt</a:t>
            </a:r>
            <a:r>
              <a:rPr lang="en-US" sz="1800" b="1" dirty="0">
                <a:latin typeface="+mn-lt"/>
              </a:rPr>
              <a:t> 2: </a:t>
            </a:r>
            <a:r>
              <a:rPr lang="en-US" sz="1800" b="1" dirty="0" err="1">
                <a:latin typeface="+mn-lt"/>
              </a:rPr>
              <a:t>Fokussierte</a:t>
            </a:r>
            <a:r>
              <a:rPr lang="en-US" sz="1800" b="1" dirty="0">
                <a:latin typeface="+mn-lt"/>
              </a:rPr>
              <a:t> </a:t>
            </a:r>
            <a:r>
              <a:rPr lang="en-US" sz="1800" b="1" dirty="0" err="1">
                <a:latin typeface="+mn-lt"/>
              </a:rPr>
              <a:t>Sicht</a:t>
            </a:r>
            <a:r>
              <a:rPr lang="en-US" sz="1800" b="1" dirty="0">
                <a:latin typeface="+mn-lt"/>
              </a:rPr>
              <a:t> auf </a:t>
            </a:r>
            <a:r>
              <a:rPr lang="en-US" sz="1800" b="1" dirty="0" err="1">
                <a:latin typeface="+mn-lt"/>
              </a:rPr>
              <a:t>ein</a:t>
            </a:r>
            <a:r>
              <a:rPr lang="en-US" sz="1800" b="1" dirty="0">
                <a:latin typeface="+mn-lt"/>
              </a:rPr>
              <a:t> Element</a:t>
            </a:r>
            <a:endParaRPr lang="de-DE" sz="1800" b="1" dirty="0" err="1">
              <a:latin typeface="+mn-lt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473075" y="2943225"/>
            <a:ext cx="3024188" cy="10795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800" b="1" dirty="0" err="1">
                <a:latin typeface="+mn-lt"/>
              </a:rPr>
              <a:t>Angreifer</a:t>
            </a:r>
            <a:endParaRPr lang="en-US" sz="1800" b="1" dirty="0">
              <a:latin typeface="+mn-lt"/>
            </a:endParaRPr>
          </a:p>
          <a:p>
            <a:pPr algn="ctr">
              <a:defRPr/>
            </a:pPr>
            <a:r>
              <a:rPr lang="en-US" sz="1600" dirty="0">
                <a:latin typeface="+mn-lt"/>
              </a:rPr>
              <a:t>Hat </a:t>
            </a:r>
            <a:r>
              <a:rPr lang="en-US" sz="1600" dirty="0" err="1">
                <a:latin typeface="+mn-lt"/>
              </a:rPr>
              <a:t>eine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Menge</a:t>
            </a:r>
            <a:r>
              <a:rPr lang="en-US" sz="1600" dirty="0">
                <a:latin typeface="+mn-lt"/>
              </a:rPr>
              <a:t> von </a:t>
            </a:r>
            <a:r>
              <a:rPr lang="en-US" sz="1600" dirty="0" err="1">
                <a:latin typeface="+mn-lt"/>
              </a:rPr>
              <a:t>Angriffen</a:t>
            </a:r>
            <a:r>
              <a:rPr lang="en-US" sz="1600" dirty="0">
                <a:latin typeface="+mn-lt"/>
              </a:rPr>
              <a:t> um </a:t>
            </a:r>
            <a:r>
              <a:rPr lang="en-US" sz="1600" dirty="0" err="1">
                <a:latin typeface="+mn-lt"/>
              </a:rPr>
              <a:t>Sicherheitsziele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zu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verletzen</a:t>
            </a:r>
            <a:endParaRPr lang="de-DE" sz="1600" dirty="0">
              <a:latin typeface="+mn-lt"/>
            </a:endParaRPr>
          </a:p>
        </p:txBody>
      </p:sp>
      <p:sp>
        <p:nvSpPr>
          <p:cNvPr id="10" name="Rechteck 9"/>
          <p:cNvSpPr/>
          <p:nvPr/>
        </p:nvSpPr>
        <p:spPr bwMode="auto">
          <a:xfrm>
            <a:off x="7602538" y="2943225"/>
            <a:ext cx="3024187" cy="10795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800" b="1" dirty="0">
                <a:latin typeface="+mn-lt"/>
              </a:rPr>
              <a:t>System</a:t>
            </a:r>
          </a:p>
          <a:p>
            <a:pPr algn="ctr">
              <a:defRPr/>
            </a:pPr>
            <a:r>
              <a:rPr lang="en-US" sz="1600" dirty="0" err="1">
                <a:latin typeface="+mn-lt"/>
              </a:rPr>
              <a:t>Widersteht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spezifischen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Angriffen</a:t>
            </a:r>
            <a:endParaRPr lang="de-DE" sz="1600" dirty="0">
              <a:latin typeface="+mn-lt"/>
            </a:endParaRPr>
          </a:p>
        </p:txBody>
      </p:sp>
      <p:sp>
        <p:nvSpPr>
          <p:cNvPr id="11" name="Rechteck 10"/>
          <p:cNvSpPr/>
          <p:nvPr/>
        </p:nvSpPr>
        <p:spPr bwMode="auto">
          <a:xfrm>
            <a:off x="4362450" y="2943225"/>
            <a:ext cx="2374900" cy="10795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en-US" sz="1800" b="1" dirty="0" err="1">
                <a:latin typeface="+mn-lt"/>
              </a:rPr>
              <a:t>Angriffszentrische</a:t>
            </a:r>
            <a:r>
              <a:rPr lang="de-DE" sz="1800" b="1" dirty="0">
                <a:latin typeface="+mn-lt"/>
              </a:rPr>
              <a:t> Sicht</a:t>
            </a:r>
            <a:endParaRPr lang="en-US" sz="1800" b="1" dirty="0">
              <a:latin typeface="+mn-lt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0" y="4527550"/>
            <a:ext cx="7745413" cy="4318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sz="1800" b="1" dirty="0" err="1">
                <a:latin typeface="+mn-lt"/>
              </a:rPr>
              <a:t>Schritt</a:t>
            </a:r>
            <a:r>
              <a:rPr lang="en-US" sz="1800" b="1" dirty="0">
                <a:latin typeface="+mn-lt"/>
              </a:rPr>
              <a:t> 3: </a:t>
            </a:r>
            <a:r>
              <a:rPr lang="en-US" sz="1800" b="1" dirty="0" err="1">
                <a:latin typeface="+mn-lt"/>
              </a:rPr>
              <a:t>Technische</a:t>
            </a:r>
            <a:r>
              <a:rPr lang="en-US" sz="1800" b="1" dirty="0">
                <a:latin typeface="+mn-lt"/>
              </a:rPr>
              <a:t> </a:t>
            </a:r>
            <a:r>
              <a:rPr lang="en-US" sz="1800" b="1" dirty="0" err="1">
                <a:latin typeface="+mn-lt"/>
              </a:rPr>
              <a:t>Ableitung</a:t>
            </a:r>
            <a:endParaRPr lang="de-DE" sz="1800" b="1" dirty="0" err="1">
              <a:latin typeface="+mn-lt"/>
            </a:endParaRPr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1524000" y="5103813"/>
            <a:ext cx="8958263" cy="24257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Realisierte Möglichkeit 1: über Listen </a:t>
            </a:r>
          </a:p>
          <a:p>
            <a:pPr marL="742950" lvl="1" indent="-285750">
              <a:buFontTx/>
              <a:buChar char="-"/>
              <a:defRPr/>
            </a:pPr>
            <a:r>
              <a:rPr lang="de-DE" dirty="0" smtClean="0"/>
              <a:t>Stand der Technik in der Industrie: Common </a:t>
            </a:r>
            <a:r>
              <a:rPr lang="de-DE" dirty="0" err="1" smtClean="0"/>
              <a:t>Criteria</a:t>
            </a:r>
            <a:endParaRPr lang="de-DE" dirty="0" smtClean="0"/>
          </a:p>
          <a:p>
            <a:pPr marL="874713" lvl="2" indent="-285750">
              <a:defRPr/>
            </a:pPr>
            <a:r>
              <a:rPr lang="de-DE" dirty="0" smtClean="0">
                <a:sym typeface="Wingdings" pitchFamily="2" charset="2"/>
              </a:rPr>
              <a:t>	</a:t>
            </a:r>
          </a:p>
          <a:p>
            <a:pPr>
              <a:defRPr/>
            </a:pPr>
            <a:r>
              <a:rPr lang="de-DE" dirty="0" smtClean="0"/>
              <a:t>Realisierte Möglichkeit 2: über Angriffsbäume (Idee nach </a:t>
            </a:r>
            <a:r>
              <a:rPr lang="de-DE" dirty="0" err="1" smtClean="0"/>
              <a:t>Schneier</a:t>
            </a:r>
            <a:r>
              <a:rPr lang="de-DE" dirty="0" smtClean="0"/>
              <a:t>, 1999)</a:t>
            </a:r>
          </a:p>
          <a:p>
            <a:pPr marL="742950" lvl="1" indent="-285750">
              <a:buFontTx/>
              <a:buChar char="-"/>
              <a:defRPr/>
            </a:pPr>
            <a:r>
              <a:rPr lang="de-DE" dirty="0" smtClean="0"/>
              <a:t>Ableitung der möglichen Angriffe über Dekomposition der Angriffsziele</a:t>
            </a:r>
          </a:p>
          <a:p>
            <a:pPr lvl="1">
              <a:defRPr/>
            </a:pPr>
            <a:endParaRPr lang="de-DE" dirty="0" smtClean="0"/>
          </a:p>
        </p:txBody>
      </p:sp>
      <p:sp>
        <p:nvSpPr>
          <p:cNvPr id="14" name="Pfeil nach rechts 13"/>
          <p:cNvSpPr/>
          <p:nvPr/>
        </p:nvSpPr>
        <p:spPr bwMode="auto">
          <a:xfrm>
            <a:off x="3570288" y="3279775"/>
            <a:ext cx="719137" cy="504825"/>
          </a:xfrm>
          <a:prstGeom prst="rightArrow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algn="ctr">
              <a:defRPr/>
            </a:pPr>
            <a:endParaRPr lang="de-DE" sz="1800" b="1" dirty="0" err="1">
              <a:latin typeface="+mn-lt"/>
            </a:endParaRPr>
          </a:p>
        </p:txBody>
      </p:sp>
      <p:sp>
        <p:nvSpPr>
          <p:cNvPr id="15" name="Pfeil nach rechts 14"/>
          <p:cNvSpPr/>
          <p:nvPr/>
        </p:nvSpPr>
        <p:spPr bwMode="auto">
          <a:xfrm rot="10800000">
            <a:off x="6810375" y="3279775"/>
            <a:ext cx="719138" cy="504825"/>
          </a:xfrm>
          <a:prstGeom prst="rightArrow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algn="ctr">
              <a:defRPr/>
            </a:pPr>
            <a:endParaRPr lang="de-DE" sz="1800" b="1" dirty="0" err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2339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Beispiel: Angriffsbaum Model (ATASM)</a:t>
            </a:r>
            <a:endParaRPr lang="de-DE" smtClean="0"/>
          </a:p>
        </p:txBody>
      </p:sp>
      <p:sp>
        <p:nvSpPr>
          <p:cNvPr id="21507" name="Rechteck 3"/>
          <p:cNvSpPr>
            <a:spLocks noChangeArrowheads="1"/>
          </p:cNvSpPr>
          <p:nvPr/>
        </p:nvSpPr>
        <p:spPr bwMode="auto">
          <a:xfrm>
            <a:off x="762000" y="2055813"/>
            <a:ext cx="1871663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508" name="Rechteck 4"/>
          <p:cNvSpPr>
            <a:spLocks noChangeArrowheads="1"/>
          </p:cNvSpPr>
          <p:nvPr/>
        </p:nvSpPr>
        <p:spPr bwMode="auto">
          <a:xfrm>
            <a:off x="8250238" y="2055813"/>
            <a:ext cx="2016125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509" name="Rechteck 5"/>
          <p:cNvSpPr>
            <a:spLocks noChangeArrowheads="1"/>
          </p:cNvSpPr>
          <p:nvPr/>
        </p:nvSpPr>
        <p:spPr bwMode="auto">
          <a:xfrm>
            <a:off x="3354388" y="2071688"/>
            <a:ext cx="4248150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" name="Rechteck 6"/>
          <p:cNvSpPr/>
          <p:nvPr/>
        </p:nvSpPr>
        <p:spPr bwMode="auto">
          <a:xfrm>
            <a:off x="4578350" y="2271713"/>
            <a:ext cx="1584325" cy="3603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 err="1">
                <a:latin typeface="+mn-lt"/>
              </a:rPr>
              <a:t>Systemsicherheit</a:t>
            </a:r>
            <a:endParaRPr lang="de-DE" sz="1400" dirty="0">
              <a:latin typeface="+mn-lt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5507038" y="2921000"/>
            <a:ext cx="1446212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 err="1">
                <a:latin typeface="+mn-lt"/>
              </a:rPr>
              <a:t>Vertraulichkeit</a:t>
            </a:r>
            <a:endParaRPr lang="de-DE" sz="1400" dirty="0">
              <a:latin typeface="+mn-lt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3641725" y="2921000"/>
            <a:ext cx="1295400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 err="1">
                <a:latin typeface="+mn-lt"/>
              </a:rPr>
              <a:t>Integrität</a:t>
            </a:r>
            <a:endParaRPr lang="de-DE" sz="1400" dirty="0">
              <a:latin typeface="+mn-lt"/>
            </a:endParaRPr>
          </a:p>
        </p:txBody>
      </p:sp>
      <p:cxnSp>
        <p:nvCxnSpPr>
          <p:cNvPr id="21513" name="Gerade Verbindung mit Pfeil 14"/>
          <p:cNvCxnSpPr>
            <a:cxnSpLocks noChangeShapeType="1"/>
            <a:stCxn id="8" idx="0"/>
            <a:endCxn id="7" idx="2"/>
          </p:cNvCxnSpPr>
          <p:nvPr/>
        </p:nvCxnSpPr>
        <p:spPr bwMode="auto">
          <a:xfrm flipH="1" flipV="1">
            <a:off x="5370513" y="2632075"/>
            <a:ext cx="860425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1514" name="Gerade Verbindung mit Pfeil 14"/>
          <p:cNvCxnSpPr>
            <a:cxnSpLocks noChangeShapeType="1"/>
            <a:stCxn id="9" idx="0"/>
            <a:endCxn id="7" idx="2"/>
          </p:cNvCxnSpPr>
          <p:nvPr/>
        </p:nvCxnSpPr>
        <p:spPr bwMode="auto">
          <a:xfrm flipV="1">
            <a:off x="4289425" y="2632075"/>
            <a:ext cx="1081088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8" name="Rechteck 17"/>
          <p:cNvSpPr/>
          <p:nvPr/>
        </p:nvSpPr>
        <p:spPr bwMode="auto">
          <a:xfrm>
            <a:off x="4505325" y="3713163"/>
            <a:ext cx="1439863" cy="287337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 err="1">
                <a:latin typeface="+mn-lt"/>
              </a:rPr>
              <a:t>Lesen</a:t>
            </a:r>
            <a:r>
              <a:rPr lang="en-US" sz="1400" dirty="0">
                <a:latin typeface="+mn-lt"/>
              </a:rPr>
              <a:t> d. </a:t>
            </a:r>
            <a:r>
              <a:rPr lang="en-US" sz="1400" dirty="0" err="1">
                <a:latin typeface="+mn-lt"/>
              </a:rPr>
              <a:t>daten</a:t>
            </a:r>
            <a:endParaRPr lang="de-DE" sz="1400" dirty="0">
              <a:latin typeface="+mn-lt"/>
            </a:endParaRPr>
          </a:p>
        </p:txBody>
      </p:sp>
      <p:sp>
        <p:nvSpPr>
          <p:cNvPr id="19" name="Rechteck 18"/>
          <p:cNvSpPr/>
          <p:nvPr/>
        </p:nvSpPr>
        <p:spPr bwMode="auto">
          <a:xfrm>
            <a:off x="5873750" y="4360863"/>
            <a:ext cx="1296988" cy="503237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 err="1">
                <a:latin typeface="+mn-lt"/>
              </a:rPr>
              <a:t>Physisch</a:t>
            </a:r>
            <a:r>
              <a:rPr lang="en-US" sz="1400" dirty="0">
                <a:latin typeface="+mn-lt"/>
              </a:rPr>
              <a:t/>
            </a:r>
            <a:br>
              <a:rPr lang="en-US" sz="1400" dirty="0">
                <a:latin typeface="+mn-lt"/>
              </a:rPr>
            </a:br>
            <a:r>
              <a:rPr lang="en-US" sz="1400" dirty="0">
                <a:latin typeface="+mn-lt"/>
              </a:rPr>
              <a:t>(</a:t>
            </a:r>
            <a:r>
              <a:rPr lang="en-US" sz="1400" dirty="0" err="1">
                <a:latin typeface="+mn-lt"/>
              </a:rPr>
              <a:t>Knoten</a:t>
            </a:r>
            <a:r>
              <a:rPr lang="en-US" sz="1400" dirty="0">
                <a:latin typeface="+mn-lt"/>
              </a:rPr>
              <a:t>)</a:t>
            </a:r>
            <a:endParaRPr lang="de-DE" sz="1400" dirty="0">
              <a:latin typeface="+mn-lt"/>
            </a:endParaRPr>
          </a:p>
        </p:txBody>
      </p:sp>
      <p:sp>
        <p:nvSpPr>
          <p:cNvPr id="20" name="Rechteck 19"/>
          <p:cNvSpPr/>
          <p:nvPr/>
        </p:nvSpPr>
        <p:spPr bwMode="auto">
          <a:xfrm>
            <a:off x="3786188" y="4362450"/>
            <a:ext cx="1295400" cy="50165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 err="1">
                <a:latin typeface="+mn-lt"/>
              </a:rPr>
              <a:t>Abhören</a:t>
            </a:r>
            <a:r>
              <a:rPr lang="en-US" sz="1400" dirty="0">
                <a:latin typeface="+mn-lt"/>
              </a:rPr>
              <a:t/>
            </a:r>
            <a:br>
              <a:rPr lang="en-US" sz="1400" dirty="0">
                <a:latin typeface="+mn-lt"/>
              </a:rPr>
            </a:br>
            <a:r>
              <a:rPr lang="en-US" sz="1400" dirty="0">
                <a:latin typeface="+mn-lt"/>
              </a:rPr>
              <a:t>(radio)</a:t>
            </a:r>
            <a:endParaRPr lang="de-DE" sz="1400" dirty="0">
              <a:latin typeface="+mn-lt"/>
            </a:endParaRPr>
          </a:p>
        </p:txBody>
      </p:sp>
      <p:cxnSp>
        <p:nvCxnSpPr>
          <p:cNvPr id="21518" name="Gerade Verbindung mit Pfeil 14"/>
          <p:cNvCxnSpPr>
            <a:cxnSpLocks noChangeShapeType="1"/>
            <a:stCxn id="18" idx="0"/>
            <a:endCxn id="8" idx="2"/>
          </p:cNvCxnSpPr>
          <p:nvPr/>
        </p:nvCxnSpPr>
        <p:spPr bwMode="auto">
          <a:xfrm flipV="1">
            <a:off x="5226050" y="3279775"/>
            <a:ext cx="1004888" cy="4333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1519" name="Gerade Verbindung mit Pfeil 14"/>
          <p:cNvCxnSpPr>
            <a:cxnSpLocks noChangeShapeType="1"/>
            <a:stCxn id="20" idx="0"/>
            <a:endCxn id="18" idx="2"/>
          </p:cNvCxnSpPr>
          <p:nvPr/>
        </p:nvCxnSpPr>
        <p:spPr bwMode="auto">
          <a:xfrm flipV="1">
            <a:off x="4433888" y="4000500"/>
            <a:ext cx="792162" cy="3619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1520" name="Gerade Verbindung mit Pfeil 14"/>
          <p:cNvCxnSpPr>
            <a:cxnSpLocks noChangeShapeType="1"/>
            <a:stCxn id="19" idx="0"/>
            <a:endCxn id="18" idx="2"/>
          </p:cNvCxnSpPr>
          <p:nvPr/>
        </p:nvCxnSpPr>
        <p:spPr bwMode="auto">
          <a:xfrm flipH="1" flipV="1">
            <a:off x="5226050" y="4000500"/>
            <a:ext cx="1296988" cy="3603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0" name="Rechteck 39"/>
          <p:cNvSpPr/>
          <p:nvPr/>
        </p:nvSpPr>
        <p:spPr bwMode="auto">
          <a:xfrm>
            <a:off x="5441950" y="5295900"/>
            <a:ext cx="1295400" cy="4492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 err="1">
                <a:latin typeface="+mn-lt"/>
              </a:rPr>
              <a:t>Zugang</a:t>
            </a:r>
            <a:r>
              <a:rPr lang="en-US" sz="1200" dirty="0">
                <a:latin typeface="+mn-lt"/>
              </a:rPr>
              <a:t> </a:t>
            </a:r>
            <a:r>
              <a:rPr lang="en-US" sz="1200" dirty="0" err="1">
                <a:latin typeface="+mn-lt"/>
              </a:rPr>
              <a:t>zum</a:t>
            </a:r>
            <a:r>
              <a:rPr lang="en-US" sz="1200" dirty="0">
                <a:latin typeface="+mn-lt"/>
              </a:rPr>
              <a:t> </a:t>
            </a:r>
            <a:r>
              <a:rPr lang="en-US" sz="1200" dirty="0" err="1">
                <a:latin typeface="+mn-lt"/>
              </a:rPr>
              <a:t>Knoten</a:t>
            </a:r>
            <a:endParaRPr lang="de-DE" sz="1200" dirty="0">
              <a:latin typeface="+mn-lt"/>
            </a:endParaRPr>
          </a:p>
        </p:txBody>
      </p:sp>
      <p:sp>
        <p:nvSpPr>
          <p:cNvPr id="41" name="Rechteck 40"/>
          <p:cNvSpPr/>
          <p:nvPr/>
        </p:nvSpPr>
        <p:spPr bwMode="auto">
          <a:xfrm>
            <a:off x="6305550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 err="1">
                <a:latin typeface="+mn-lt"/>
              </a:rPr>
              <a:t>Auslesen</a:t>
            </a:r>
            <a:endParaRPr lang="de-DE" sz="1200" dirty="0">
              <a:latin typeface="+mn-lt"/>
            </a:endParaRPr>
          </a:p>
        </p:txBody>
      </p:sp>
      <p:cxnSp>
        <p:nvCxnSpPr>
          <p:cNvPr id="21523" name="Gerade Verbindung mit Pfeil 14"/>
          <p:cNvCxnSpPr>
            <a:cxnSpLocks noChangeShapeType="1"/>
            <a:stCxn id="41" idx="0"/>
          </p:cNvCxnSpPr>
          <p:nvPr/>
        </p:nvCxnSpPr>
        <p:spPr bwMode="auto">
          <a:xfrm flipH="1" flipV="1">
            <a:off x="6672263" y="4867275"/>
            <a:ext cx="280987" cy="10048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1524" name="Gerade Verbindung mit Pfeil 14"/>
          <p:cNvCxnSpPr>
            <a:cxnSpLocks noChangeShapeType="1"/>
            <a:stCxn id="19" idx="2"/>
            <a:endCxn id="40" idx="0"/>
          </p:cNvCxnSpPr>
          <p:nvPr/>
        </p:nvCxnSpPr>
        <p:spPr bwMode="auto">
          <a:xfrm flipH="1">
            <a:off x="6089650" y="4864100"/>
            <a:ext cx="433388" cy="431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1525" name="Freihandform 48"/>
          <p:cNvSpPr>
            <a:spLocks/>
          </p:cNvSpPr>
          <p:nvPr/>
        </p:nvSpPr>
        <p:spPr bwMode="auto">
          <a:xfrm>
            <a:off x="6450013" y="4975225"/>
            <a:ext cx="287337" cy="46038"/>
          </a:xfrm>
          <a:custGeom>
            <a:avLst/>
            <a:gdLst>
              <a:gd name="T0" fmla="*/ 0 w 175260"/>
              <a:gd name="T1" fmla="*/ 0 h 91440"/>
              <a:gd name="T2" fmla="*/ 1071699 w 175260"/>
              <a:gd name="T3" fmla="*/ 28 h 91440"/>
              <a:gd name="T4" fmla="*/ 2143477 w 175260"/>
              <a:gd name="T5" fmla="*/ 40 h 91440"/>
              <a:gd name="T6" fmla="*/ 6966272 w 175260"/>
              <a:gd name="T7" fmla="*/ 67 h 91440"/>
              <a:gd name="T8" fmla="*/ 8573936 w 175260"/>
              <a:gd name="T9" fmla="*/ 76 h 91440"/>
              <a:gd name="T10" fmla="*/ 13396789 w 175260"/>
              <a:gd name="T11" fmla="*/ 91 h 91440"/>
              <a:gd name="T12" fmla="*/ 15004455 w 175260"/>
              <a:gd name="T13" fmla="*/ 95 h 91440"/>
              <a:gd name="T14" fmla="*/ 24650161 w 175260"/>
              <a:gd name="T15" fmla="*/ 91 h 914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75260"/>
              <a:gd name="T25" fmla="*/ 0 h 91440"/>
              <a:gd name="T26" fmla="*/ 175260 w 175260"/>
              <a:gd name="T27" fmla="*/ 91440 h 914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75260" h="91440">
                <a:moveTo>
                  <a:pt x="0" y="0"/>
                </a:moveTo>
                <a:cubicBezTo>
                  <a:pt x="2540" y="8890"/>
                  <a:pt x="4186" y="18086"/>
                  <a:pt x="7620" y="26670"/>
                </a:cubicBezTo>
                <a:cubicBezTo>
                  <a:pt x="9321" y="30922"/>
                  <a:pt x="12309" y="34582"/>
                  <a:pt x="15240" y="38100"/>
                </a:cubicBezTo>
                <a:cubicBezTo>
                  <a:pt x="26431" y="51529"/>
                  <a:pt x="33600" y="54150"/>
                  <a:pt x="49530" y="64770"/>
                </a:cubicBezTo>
                <a:lnTo>
                  <a:pt x="60960" y="72390"/>
                </a:lnTo>
                <a:cubicBezTo>
                  <a:pt x="79073" y="84465"/>
                  <a:pt x="68046" y="78562"/>
                  <a:pt x="95250" y="87630"/>
                </a:cubicBezTo>
                <a:lnTo>
                  <a:pt x="106680" y="91440"/>
                </a:lnTo>
                <a:cubicBezTo>
                  <a:pt x="170175" y="87472"/>
                  <a:pt x="147280" y="87630"/>
                  <a:pt x="175260" y="87630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Rechteck 50"/>
          <p:cNvSpPr/>
          <p:nvPr/>
        </p:nvSpPr>
        <p:spPr bwMode="auto">
          <a:xfrm>
            <a:off x="3425825" y="5407025"/>
            <a:ext cx="1295400" cy="3222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 err="1">
                <a:latin typeface="+mn-lt"/>
              </a:rPr>
              <a:t>Zugriff</a:t>
            </a:r>
            <a:r>
              <a:rPr lang="en-US" sz="1200" dirty="0">
                <a:latin typeface="+mn-lt"/>
              </a:rPr>
              <a:t> z. Radio</a:t>
            </a:r>
            <a:endParaRPr lang="de-DE" sz="1200" dirty="0">
              <a:latin typeface="+mn-lt"/>
            </a:endParaRPr>
          </a:p>
        </p:txBody>
      </p:sp>
      <p:sp>
        <p:nvSpPr>
          <p:cNvPr id="52" name="Rechteck 51"/>
          <p:cNvSpPr/>
          <p:nvPr/>
        </p:nvSpPr>
        <p:spPr bwMode="auto">
          <a:xfrm>
            <a:off x="4073525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 err="1">
                <a:latin typeface="+mn-lt"/>
              </a:rPr>
              <a:t>Entschlüsseln</a:t>
            </a:r>
            <a:endParaRPr lang="de-DE" sz="1200" dirty="0">
              <a:latin typeface="+mn-lt"/>
            </a:endParaRPr>
          </a:p>
        </p:txBody>
      </p:sp>
      <p:cxnSp>
        <p:nvCxnSpPr>
          <p:cNvPr id="21528" name="Gerade Verbindung mit Pfeil 14"/>
          <p:cNvCxnSpPr>
            <a:cxnSpLocks noChangeShapeType="1"/>
            <a:stCxn id="20" idx="2"/>
            <a:endCxn id="51" idx="0"/>
          </p:cNvCxnSpPr>
          <p:nvPr/>
        </p:nvCxnSpPr>
        <p:spPr bwMode="auto">
          <a:xfrm flipH="1">
            <a:off x="4073525" y="4864100"/>
            <a:ext cx="360363" cy="542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1529" name="Gerade Verbindung mit Pfeil 14"/>
          <p:cNvCxnSpPr>
            <a:cxnSpLocks noChangeShapeType="1"/>
            <a:stCxn id="20" idx="2"/>
          </p:cNvCxnSpPr>
          <p:nvPr/>
        </p:nvCxnSpPr>
        <p:spPr bwMode="auto">
          <a:xfrm>
            <a:off x="4433888" y="4864100"/>
            <a:ext cx="828675" cy="10080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1530" name="Freihandform 58"/>
          <p:cNvSpPr>
            <a:spLocks/>
          </p:cNvSpPr>
          <p:nvPr/>
        </p:nvSpPr>
        <p:spPr bwMode="auto">
          <a:xfrm>
            <a:off x="4322763" y="5046663"/>
            <a:ext cx="230187" cy="42862"/>
          </a:xfrm>
          <a:custGeom>
            <a:avLst/>
            <a:gdLst>
              <a:gd name="T0" fmla="*/ 0 w 231648"/>
              <a:gd name="T1" fmla="*/ 35 h 42710"/>
              <a:gd name="T2" fmla="*/ 46068 w 231648"/>
              <a:gd name="T3" fmla="*/ 37801 h 42710"/>
              <a:gd name="T4" fmla="*/ 74862 w 231648"/>
              <a:gd name="T5" fmla="*/ 44095 h 42710"/>
              <a:gd name="T6" fmla="*/ 184274 w 231648"/>
              <a:gd name="T7" fmla="*/ 31507 h 42710"/>
              <a:gd name="T8" fmla="*/ 201550 w 231648"/>
              <a:gd name="T9" fmla="*/ 18918 h 42710"/>
              <a:gd name="T10" fmla="*/ 218824 w 231648"/>
              <a:gd name="T11" fmla="*/ 35 h 427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1648"/>
              <a:gd name="T19" fmla="*/ 0 h 42710"/>
              <a:gd name="T20" fmla="*/ 231648 w 231648"/>
              <a:gd name="T21" fmla="*/ 42710 h 427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1648" h="42710">
                <a:moveTo>
                  <a:pt x="0" y="35"/>
                </a:moveTo>
                <a:cubicBezTo>
                  <a:pt x="718" y="610"/>
                  <a:pt x="39634" y="33186"/>
                  <a:pt x="48768" y="36611"/>
                </a:cubicBezTo>
                <a:cubicBezTo>
                  <a:pt x="58470" y="40249"/>
                  <a:pt x="69088" y="40675"/>
                  <a:pt x="79248" y="42707"/>
                </a:cubicBezTo>
                <a:cubicBezTo>
                  <a:pt x="88196" y="42148"/>
                  <a:pt x="164620" y="45741"/>
                  <a:pt x="195072" y="30515"/>
                </a:cubicBezTo>
                <a:cubicBezTo>
                  <a:pt x="201625" y="27238"/>
                  <a:pt x="207264" y="22387"/>
                  <a:pt x="213360" y="18323"/>
                </a:cubicBezTo>
                <a:cubicBezTo>
                  <a:pt x="226679" y="-1656"/>
                  <a:pt x="218226" y="35"/>
                  <a:pt x="231648" y="35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" name="Rechteck 61"/>
          <p:cNvSpPr/>
          <p:nvPr/>
        </p:nvSpPr>
        <p:spPr bwMode="auto">
          <a:xfrm>
            <a:off x="688975" y="1624013"/>
            <a:ext cx="1620838" cy="31591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 err="1">
                <a:latin typeface="+mn-lt"/>
              </a:rPr>
              <a:t>Anforderungen</a:t>
            </a:r>
            <a:endParaRPr lang="de-DE" sz="1600" dirty="0">
              <a:latin typeface="+mn-lt"/>
            </a:endParaRPr>
          </a:p>
        </p:txBody>
      </p:sp>
      <p:sp>
        <p:nvSpPr>
          <p:cNvPr id="64" name="Rechteck 63"/>
          <p:cNvSpPr/>
          <p:nvPr/>
        </p:nvSpPr>
        <p:spPr bwMode="auto">
          <a:xfrm>
            <a:off x="941388" y="2925763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 err="1">
                <a:latin typeface="+mn-lt"/>
              </a:rPr>
              <a:t>Nutzer</a:t>
            </a:r>
            <a:r>
              <a:rPr lang="en-US" sz="1400" dirty="0">
                <a:latin typeface="+mn-lt"/>
              </a:rPr>
              <a:t> </a:t>
            </a:r>
            <a:r>
              <a:rPr lang="en-US" sz="1400" dirty="0" err="1">
                <a:latin typeface="+mn-lt"/>
              </a:rPr>
              <a:t>Anforderungen</a:t>
            </a:r>
            <a:endParaRPr lang="de-DE" sz="1400" dirty="0">
              <a:latin typeface="+mn-lt"/>
            </a:endParaRPr>
          </a:p>
        </p:txBody>
      </p:sp>
      <p:sp>
        <p:nvSpPr>
          <p:cNvPr id="65" name="Rechteck 64"/>
          <p:cNvSpPr/>
          <p:nvPr/>
        </p:nvSpPr>
        <p:spPr bwMode="auto">
          <a:xfrm>
            <a:off x="941388" y="4541838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 err="1">
                <a:latin typeface="+mn-lt"/>
              </a:rPr>
              <a:t>Technische</a:t>
            </a:r>
            <a:endParaRPr lang="en-US" sz="1400" dirty="0">
              <a:latin typeface="+mn-lt"/>
            </a:endParaRPr>
          </a:p>
          <a:p>
            <a:pPr algn="ctr">
              <a:defRPr/>
            </a:pPr>
            <a:r>
              <a:rPr lang="en-US" sz="1400" dirty="0" err="1">
                <a:latin typeface="+mn-lt"/>
              </a:rPr>
              <a:t>Anforderungen</a:t>
            </a:r>
            <a:endParaRPr lang="de-DE" sz="1400" dirty="0">
              <a:latin typeface="+mn-lt"/>
            </a:endParaRPr>
          </a:p>
        </p:txBody>
      </p:sp>
      <p:sp>
        <p:nvSpPr>
          <p:cNvPr id="66" name="Freihandform 65"/>
          <p:cNvSpPr>
            <a:spLocks/>
          </p:cNvSpPr>
          <p:nvPr/>
        </p:nvSpPr>
        <p:spPr bwMode="auto">
          <a:xfrm>
            <a:off x="1917700" y="5476875"/>
            <a:ext cx="1506538" cy="219075"/>
          </a:xfrm>
          <a:custGeom>
            <a:avLst/>
            <a:gdLst>
              <a:gd name="T0" fmla="*/ 0 w 1506071"/>
              <a:gd name="T1" fmla="*/ 0 h 217921"/>
              <a:gd name="T2" fmla="*/ 35958 w 1506071"/>
              <a:gd name="T3" fmla="*/ 47006 h 217921"/>
              <a:gd name="T4" fmla="*/ 71916 w 1506071"/>
              <a:gd name="T5" fmla="*/ 65808 h 217921"/>
              <a:gd name="T6" fmla="*/ 134849 w 1506071"/>
              <a:gd name="T7" fmla="*/ 103413 h 217921"/>
              <a:gd name="T8" fmla="*/ 161815 w 1506071"/>
              <a:gd name="T9" fmla="*/ 112815 h 217921"/>
              <a:gd name="T10" fmla="*/ 188783 w 1506071"/>
              <a:gd name="T11" fmla="*/ 131616 h 217921"/>
              <a:gd name="T12" fmla="*/ 242722 w 1506071"/>
              <a:gd name="T13" fmla="*/ 150420 h 217921"/>
              <a:gd name="T14" fmla="*/ 305655 w 1506071"/>
              <a:gd name="T15" fmla="*/ 188022 h 217921"/>
              <a:gd name="T16" fmla="*/ 332621 w 1506071"/>
              <a:gd name="T17" fmla="*/ 206824 h 217921"/>
              <a:gd name="T18" fmla="*/ 395548 w 1506071"/>
              <a:gd name="T19" fmla="*/ 216226 h 217921"/>
              <a:gd name="T20" fmla="*/ 431510 w 1506071"/>
              <a:gd name="T21" fmla="*/ 225627 h 217921"/>
              <a:gd name="T22" fmla="*/ 782107 w 1506071"/>
              <a:gd name="T23" fmla="*/ 206824 h 217921"/>
              <a:gd name="T24" fmla="*/ 872007 w 1506071"/>
              <a:gd name="T25" fmla="*/ 178622 h 217921"/>
              <a:gd name="T26" fmla="*/ 988872 w 1506071"/>
              <a:gd name="T27" fmla="*/ 159819 h 217921"/>
              <a:gd name="T28" fmla="*/ 1015843 w 1506071"/>
              <a:gd name="T29" fmla="*/ 150420 h 217921"/>
              <a:gd name="T30" fmla="*/ 1213617 w 1506071"/>
              <a:gd name="T31" fmla="*/ 131616 h 217921"/>
              <a:gd name="T32" fmla="*/ 1249576 w 1506071"/>
              <a:gd name="T33" fmla="*/ 122214 h 217921"/>
              <a:gd name="T34" fmla="*/ 1510279 w 1506071"/>
              <a:gd name="T35" fmla="*/ 112815 h 21792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06071"/>
              <a:gd name="T55" fmla="*/ 0 h 217921"/>
              <a:gd name="T56" fmla="*/ 1506071 w 1506071"/>
              <a:gd name="T57" fmla="*/ 217921 h 217921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06071" h="217921">
                <a:moveTo>
                  <a:pt x="0" y="0"/>
                </a:moveTo>
                <a:cubicBezTo>
                  <a:pt x="11953" y="14941"/>
                  <a:pt x="21459" y="32224"/>
                  <a:pt x="35859" y="44824"/>
                </a:cubicBezTo>
                <a:cubicBezTo>
                  <a:pt x="45916" y="53624"/>
                  <a:pt x="60115" y="56123"/>
                  <a:pt x="71718" y="62753"/>
                </a:cubicBezTo>
                <a:cubicBezTo>
                  <a:pt x="116742" y="88481"/>
                  <a:pt x="80279" y="75387"/>
                  <a:pt x="134471" y="98612"/>
                </a:cubicBezTo>
                <a:cubicBezTo>
                  <a:pt x="143157" y="102334"/>
                  <a:pt x="152913" y="103351"/>
                  <a:pt x="161365" y="107577"/>
                </a:cubicBezTo>
                <a:cubicBezTo>
                  <a:pt x="171002" y="112395"/>
                  <a:pt x="178413" y="121130"/>
                  <a:pt x="188259" y="125506"/>
                </a:cubicBezTo>
                <a:cubicBezTo>
                  <a:pt x="205529" y="133182"/>
                  <a:pt x="242047" y="143436"/>
                  <a:pt x="242047" y="143436"/>
                </a:cubicBezTo>
                <a:cubicBezTo>
                  <a:pt x="276890" y="178277"/>
                  <a:pt x="241593" y="147690"/>
                  <a:pt x="304800" y="179294"/>
                </a:cubicBezTo>
                <a:cubicBezTo>
                  <a:pt x="314437" y="184112"/>
                  <a:pt x="321374" y="194128"/>
                  <a:pt x="331694" y="197224"/>
                </a:cubicBezTo>
                <a:cubicBezTo>
                  <a:pt x="351933" y="203296"/>
                  <a:pt x="373658" y="202409"/>
                  <a:pt x="394447" y="206189"/>
                </a:cubicBezTo>
                <a:cubicBezTo>
                  <a:pt x="406569" y="208393"/>
                  <a:pt x="418353" y="212165"/>
                  <a:pt x="430306" y="215153"/>
                </a:cubicBezTo>
                <a:cubicBezTo>
                  <a:pt x="546847" y="209177"/>
                  <a:pt x="669223" y="234127"/>
                  <a:pt x="779929" y="197224"/>
                </a:cubicBezTo>
                <a:cubicBezTo>
                  <a:pt x="814245" y="185785"/>
                  <a:pt x="835697" y="177106"/>
                  <a:pt x="869577" y="170330"/>
                </a:cubicBezTo>
                <a:cubicBezTo>
                  <a:pt x="900680" y="164110"/>
                  <a:pt x="955971" y="156707"/>
                  <a:pt x="986118" y="152400"/>
                </a:cubicBezTo>
                <a:cubicBezTo>
                  <a:pt x="995083" y="149412"/>
                  <a:pt x="1003787" y="145486"/>
                  <a:pt x="1013012" y="143436"/>
                </a:cubicBezTo>
                <a:cubicBezTo>
                  <a:pt x="1078914" y="128791"/>
                  <a:pt x="1141270" y="129816"/>
                  <a:pt x="1210235" y="125506"/>
                </a:cubicBezTo>
                <a:cubicBezTo>
                  <a:pt x="1222188" y="122518"/>
                  <a:pt x="1233824" y="117656"/>
                  <a:pt x="1246094" y="116541"/>
                </a:cubicBezTo>
                <a:cubicBezTo>
                  <a:pt x="1364756" y="105754"/>
                  <a:pt x="1399670" y="107577"/>
                  <a:pt x="1506071" y="107577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" name="Freihandform 66"/>
          <p:cNvSpPr>
            <a:spLocks/>
          </p:cNvSpPr>
          <p:nvPr/>
        </p:nvSpPr>
        <p:spPr bwMode="auto">
          <a:xfrm>
            <a:off x="1925638" y="5481638"/>
            <a:ext cx="3906837" cy="873125"/>
          </a:xfrm>
          <a:custGeom>
            <a:avLst/>
            <a:gdLst>
              <a:gd name="T0" fmla="*/ 5080 w 3906522"/>
              <a:gd name="T1" fmla="*/ 40406 h 873760"/>
              <a:gd name="T2" fmla="*/ 55920 w 3906522"/>
              <a:gd name="T3" fmla="*/ 146465 h 873760"/>
              <a:gd name="T4" fmla="*/ 91496 w 3906522"/>
              <a:gd name="T5" fmla="*/ 202022 h 873760"/>
              <a:gd name="T6" fmla="*/ 127080 w 3906522"/>
              <a:gd name="T7" fmla="*/ 252527 h 873760"/>
              <a:gd name="T8" fmla="*/ 157584 w 3906522"/>
              <a:gd name="T9" fmla="*/ 287881 h 873760"/>
              <a:gd name="T10" fmla="*/ 188080 w 3906522"/>
              <a:gd name="T11" fmla="*/ 323235 h 873760"/>
              <a:gd name="T12" fmla="*/ 238912 w 3906522"/>
              <a:gd name="T13" fmla="*/ 373740 h 873760"/>
              <a:gd name="T14" fmla="*/ 274496 w 3906522"/>
              <a:gd name="T15" fmla="*/ 414144 h 873760"/>
              <a:gd name="T16" fmla="*/ 330416 w 3906522"/>
              <a:gd name="T17" fmla="*/ 464650 h 873760"/>
              <a:gd name="T18" fmla="*/ 416832 w 3906522"/>
              <a:gd name="T19" fmla="*/ 530306 h 873760"/>
              <a:gd name="T20" fmla="*/ 498160 w 3906522"/>
              <a:gd name="T21" fmla="*/ 575761 h 873760"/>
              <a:gd name="T22" fmla="*/ 533744 w 3906522"/>
              <a:gd name="T23" fmla="*/ 590913 h 873760"/>
              <a:gd name="T24" fmla="*/ 609992 w 3906522"/>
              <a:gd name="T25" fmla="*/ 621217 h 873760"/>
              <a:gd name="T26" fmla="*/ 650658 w 3906522"/>
              <a:gd name="T27" fmla="*/ 636369 h 873760"/>
              <a:gd name="T28" fmla="*/ 767576 w 3906522"/>
              <a:gd name="T29" fmla="*/ 661620 h 873760"/>
              <a:gd name="T30" fmla="*/ 838744 w 3906522"/>
              <a:gd name="T31" fmla="*/ 681823 h 873760"/>
              <a:gd name="T32" fmla="*/ 894656 w 3906522"/>
              <a:gd name="T33" fmla="*/ 702025 h 873760"/>
              <a:gd name="T34" fmla="*/ 960736 w 3906522"/>
              <a:gd name="T35" fmla="*/ 722227 h 873760"/>
              <a:gd name="T36" fmla="*/ 1026824 w 3906522"/>
              <a:gd name="T37" fmla="*/ 737379 h 873760"/>
              <a:gd name="T38" fmla="*/ 1103072 w 3906522"/>
              <a:gd name="T39" fmla="*/ 757581 h 873760"/>
              <a:gd name="T40" fmla="*/ 1148824 w 3906522"/>
              <a:gd name="T41" fmla="*/ 767682 h 873760"/>
              <a:gd name="T42" fmla="*/ 1204736 w 3906522"/>
              <a:gd name="T43" fmla="*/ 777783 h 873760"/>
              <a:gd name="T44" fmla="*/ 1347072 w 3906522"/>
              <a:gd name="T45" fmla="*/ 813137 h 873760"/>
              <a:gd name="T46" fmla="*/ 1469066 w 3906522"/>
              <a:gd name="T47" fmla="*/ 833339 h 873760"/>
              <a:gd name="T48" fmla="*/ 1575816 w 3906522"/>
              <a:gd name="T49" fmla="*/ 843440 h 873760"/>
              <a:gd name="T50" fmla="*/ 1646984 w 3906522"/>
              <a:gd name="T51" fmla="*/ 853541 h 873760"/>
              <a:gd name="T52" fmla="*/ 1799480 w 3906522"/>
              <a:gd name="T53" fmla="*/ 868692 h 873760"/>
              <a:gd name="T54" fmla="*/ 2683969 w 3906522"/>
              <a:gd name="T55" fmla="*/ 853541 h 873760"/>
              <a:gd name="T56" fmla="*/ 3232967 w 3906522"/>
              <a:gd name="T57" fmla="*/ 838389 h 873760"/>
              <a:gd name="T58" fmla="*/ 3334631 w 3906522"/>
              <a:gd name="T59" fmla="*/ 828289 h 873760"/>
              <a:gd name="T60" fmla="*/ 3548128 w 3906522"/>
              <a:gd name="T61" fmla="*/ 818188 h 873760"/>
              <a:gd name="T62" fmla="*/ 3598960 w 3906522"/>
              <a:gd name="T63" fmla="*/ 808086 h 873760"/>
              <a:gd name="T64" fmla="*/ 3685375 w 3906522"/>
              <a:gd name="T65" fmla="*/ 752531 h 873760"/>
              <a:gd name="T66" fmla="*/ 3715878 w 3906522"/>
              <a:gd name="T67" fmla="*/ 717177 h 873760"/>
              <a:gd name="T68" fmla="*/ 3787039 w 3906522"/>
              <a:gd name="T69" fmla="*/ 616167 h 873760"/>
              <a:gd name="T70" fmla="*/ 3817544 w 3906522"/>
              <a:gd name="T71" fmla="*/ 550509 h 873760"/>
              <a:gd name="T72" fmla="*/ 3848040 w 3906522"/>
              <a:gd name="T73" fmla="*/ 489902 h 873760"/>
              <a:gd name="T74" fmla="*/ 3868376 w 3906522"/>
              <a:gd name="T75" fmla="*/ 434347 h 873760"/>
              <a:gd name="T76" fmla="*/ 3883623 w 3906522"/>
              <a:gd name="T77" fmla="*/ 383841 h 873760"/>
              <a:gd name="T78" fmla="*/ 3898872 w 3906522"/>
              <a:gd name="T79" fmla="*/ 348487 h 873760"/>
              <a:gd name="T80" fmla="*/ 3909039 w 3906522"/>
              <a:gd name="T81" fmla="*/ 297982 h 87376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906522"/>
              <a:gd name="T124" fmla="*/ 0 h 873760"/>
              <a:gd name="T125" fmla="*/ 3906522 w 3906522"/>
              <a:gd name="T126" fmla="*/ 873760 h 87376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906522" h="873760">
                <a:moveTo>
                  <a:pt x="0" y="0"/>
                </a:moveTo>
                <a:cubicBezTo>
                  <a:pt x="1693" y="13547"/>
                  <a:pt x="2638" y="27208"/>
                  <a:pt x="5080" y="40640"/>
                </a:cubicBezTo>
                <a:cubicBezTo>
                  <a:pt x="8598" y="59989"/>
                  <a:pt x="30594" y="91668"/>
                  <a:pt x="35560" y="101600"/>
                </a:cubicBezTo>
                <a:cubicBezTo>
                  <a:pt x="43018" y="116517"/>
                  <a:pt x="49466" y="131925"/>
                  <a:pt x="55880" y="147320"/>
                </a:cubicBezTo>
                <a:cubicBezTo>
                  <a:pt x="57940" y="152263"/>
                  <a:pt x="58085" y="158042"/>
                  <a:pt x="60960" y="162560"/>
                </a:cubicBezTo>
                <a:cubicBezTo>
                  <a:pt x="70051" y="176846"/>
                  <a:pt x="81280" y="189653"/>
                  <a:pt x="91440" y="203200"/>
                </a:cubicBezTo>
                <a:cubicBezTo>
                  <a:pt x="93133" y="208280"/>
                  <a:pt x="93863" y="213791"/>
                  <a:pt x="96520" y="218440"/>
                </a:cubicBezTo>
                <a:cubicBezTo>
                  <a:pt x="110356" y="242653"/>
                  <a:pt x="110622" y="234346"/>
                  <a:pt x="127000" y="254000"/>
                </a:cubicBezTo>
                <a:cubicBezTo>
                  <a:pt x="130909" y="258690"/>
                  <a:pt x="133187" y="264604"/>
                  <a:pt x="137160" y="269240"/>
                </a:cubicBezTo>
                <a:cubicBezTo>
                  <a:pt x="143394" y="276513"/>
                  <a:pt x="151599" y="281999"/>
                  <a:pt x="157480" y="289560"/>
                </a:cubicBezTo>
                <a:cubicBezTo>
                  <a:pt x="163542" y="297354"/>
                  <a:pt x="166294" y="307463"/>
                  <a:pt x="172720" y="314960"/>
                </a:cubicBezTo>
                <a:cubicBezTo>
                  <a:pt x="176693" y="319596"/>
                  <a:pt x="183397" y="321064"/>
                  <a:pt x="187960" y="325120"/>
                </a:cubicBezTo>
                <a:cubicBezTo>
                  <a:pt x="198699" y="334666"/>
                  <a:pt x="208280" y="345440"/>
                  <a:pt x="218440" y="355600"/>
                </a:cubicBezTo>
                <a:cubicBezTo>
                  <a:pt x="225213" y="362373"/>
                  <a:pt x="231097" y="370173"/>
                  <a:pt x="238760" y="375920"/>
                </a:cubicBezTo>
                <a:lnTo>
                  <a:pt x="259080" y="391160"/>
                </a:lnTo>
                <a:cubicBezTo>
                  <a:pt x="264160" y="399627"/>
                  <a:pt x="267818" y="409129"/>
                  <a:pt x="274320" y="416560"/>
                </a:cubicBezTo>
                <a:cubicBezTo>
                  <a:pt x="279895" y="422932"/>
                  <a:pt x="288375" y="426105"/>
                  <a:pt x="294640" y="431800"/>
                </a:cubicBezTo>
                <a:cubicBezTo>
                  <a:pt x="307044" y="443076"/>
                  <a:pt x="318347" y="455507"/>
                  <a:pt x="330200" y="467360"/>
                </a:cubicBezTo>
                <a:cubicBezTo>
                  <a:pt x="338667" y="475827"/>
                  <a:pt x="345333" y="486600"/>
                  <a:pt x="355600" y="492760"/>
                </a:cubicBezTo>
                <a:cubicBezTo>
                  <a:pt x="414598" y="528159"/>
                  <a:pt x="341826" y="483578"/>
                  <a:pt x="416560" y="533400"/>
                </a:cubicBezTo>
                <a:cubicBezTo>
                  <a:pt x="445165" y="552470"/>
                  <a:pt x="435651" y="544275"/>
                  <a:pt x="462280" y="558800"/>
                </a:cubicBezTo>
                <a:cubicBezTo>
                  <a:pt x="474265" y="565337"/>
                  <a:pt x="485629" y="573015"/>
                  <a:pt x="497840" y="579120"/>
                </a:cubicBezTo>
                <a:cubicBezTo>
                  <a:pt x="502629" y="581515"/>
                  <a:pt x="508158" y="582091"/>
                  <a:pt x="513080" y="584200"/>
                </a:cubicBezTo>
                <a:cubicBezTo>
                  <a:pt x="520041" y="587183"/>
                  <a:pt x="526216" y="591965"/>
                  <a:pt x="533400" y="594360"/>
                </a:cubicBezTo>
                <a:cubicBezTo>
                  <a:pt x="546647" y="598776"/>
                  <a:pt x="560493" y="601133"/>
                  <a:pt x="574040" y="604520"/>
                </a:cubicBezTo>
                <a:cubicBezTo>
                  <a:pt x="585893" y="611293"/>
                  <a:pt x="597172" y="619191"/>
                  <a:pt x="609600" y="624840"/>
                </a:cubicBezTo>
                <a:cubicBezTo>
                  <a:pt x="615956" y="627729"/>
                  <a:pt x="623383" y="627469"/>
                  <a:pt x="629920" y="629920"/>
                </a:cubicBezTo>
                <a:cubicBezTo>
                  <a:pt x="637011" y="632579"/>
                  <a:pt x="643123" y="637492"/>
                  <a:pt x="650240" y="640080"/>
                </a:cubicBezTo>
                <a:cubicBezTo>
                  <a:pt x="669448" y="647065"/>
                  <a:pt x="713484" y="657018"/>
                  <a:pt x="731520" y="660400"/>
                </a:cubicBezTo>
                <a:cubicBezTo>
                  <a:pt x="743289" y="662607"/>
                  <a:pt x="755299" y="663338"/>
                  <a:pt x="767080" y="665480"/>
                </a:cubicBezTo>
                <a:cubicBezTo>
                  <a:pt x="820232" y="675144"/>
                  <a:pt x="753512" y="664458"/>
                  <a:pt x="807720" y="680720"/>
                </a:cubicBezTo>
                <a:cubicBezTo>
                  <a:pt x="817586" y="683680"/>
                  <a:pt x="828040" y="684107"/>
                  <a:pt x="838200" y="685800"/>
                </a:cubicBezTo>
                <a:cubicBezTo>
                  <a:pt x="846667" y="689187"/>
                  <a:pt x="855030" y="692844"/>
                  <a:pt x="863600" y="695960"/>
                </a:cubicBezTo>
                <a:cubicBezTo>
                  <a:pt x="873665" y="699620"/>
                  <a:pt x="884084" y="702275"/>
                  <a:pt x="894080" y="706120"/>
                </a:cubicBezTo>
                <a:cubicBezTo>
                  <a:pt x="906116" y="710749"/>
                  <a:pt x="917314" y="717567"/>
                  <a:pt x="929640" y="721360"/>
                </a:cubicBezTo>
                <a:cubicBezTo>
                  <a:pt x="939485" y="724389"/>
                  <a:pt x="950084" y="724124"/>
                  <a:pt x="960120" y="726440"/>
                </a:cubicBezTo>
                <a:cubicBezTo>
                  <a:pt x="972132" y="729212"/>
                  <a:pt x="983668" y="733828"/>
                  <a:pt x="995680" y="736600"/>
                </a:cubicBezTo>
                <a:cubicBezTo>
                  <a:pt x="1005716" y="738916"/>
                  <a:pt x="1016105" y="739446"/>
                  <a:pt x="1026160" y="741680"/>
                </a:cubicBezTo>
                <a:cubicBezTo>
                  <a:pt x="1046607" y="746224"/>
                  <a:pt x="1067249" y="750296"/>
                  <a:pt x="1087120" y="756920"/>
                </a:cubicBezTo>
                <a:cubicBezTo>
                  <a:pt x="1092200" y="758613"/>
                  <a:pt x="1097165" y="760701"/>
                  <a:pt x="1102360" y="762000"/>
                </a:cubicBezTo>
                <a:cubicBezTo>
                  <a:pt x="1110737" y="764094"/>
                  <a:pt x="1119331" y="765207"/>
                  <a:pt x="1127760" y="767080"/>
                </a:cubicBezTo>
                <a:cubicBezTo>
                  <a:pt x="1134576" y="768595"/>
                  <a:pt x="1141367" y="770242"/>
                  <a:pt x="1148080" y="772160"/>
                </a:cubicBezTo>
                <a:cubicBezTo>
                  <a:pt x="1153229" y="773631"/>
                  <a:pt x="1158052" y="776282"/>
                  <a:pt x="1163320" y="777240"/>
                </a:cubicBezTo>
                <a:cubicBezTo>
                  <a:pt x="1176752" y="779682"/>
                  <a:pt x="1190413" y="780627"/>
                  <a:pt x="1203960" y="782320"/>
                </a:cubicBezTo>
                <a:cubicBezTo>
                  <a:pt x="1341189" y="821528"/>
                  <a:pt x="1139749" y="765717"/>
                  <a:pt x="1275080" y="797560"/>
                </a:cubicBezTo>
                <a:cubicBezTo>
                  <a:pt x="1281152" y="798989"/>
                  <a:pt x="1329034" y="814759"/>
                  <a:pt x="1346200" y="817880"/>
                </a:cubicBezTo>
                <a:cubicBezTo>
                  <a:pt x="1376602" y="823408"/>
                  <a:pt x="1407160" y="828040"/>
                  <a:pt x="1437640" y="833120"/>
                </a:cubicBezTo>
                <a:cubicBezTo>
                  <a:pt x="1447800" y="834813"/>
                  <a:pt x="1457883" y="837063"/>
                  <a:pt x="1468120" y="838200"/>
                </a:cubicBezTo>
                <a:lnTo>
                  <a:pt x="1513840" y="843280"/>
                </a:lnTo>
                <a:cubicBezTo>
                  <a:pt x="1534139" y="845213"/>
                  <a:pt x="1554511" y="846331"/>
                  <a:pt x="1574800" y="848360"/>
                </a:cubicBezTo>
                <a:cubicBezTo>
                  <a:pt x="1588384" y="849718"/>
                  <a:pt x="1601925" y="851509"/>
                  <a:pt x="1615440" y="853440"/>
                </a:cubicBezTo>
                <a:cubicBezTo>
                  <a:pt x="1625637" y="854897"/>
                  <a:pt x="1635666" y="857543"/>
                  <a:pt x="1645920" y="858520"/>
                </a:cubicBezTo>
                <a:cubicBezTo>
                  <a:pt x="1671262" y="860933"/>
                  <a:pt x="1696720" y="861907"/>
                  <a:pt x="1722120" y="863600"/>
                </a:cubicBezTo>
                <a:cubicBezTo>
                  <a:pt x="1730889" y="864853"/>
                  <a:pt x="1791755" y="873760"/>
                  <a:pt x="1798320" y="873760"/>
                </a:cubicBezTo>
                <a:lnTo>
                  <a:pt x="2600960" y="868680"/>
                </a:lnTo>
                <a:cubicBezTo>
                  <a:pt x="2618295" y="866204"/>
                  <a:pt x="2667398" y="858811"/>
                  <a:pt x="2682240" y="858520"/>
                </a:cubicBezTo>
                <a:lnTo>
                  <a:pt x="3154680" y="853440"/>
                </a:lnTo>
                <a:cubicBezTo>
                  <a:pt x="3176884" y="850268"/>
                  <a:pt x="3208996" y="845468"/>
                  <a:pt x="3230880" y="843280"/>
                </a:cubicBezTo>
                <a:cubicBezTo>
                  <a:pt x="3251169" y="841251"/>
                  <a:pt x="3271551" y="840229"/>
                  <a:pt x="3291840" y="838200"/>
                </a:cubicBezTo>
                <a:cubicBezTo>
                  <a:pt x="3305424" y="836842"/>
                  <a:pt x="3318843" y="833769"/>
                  <a:pt x="3332480" y="833120"/>
                </a:cubicBezTo>
                <a:cubicBezTo>
                  <a:pt x="3390013" y="830380"/>
                  <a:pt x="3447627" y="829733"/>
                  <a:pt x="3505200" y="828040"/>
                </a:cubicBezTo>
                <a:cubicBezTo>
                  <a:pt x="3518747" y="826347"/>
                  <a:pt x="3532408" y="825402"/>
                  <a:pt x="3545840" y="822960"/>
                </a:cubicBezTo>
                <a:cubicBezTo>
                  <a:pt x="3551108" y="822002"/>
                  <a:pt x="3555829" y="818930"/>
                  <a:pt x="3561080" y="817880"/>
                </a:cubicBezTo>
                <a:cubicBezTo>
                  <a:pt x="3572821" y="815532"/>
                  <a:pt x="3584787" y="814493"/>
                  <a:pt x="3596640" y="812800"/>
                </a:cubicBezTo>
                <a:cubicBezTo>
                  <a:pt x="3627882" y="797179"/>
                  <a:pt x="3610659" y="806841"/>
                  <a:pt x="3647440" y="782320"/>
                </a:cubicBezTo>
                <a:cubicBezTo>
                  <a:pt x="3658820" y="774734"/>
                  <a:pt x="3672918" y="765742"/>
                  <a:pt x="3683000" y="756920"/>
                </a:cubicBezTo>
                <a:cubicBezTo>
                  <a:pt x="3690209" y="750612"/>
                  <a:pt x="3697086" y="743873"/>
                  <a:pt x="3703320" y="736600"/>
                </a:cubicBezTo>
                <a:cubicBezTo>
                  <a:pt x="3707293" y="731964"/>
                  <a:pt x="3709889" y="726298"/>
                  <a:pt x="3713480" y="721360"/>
                </a:cubicBezTo>
                <a:cubicBezTo>
                  <a:pt x="3763889" y="652048"/>
                  <a:pt x="3725480" y="708441"/>
                  <a:pt x="3764280" y="650240"/>
                </a:cubicBezTo>
                <a:lnTo>
                  <a:pt x="3784600" y="619760"/>
                </a:lnTo>
                <a:cubicBezTo>
                  <a:pt x="3793764" y="606013"/>
                  <a:pt x="3798475" y="600313"/>
                  <a:pt x="3804920" y="584200"/>
                </a:cubicBezTo>
                <a:cubicBezTo>
                  <a:pt x="3808897" y="574256"/>
                  <a:pt x="3809570" y="562903"/>
                  <a:pt x="3815080" y="553720"/>
                </a:cubicBezTo>
                <a:cubicBezTo>
                  <a:pt x="3848199" y="498521"/>
                  <a:pt x="3818995" y="551358"/>
                  <a:pt x="3835400" y="513080"/>
                </a:cubicBezTo>
                <a:cubicBezTo>
                  <a:pt x="3838383" y="506119"/>
                  <a:pt x="3842901" y="499851"/>
                  <a:pt x="3845560" y="492760"/>
                </a:cubicBezTo>
                <a:cubicBezTo>
                  <a:pt x="3858449" y="458389"/>
                  <a:pt x="3843439" y="485856"/>
                  <a:pt x="3855720" y="457200"/>
                </a:cubicBezTo>
                <a:cubicBezTo>
                  <a:pt x="3858703" y="450239"/>
                  <a:pt x="3863221" y="443971"/>
                  <a:pt x="3865880" y="436880"/>
                </a:cubicBezTo>
                <a:cubicBezTo>
                  <a:pt x="3868331" y="430343"/>
                  <a:pt x="3868954" y="423247"/>
                  <a:pt x="3870960" y="416560"/>
                </a:cubicBezTo>
                <a:cubicBezTo>
                  <a:pt x="3874037" y="406302"/>
                  <a:pt x="3877733" y="396240"/>
                  <a:pt x="3881120" y="386080"/>
                </a:cubicBezTo>
                <a:cubicBezTo>
                  <a:pt x="3882813" y="381000"/>
                  <a:pt x="3883805" y="375629"/>
                  <a:pt x="3886200" y="370840"/>
                </a:cubicBezTo>
                <a:cubicBezTo>
                  <a:pt x="3889587" y="364067"/>
                  <a:pt x="3893377" y="357481"/>
                  <a:pt x="3896360" y="350520"/>
                </a:cubicBezTo>
                <a:cubicBezTo>
                  <a:pt x="3898469" y="345598"/>
                  <a:pt x="3900278" y="340507"/>
                  <a:pt x="3901440" y="335280"/>
                </a:cubicBezTo>
                <a:cubicBezTo>
                  <a:pt x="3906798" y="311167"/>
                  <a:pt x="3906520" y="313779"/>
                  <a:pt x="3906520" y="299720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" name="Freihandform 67"/>
          <p:cNvSpPr>
            <a:spLocks/>
          </p:cNvSpPr>
          <p:nvPr/>
        </p:nvSpPr>
        <p:spPr bwMode="auto">
          <a:xfrm>
            <a:off x="4918075" y="6175375"/>
            <a:ext cx="3944938" cy="633413"/>
          </a:xfrm>
          <a:custGeom>
            <a:avLst/>
            <a:gdLst>
              <a:gd name="T0" fmla="*/ 3946148 w 3944787"/>
              <a:gd name="T1" fmla="*/ 0 h 633984"/>
              <a:gd name="T2" fmla="*/ 3927849 w 3944787"/>
              <a:gd name="T3" fmla="*/ 36279 h 633984"/>
              <a:gd name="T4" fmla="*/ 3848576 w 3944787"/>
              <a:gd name="T5" fmla="*/ 133029 h 633984"/>
              <a:gd name="T6" fmla="*/ 3818085 w 3944787"/>
              <a:gd name="T7" fmla="*/ 187450 h 633984"/>
              <a:gd name="T8" fmla="*/ 3744908 w 3944787"/>
              <a:gd name="T9" fmla="*/ 272104 h 633984"/>
              <a:gd name="T10" fmla="*/ 3708321 w 3944787"/>
              <a:gd name="T11" fmla="*/ 326526 h 633984"/>
              <a:gd name="T12" fmla="*/ 3622952 w 3944787"/>
              <a:gd name="T13" fmla="*/ 411180 h 633984"/>
              <a:gd name="T14" fmla="*/ 3549771 w 3944787"/>
              <a:gd name="T15" fmla="*/ 477694 h 633984"/>
              <a:gd name="T16" fmla="*/ 3531476 w 3944787"/>
              <a:gd name="T17" fmla="*/ 495835 h 633984"/>
              <a:gd name="T18" fmla="*/ 3507081 w 3944787"/>
              <a:gd name="T19" fmla="*/ 507928 h 633984"/>
              <a:gd name="T20" fmla="*/ 3470498 w 3944787"/>
              <a:gd name="T21" fmla="*/ 532115 h 633984"/>
              <a:gd name="T22" fmla="*/ 3446103 w 3944787"/>
              <a:gd name="T23" fmla="*/ 544209 h 633984"/>
              <a:gd name="T24" fmla="*/ 3403413 w 3944787"/>
              <a:gd name="T25" fmla="*/ 568396 h 633984"/>
              <a:gd name="T26" fmla="*/ 3385125 w 3944787"/>
              <a:gd name="T27" fmla="*/ 574442 h 633984"/>
              <a:gd name="T28" fmla="*/ 3342435 w 3944787"/>
              <a:gd name="T29" fmla="*/ 592582 h 633984"/>
              <a:gd name="T30" fmla="*/ 3299745 w 3944787"/>
              <a:gd name="T31" fmla="*/ 610721 h 633984"/>
              <a:gd name="T32" fmla="*/ 3226569 w 3944787"/>
              <a:gd name="T33" fmla="*/ 628865 h 633984"/>
              <a:gd name="T34" fmla="*/ 2604567 w 3944787"/>
              <a:gd name="T35" fmla="*/ 622818 h 633984"/>
              <a:gd name="T36" fmla="*/ 2513091 w 3944787"/>
              <a:gd name="T37" fmla="*/ 616769 h 633984"/>
              <a:gd name="T38" fmla="*/ 2452113 w 3944787"/>
              <a:gd name="T39" fmla="*/ 604675 h 633984"/>
              <a:gd name="T40" fmla="*/ 1787417 w 3944787"/>
              <a:gd name="T41" fmla="*/ 592582 h 633984"/>
              <a:gd name="T42" fmla="*/ 1726439 w 3944787"/>
              <a:gd name="T43" fmla="*/ 586535 h 633984"/>
              <a:gd name="T44" fmla="*/ 1677653 w 3944787"/>
              <a:gd name="T45" fmla="*/ 580489 h 633984"/>
              <a:gd name="T46" fmla="*/ 1122726 w 3944787"/>
              <a:gd name="T47" fmla="*/ 574442 h 633984"/>
              <a:gd name="T48" fmla="*/ 1104431 w 3944787"/>
              <a:gd name="T49" fmla="*/ 568396 h 633984"/>
              <a:gd name="T50" fmla="*/ 1043451 w 3944787"/>
              <a:gd name="T51" fmla="*/ 556303 h 633984"/>
              <a:gd name="T52" fmla="*/ 1025154 w 3944787"/>
              <a:gd name="T53" fmla="*/ 550256 h 633984"/>
              <a:gd name="T54" fmla="*/ 933687 w 3944787"/>
              <a:gd name="T55" fmla="*/ 538162 h 633984"/>
              <a:gd name="T56" fmla="*/ 866604 w 3944787"/>
              <a:gd name="T57" fmla="*/ 526068 h 633984"/>
              <a:gd name="T58" fmla="*/ 848309 w 3944787"/>
              <a:gd name="T59" fmla="*/ 520022 h 633984"/>
              <a:gd name="T60" fmla="*/ 799530 w 3944787"/>
              <a:gd name="T61" fmla="*/ 513974 h 633984"/>
              <a:gd name="T62" fmla="*/ 775137 w 3944787"/>
              <a:gd name="T63" fmla="*/ 507928 h 633984"/>
              <a:gd name="T64" fmla="*/ 708054 w 3944787"/>
              <a:gd name="T65" fmla="*/ 495835 h 633984"/>
              <a:gd name="T66" fmla="*/ 671469 w 3944787"/>
              <a:gd name="T67" fmla="*/ 477694 h 633984"/>
              <a:gd name="T68" fmla="*/ 604386 w 3944787"/>
              <a:gd name="T69" fmla="*/ 465601 h 633984"/>
              <a:gd name="T70" fmla="*/ 573897 w 3944787"/>
              <a:gd name="T71" fmla="*/ 453507 h 633984"/>
              <a:gd name="T72" fmla="*/ 549504 w 3944787"/>
              <a:gd name="T73" fmla="*/ 447461 h 633984"/>
              <a:gd name="T74" fmla="*/ 488526 w 3944787"/>
              <a:gd name="T75" fmla="*/ 423273 h 633984"/>
              <a:gd name="T76" fmla="*/ 421443 w 3944787"/>
              <a:gd name="T77" fmla="*/ 405132 h 633984"/>
              <a:gd name="T78" fmla="*/ 360465 w 3944787"/>
              <a:gd name="T79" fmla="*/ 374899 h 633984"/>
              <a:gd name="T80" fmla="*/ 336072 w 3944787"/>
              <a:gd name="T81" fmla="*/ 362806 h 633984"/>
              <a:gd name="T82" fmla="*/ 317775 w 3944787"/>
              <a:gd name="T83" fmla="*/ 350713 h 633984"/>
              <a:gd name="T84" fmla="*/ 293382 w 3944787"/>
              <a:gd name="T85" fmla="*/ 344665 h 633984"/>
              <a:gd name="T86" fmla="*/ 250701 w 3944787"/>
              <a:gd name="T87" fmla="*/ 326526 h 633984"/>
              <a:gd name="T88" fmla="*/ 208011 w 3944787"/>
              <a:gd name="T89" fmla="*/ 290244 h 633984"/>
              <a:gd name="T90" fmla="*/ 165321 w 3944787"/>
              <a:gd name="T91" fmla="*/ 266058 h 633984"/>
              <a:gd name="T92" fmla="*/ 147033 w 3944787"/>
              <a:gd name="T93" fmla="*/ 247916 h 633984"/>
              <a:gd name="T94" fmla="*/ 122640 w 3944787"/>
              <a:gd name="T95" fmla="*/ 235823 h 633984"/>
              <a:gd name="T96" fmla="*/ 18972 w 3944787"/>
              <a:gd name="T97" fmla="*/ 145122 h 633984"/>
              <a:gd name="T98" fmla="*/ 675 w 3944787"/>
              <a:gd name="T99" fmla="*/ 102795 h 633984"/>
              <a:gd name="T100" fmla="*/ 675 w 3944787"/>
              <a:gd name="T101" fmla="*/ 48372 h 63398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3944787"/>
              <a:gd name="T154" fmla="*/ 0 h 633984"/>
              <a:gd name="T155" fmla="*/ 3944787 w 3944787"/>
              <a:gd name="T156" fmla="*/ 633984 h 63398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3944787" h="633984">
                <a:moveTo>
                  <a:pt x="3944787" y="0"/>
                </a:moveTo>
                <a:cubicBezTo>
                  <a:pt x="3938691" y="12192"/>
                  <a:pt x="3934516" y="25552"/>
                  <a:pt x="3926499" y="36576"/>
                </a:cubicBezTo>
                <a:cubicBezTo>
                  <a:pt x="3901860" y="70455"/>
                  <a:pt x="3867595" y="97493"/>
                  <a:pt x="3847251" y="134112"/>
                </a:cubicBezTo>
                <a:cubicBezTo>
                  <a:pt x="3837091" y="152400"/>
                  <a:pt x="3829206" y="172152"/>
                  <a:pt x="3816771" y="188976"/>
                </a:cubicBezTo>
                <a:cubicBezTo>
                  <a:pt x="3794500" y="219107"/>
                  <a:pt x="3764403" y="243145"/>
                  <a:pt x="3743619" y="274320"/>
                </a:cubicBezTo>
                <a:cubicBezTo>
                  <a:pt x="3731427" y="292608"/>
                  <a:pt x="3721278" y="312437"/>
                  <a:pt x="3707043" y="329184"/>
                </a:cubicBezTo>
                <a:lnTo>
                  <a:pt x="3621699" y="414528"/>
                </a:lnTo>
                <a:cubicBezTo>
                  <a:pt x="3546837" y="489390"/>
                  <a:pt x="3623280" y="415155"/>
                  <a:pt x="3548547" y="481584"/>
                </a:cubicBezTo>
                <a:cubicBezTo>
                  <a:pt x="3542104" y="487312"/>
                  <a:pt x="3537274" y="494861"/>
                  <a:pt x="3530259" y="499872"/>
                </a:cubicBezTo>
                <a:cubicBezTo>
                  <a:pt x="3522864" y="505154"/>
                  <a:pt x="3513667" y="507389"/>
                  <a:pt x="3505875" y="512064"/>
                </a:cubicBezTo>
                <a:cubicBezTo>
                  <a:pt x="3493310" y="519603"/>
                  <a:pt x="3482405" y="529895"/>
                  <a:pt x="3469299" y="536448"/>
                </a:cubicBezTo>
                <a:cubicBezTo>
                  <a:pt x="3461171" y="540512"/>
                  <a:pt x="3452805" y="544131"/>
                  <a:pt x="3444915" y="548640"/>
                </a:cubicBezTo>
                <a:cubicBezTo>
                  <a:pt x="3414304" y="566132"/>
                  <a:pt x="3439086" y="557234"/>
                  <a:pt x="3402243" y="573024"/>
                </a:cubicBezTo>
                <a:cubicBezTo>
                  <a:pt x="3396337" y="575555"/>
                  <a:pt x="3389702" y="576246"/>
                  <a:pt x="3383955" y="579120"/>
                </a:cubicBezTo>
                <a:cubicBezTo>
                  <a:pt x="3341857" y="600169"/>
                  <a:pt x="3392031" y="584721"/>
                  <a:pt x="3341283" y="597408"/>
                </a:cubicBezTo>
                <a:cubicBezTo>
                  <a:pt x="3312269" y="616751"/>
                  <a:pt x="3334397" y="604960"/>
                  <a:pt x="3298611" y="615696"/>
                </a:cubicBezTo>
                <a:cubicBezTo>
                  <a:pt x="3238234" y="633809"/>
                  <a:pt x="3286325" y="623840"/>
                  <a:pt x="3225459" y="633984"/>
                </a:cubicBezTo>
                <a:lnTo>
                  <a:pt x="2603667" y="627888"/>
                </a:lnTo>
                <a:cubicBezTo>
                  <a:pt x="2573124" y="627366"/>
                  <a:pt x="2542557" y="625432"/>
                  <a:pt x="2512227" y="621792"/>
                </a:cubicBezTo>
                <a:cubicBezTo>
                  <a:pt x="2491652" y="619323"/>
                  <a:pt x="2471978" y="610296"/>
                  <a:pt x="2451267" y="609600"/>
                </a:cubicBezTo>
                <a:cubicBezTo>
                  <a:pt x="2229867" y="602158"/>
                  <a:pt x="2008291" y="601472"/>
                  <a:pt x="1786803" y="597408"/>
                </a:cubicBezTo>
                <a:lnTo>
                  <a:pt x="1725843" y="591312"/>
                </a:lnTo>
                <a:cubicBezTo>
                  <a:pt x="1709561" y="589503"/>
                  <a:pt x="1693454" y="585547"/>
                  <a:pt x="1677075" y="585216"/>
                </a:cubicBezTo>
                <a:lnTo>
                  <a:pt x="1122339" y="579120"/>
                </a:lnTo>
                <a:cubicBezTo>
                  <a:pt x="1116243" y="577088"/>
                  <a:pt x="1110312" y="574469"/>
                  <a:pt x="1104051" y="573024"/>
                </a:cubicBezTo>
                <a:cubicBezTo>
                  <a:pt x="1083859" y="568364"/>
                  <a:pt x="1062750" y="567385"/>
                  <a:pt x="1043091" y="560832"/>
                </a:cubicBezTo>
                <a:cubicBezTo>
                  <a:pt x="1036995" y="558800"/>
                  <a:pt x="1031104" y="555996"/>
                  <a:pt x="1024803" y="554736"/>
                </a:cubicBezTo>
                <a:cubicBezTo>
                  <a:pt x="1010782" y="551932"/>
                  <a:pt x="945231" y="544027"/>
                  <a:pt x="933363" y="542544"/>
                </a:cubicBezTo>
                <a:cubicBezTo>
                  <a:pt x="891422" y="528564"/>
                  <a:pt x="942130" y="544138"/>
                  <a:pt x="866307" y="530352"/>
                </a:cubicBezTo>
                <a:cubicBezTo>
                  <a:pt x="859985" y="529203"/>
                  <a:pt x="854341" y="525405"/>
                  <a:pt x="848019" y="524256"/>
                </a:cubicBezTo>
                <a:cubicBezTo>
                  <a:pt x="831901" y="521325"/>
                  <a:pt x="815411" y="520853"/>
                  <a:pt x="799251" y="518160"/>
                </a:cubicBezTo>
                <a:cubicBezTo>
                  <a:pt x="790987" y="516783"/>
                  <a:pt x="783046" y="513881"/>
                  <a:pt x="774867" y="512064"/>
                </a:cubicBezTo>
                <a:cubicBezTo>
                  <a:pt x="749307" y="506384"/>
                  <a:pt x="734280" y="504283"/>
                  <a:pt x="707811" y="499872"/>
                </a:cubicBezTo>
                <a:cubicBezTo>
                  <a:pt x="695619" y="493776"/>
                  <a:pt x="684045" y="486242"/>
                  <a:pt x="671235" y="481584"/>
                </a:cubicBezTo>
                <a:cubicBezTo>
                  <a:pt x="664026" y="478962"/>
                  <a:pt x="608756" y="470155"/>
                  <a:pt x="604179" y="469392"/>
                </a:cubicBezTo>
                <a:cubicBezTo>
                  <a:pt x="594019" y="465328"/>
                  <a:pt x="584080" y="460660"/>
                  <a:pt x="573699" y="457200"/>
                </a:cubicBezTo>
                <a:cubicBezTo>
                  <a:pt x="565751" y="454551"/>
                  <a:pt x="557205" y="453922"/>
                  <a:pt x="549315" y="451104"/>
                </a:cubicBezTo>
                <a:cubicBezTo>
                  <a:pt x="528705" y="443743"/>
                  <a:pt x="509117" y="433641"/>
                  <a:pt x="488355" y="426720"/>
                </a:cubicBezTo>
                <a:cubicBezTo>
                  <a:pt x="486744" y="426183"/>
                  <a:pt x="435009" y="414760"/>
                  <a:pt x="421299" y="408432"/>
                </a:cubicBezTo>
                <a:cubicBezTo>
                  <a:pt x="400672" y="398912"/>
                  <a:pt x="380659" y="388112"/>
                  <a:pt x="360339" y="377952"/>
                </a:cubicBezTo>
                <a:cubicBezTo>
                  <a:pt x="352211" y="373888"/>
                  <a:pt x="343516" y="370801"/>
                  <a:pt x="335955" y="365760"/>
                </a:cubicBezTo>
                <a:cubicBezTo>
                  <a:pt x="329859" y="361696"/>
                  <a:pt x="324401" y="356454"/>
                  <a:pt x="317667" y="353568"/>
                </a:cubicBezTo>
                <a:cubicBezTo>
                  <a:pt x="309966" y="350268"/>
                  <a:pt x="301339" y="349774"/>
                  <a:pt x="293283" y="347472"/>
                </a:cubicBezTo>
                <a:cubicBezTo>
                  <a:pt x="280242" y="343746"/>
                  <a:pt x="261130" y="336834"/>
                  <a:pt x="250611" y="329184"/>
                </a:cubicBezTo>
                <a:cubicBezTo>
                  <a:pt x="235460" y="318165"/>
                  <a:pt x="223090" y="303627"/>
                  <a:pt x="207939" y="292608"/>
                </a:cubicBezTo>
                <a:cubicBezTo>
                  <a:pt x="161091" y="258537"/>
                  <a:pt x="203944" y="300455"/>
                  <a:pt x="165267" y="268224"/>
                </a:cubicBezTo>
                <a:cubicBezTo>
                  <a:pt x="158644" y="262705"/>
                  <a:pt x="153994" y="254947"/>
                  <a:pt x="146979" y="249936"/>
                </a:cubicBezTo>
                <a:cubicBezTo>
                  <a:pt x="139584" y="244654"/>
                  <a:pt x="130067" y="242917"/>
                  <a:pt x="122595" y="237744"/>
                </a:cubicBezTo>
                <a:cubicBezTo>
                  <a:pt x="104565" y="225262"/>
                  <a:pt x="29557" y="167493"/>
                  <a:pt x="18963" y="146304"/>
                </a:cubicBezTo>
                <a:cubicBezTo>
                  <a:pt x="15314" y="139006"/>
                  <a:pt x="1572" y="114396"/>
                  <a:pt x="675" y="103632"/>
                </a:cubicBezTo>
                <a:cubicBezTo>
                  <a:pt x="-844" y="85407"/>
                  <a:pt x="675" y="67056"/>
                  <a:pt x="675" y="48768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9" name="Freihandform 68"/>
          <p:cNvSpPr>
            <a:spLocks/>
          </p:cNvSpPr>
          <p:nvPr/>
        </p:nvSpPr>
        <p:spPr bwMode="auto">
          <a:xfrm rot="-5029846">
            <a:off x="8059738" y="4826000"/>
            <a:ext cx="2070100" cy="298450"/>
          </a:xfrm>
          <a:custGeom>
            <a:avLst/>
            <a:gdLst>
              <a:gd name="T0" fmla="*/ 334632045 w 1176528"/>
              <a:gd name="T1" fmla="*/ 0 h 81827"/>
              <a:gd name="T2" fmla="*/ 270479777 w 1176528"/>
              <a:gd name="T3" fmla="*/ 2147483647 h 81827"/>
              <a:gd name="T4" fmla="*/ 244472082 w 1176528"/>
              <a:gd name="T5" fmla="*/ 2147483647 h 81827"/>
              <a:gd name="T6" fmla="*/ 124836833 w 1176528"/>
              <a:gd name="T7" fmla="*/ 2147483647 h 81827"/>
              <a:gd name="T8" fmla="*/ 104030638 w 1176528"/>
              <a:gd name="T9" fmla="*/ 2147483647 h 81827"/>
              <a:gd name="T10" fmla="*/ 91893759 w 1176528"/>
              <a:gd name="T11" fmla="*/ 2147483647 h 81827"/>
              <a:gd name="T12" fmla="*/ 78022999 w 1176528"/>
              <a:gd name="T13" fmla="*/ 2147483647 h 81827"/>
              <a:gd name="T14" fmla="*/ 57216875 w 1176528"/>
              <a:gd name="T15" fmla="*/ 2147483647 h 81827"/>
              <a:gd name="T16" fmla="*/ 39878327 w 1176528"/>
              <a:gd name="T17" fmla="*/ 2147483647 h 81827"/>
              <a:gd name="T18" fmla="*/ 0 w 1176528"/>
              <a:gd name="T19" fmla="*/ 2147483647 h 818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76528"/>
              <a:gd name="T31" fmla="*/ 0 h 81827"/>
              <a:gd name="T32" fmla="*/ 1176528 w 1176528"/>
              <a:gd name="T33" fmla="*/ 81827 h 8182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76528" h="81827">
                <a:moveTo>
                  <a:pt x="1176528" y="0"/>
                </a:moveTo>
                <a:cubicBezTo>
                  <a:pt x="1133733" y="1945"/>
                  <a:pt x="1003900" y="6900"/>
                  <a:pt x="950976" y="12192"/>
                </a:cubicBezTo>
                <a:cubicBezTo>
                  <a:pt x="818787" y="25411"/>
                  <a:pt x="1091801" y="11112"/>
                  <a:pt x="859536" y="24384"/>
                </a:cubicBezTo>
                <a:cubicBezTo>
                  <a:pt x="738200" y="31317"/>
                  <a:pt x="546133" y="34139"/>
                  <a:pt x="438912" y="36576"/>
                </a:cubicBezTo>
                <a:cubicBezTo>
                  <a:pt x="414528" y="38608"/>
                  <a:pt x="390094" y="40111"/>
                  <a:pt x="365760" y="42672"/>
                </a:cubicBezTo>
                <a:cubicBezTo>
                  <a:pt x="351471" y="44176"/>
                  <a:pt x="337330" y="46869"/>
                  <a:pt x="323088" y="48768"/>
                </a:cubicBezTo>
                <a:cubicBezTo>
                  <a:pt x="306849" y="50933"/>
                  <a:pt x="290621" y="53234"/>
                  <a:pt x="274320" y="54864"/>
                </a:cubicBezTo>
                <a:cubicBezTo>
                  <a:pt x="249973" y="57299"/>
                  <a:pt x="225536" y="58745"/>
                  <a:pt x="201168" y="60960"/>
                </a:cubicBezTo>
                <a:lnTo>
                  <a:pt x="140208" y="67056"/>
                </a:lnTo>
                <a:cubicBezTo>
                  <a:pt x="70861" y="90172"/>
                  <a:pt x="116483" y="79248"/>
                  <a:pt x="0" y="79248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" name="Freihandform 69"/>
          <p:cNvSpPr>
            <a:spLocks/>
          </p:cNvSpPr>
          <p:nvPr/>
        </p:nvSpPr>
        <p:spPr bwMode="auto">
          <a:xfrm>
            <a:off x="5699125" y="5389563"/>
            <a:ext cx="823913" cy="414337"/>
          </a:xfrm>
          <a:custGeom>
            <a:avLst/>
            <a:gdLst>
              <a:gd name="T0" fmla="*/ 0 w 822960"/>
              <a:gd name="T1" fmla="*/ 412812 h 414528"/>
              <a:gd name="T2" fmla="*/ 49280 w 822960"/>
              <a:gd name="T3" fmla="*/ 400671 h 414528"/>
              <a:gd name="T4" fmla="*/ 166315 w 822960"/>
              <a:gd name="T5" fmla="*/ 333894 h 414528"/>
              <a:gd name="T6" fmla="*/ 246393 w 822960"/>
              <a:gd name="T7" fmla="*/ 279255 h 414528"/>
              <a:gd name="T8" fmla="*/ 338791 w 822960"/>
              <a:gd name="T9" fmla="*/ 236762 h 414528"/>
              <a:gd name="T10" fmla="*/ 461987 w 822960"/>
              <a:gd name="T11" fmla="*/ 163908 h 414528"/>
              <a:gd name="T12" fmla="*/ 486627 w 822960"/>
              <a:gd name="T13" fmla="*/ 151770 h 414528"/>
              <a:gd name="T14" fmla="*/ 523586 w 822960"/>
              <a:gd name="T15" fmla="*/ 139629 h 414528"/>
              <a:gd name="T16" fmla="*/ 566704 w 822960"/>
              <a:gd name="T17" fmla="*/ 121416 h 414528"/>
              <a:gd name="T18" fmla="*/ 615984 w 822960"/>
              <a:gd name="T19" fmla="*/ 109275 h 414528"/>
              <a:gd name="T20" fmla="*/ 634462 w 822960"/>
              <a:gd name="T21" fmla="*/ 103200 h 414528"/>
              <a:gd name="T22" fmla="*/ 652941 w 822960"/>
              <a:gd name="T23" fmla="*/ 91062 h 414528"/>
              <a:gd name="T24" fmla="*/ 702220 w 822960"/>
              <a:gd name="T25" fmla="*/ 66777 h 414528"/>
              <a:gd name="T26" fmla="*/ 720702 w 822960"/>
              <a:gd name="T27" fmla="*/ 54639 h 414528"/>
              <a:gd name="T28" fmla="*/ 739179 w 822960"/>
              <a:gd name="T29" fmla="*/ 48570 h 414528"/>
              <a:gd name="T30" fmla="*/ 757656 w 822960"/>
              <a:gd name="T31" fmla="*/ 36423 h 414528"/>
              <a:gd name="T32" fmla="*/ 776140 w 822960"/>
              <a:gd name="T33" fmla="*/ 30354 h 414528"/>
              <a:gd name="T34" fmla="*/ 806937 w 822960"/>
              <a:gd name="T35" fmla="*/ 12138 h 414528"/>
              <a:gd name="T36" fmla="*/ 831577 w 822960"/>
              <a:gd name="T37" fmla="*/ 0 h 41452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822960"/>
              <a:gd name="T58" fmla="*/ 0 h 414528"/>
              <a:gd name="T59" fmla="*/ 822960 w 822960"/>
              <a:gd name="T60" fmla="*/ 414528 h 41452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822960" h="414528">
                <a:moveTo>
                  <a:pt x="0" y="414528"/>
                </a:moveTo>
                <a:cubicBezTo>
                  <a:pt x="16256" y="410464"/>
                  <a:pt x="33535" y="409318"/>
                  <a:pt x="48768" y="402336"/>
                </a:cubicBezTo>
                <a:cubicBezTo>
                  <a:pt x="63672" y="395505"/>
                  <a:pt x="132750" y="358024"/>
                  <a:pt x="164592" y="335280"/>
                </a:cubicBezTo>
                <a:cubicBezTo>
                  <a:pt x="195514" y="313193"/>
                  <a:pt x="204417" y="302318"/>
                  <a:pt x="243840" y="280416"/>
                </a:cubicBezTo>
                <a:cubicBezTo>
                  <a:pt x="285839" y="257083"/>
                  <a:pt x="298050" y="260495"/>
                  <a:pt x="335280" y="237744"/>
                </a:cubicBezTo>
                <a:cubicBezTo>
                  <a:pt x="467691" y="156826"/>
                  <a:pt x="354847" y="215768"/>
                  <a:pt x="457200" y="164592"/>
                </a:cubicBezTo>
                <a:cubicBezTo>
                  <a:pt x="465328" y="160528"/>
                  <a:pt x="472963" y="155274"/>
                  <a:pt x="481584" y="152400"/>
                </a:cubicBezTo>
                <a:cubicBezTo>
                  <a:pt x="493776" y="148336"/>
                  <a:pt x="506228" y="144981"/>
                  <a:pt x="518160" y="140208"/>
                </a:cubicBezTo>
                <a:cubicBezTo>
                  <a:pt x="553845" y="125934"/>
                  <a:pt x="529996" y="130330"/>
                  <a:pt x="560832" y="121920"/>
                </a:cubicBezTo>
                <a:cubicBezTo>
                  <a:pt x="576998" y="117511"/>
                  <a:pt x="593704" y="115027"/>
                  <a:pt x="609600" y="109728"/>
                </a:cubicBezTo>
                <a:cubicBezTo>
                  <a:pt x="615696" y="107696"/>
                  <a:pt x="622141" y="106506"/>
                  <a:pt x="627888" y="103632"/>
                </a:cubicBezTo>
                <a:cubicBezTo>
                  <a:pt x="634441" y="100355"/>
                  <a:pt x="639744" y="94948"/>
                  <a:pt x="646176" y="91440"/>
                </a:cubicBezTo>
                <a:cubicBezTo>
                  <a:pt x="662132" y="82737"/>
                  <a:pt x="679822" y="77138"/>
                  <a:pt x="694944" y="67056"/>
                </a:cubicBezTo>
                <a:cubicBezTo>
                  <a:pt x="701040" y="62992"/>
                  <a:pt x="706679" y="58141"/>
                  <a:pt x="713232" y="54864"/>
                </a:cubicBezTo>
                <a:cubicBezTo>
                  <a:pt x="718979" y="51990"/>
                  <a:pt x="725773" y="51642"/>
                  <a:pt x="731520" y="48768"/>
                </a:cubicBezTo>
                <a:cubicBezTo>
                  <a:pt x="738073" y="45491"/>
                  <a:pt x="743255" y="39853"/>
                  <a:pt x="749808" y="36576"/>
                </a:cubicBezTo>
                <a:cubicBezTo>
                  <a:pt x="755555" y="33702"/>
                  <a:pt x="762349" y="33354"/>
                  <a:pt x="768096" y="30480"/>
                </a:cubicBezTo>
                <a:cubicBezTo>
                  <a:pt x="778694" y="25181"/>
                  <a:pt x="787978" y="17491"/>
                  <a:pt x="798576" y="12192"/>
                </a:cubicBezTo>
                <a:cubicBezTo>
                  <a:pt x="826595" y="-1817"/>
                  <a:pt x="809188" y="13772"/>
                  <a:pt x="822960" y="0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" name="Freihandform 70"/>
          <p:cNvSpPr>
            <a:spLocks/>
          </p:cNvSpPr>
          <p:nvPr/>
        </p:nvSpPr>
        <p:spPr bwMode="auto">
          <a:xfrm>
            <a:off x="5815013" y="5327650"/>
            <a:ext cx="493712" cy="469900"/>
          </a:xfrm>
          <a:custGeom>
            <a:avLst/>
            <a:gdLst>
              <a:gd name="T0" fmla="*/ 0 w 493776"/>
              <a:gd name="T1" fmla="*/ 0 h 469392"/>
              <a:gd name="T2" fmla="*/ 54801 w 493776"/>
              <a:gd name="T3" fmla="*/ 104646 h 469392"/>
              <a:gd name="T4" fmla="*/ 66975 w 493776"/>
              <a:gd name="T5" fmla="*/ 123113 h 469392"/>
              <a:gd name="T6" fmla="*/ 85245 w 493776"/>
              <a:gd name="T7" fmla="*/ 141580 h 469392"/>
              <a:gd name="T8" fmla="*/ 103515 w 493776"/>
              <a:gd name="T9" fmla="*/ 166202 h 469392"/>
              <a:gd name="T10" fmla="*/ 115689 w 493776"/>
              <a:gd name="T11" fmla="*/ 184669 h 469392"/>
              <a:gd name="T12" fmla="*/ 158308 w 493776"/>
              <a:gd name="T13" fmla="*/ 227758 h 469392"/>
              <a:gd name="T14" fmla="*/ 176577 w 493776"/>
              <a:gd name="T15" fmla="*/ 246225 h 469392"/>
              <a:gd name="T16" fmla="*/ 200934 w 493776"/>
              <a:gd name="T17" fmla="*/ 277004 h 469392"/>
              <a:gd name="T18" fmla="*/ 231378 w 493776"/>
              <a:gd name="T19" fmla="*/ 295470 h 469392"/>
              <a:gd name="T20" fmla="*/ 255735 w 493776"/>
              <a:gd name="T21" fmla="*/ 320093 h 469392"/>
              <a:gd name="T22" fmla="*/ 280092 w 493776"/>
              <a:gd name="T23" fmla="*/ 338560 h 469392"/>
              <a:gd name="T24" fmla="*/ 298353 w 493776"/>
              <a:gd name="T25" fmla="*/ 363183 h 469392"/>
              <a:gd name="T26" fmla="*/ 322710 w 493776"/>
              <a:gd name="T27" fmla="*/ 375494 h 469392"/>
              <a:gd name="T28" fmla="*/ 347067 w 493776"/>
              <a:gd name="T29" fmla="*/ 393961 h 469392"/>
              <a:gd name="T30" fmla="*/ 365337 w 493776"/>
              <a:gd name="T31" fmla="*/ 406271 h 469392"/>
              <a:gd name="T32" fmla="*/ 389686 w 493776"/>
              <a:gd name="T33" fmla="*/ 424739 h 469392"/>
              <a:gd name="T34" fmla="*/ 407955 w 493776"/>
              <a:gd name="T35" fmla="*/ 437048 h 469392"/>
              <a:gd name="T36" fmla="*/ 432312 w 493776"/>
              <a:gd name="T37" fmla="*/ 443207 h 469392"/>
              <a:gd name="T38" fmla="*/ 487113 w 493776"/>
              <a:gd name="T39" fmla="*/ 467828 h 469392"/>
              <a:gd name="T40" fmla="*/ 493200 w 493776"/>
              <a:gd name="T41" fmla="*/ 473984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93776"/>
              <a:gd name="T64" fmla="*/ 0 h 469392"/>
              <a:gd name="T65" fmla="*/ 493776 w 493776"/>
              <a:gd name="T66" fmla="*/ 469392 h 46939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" name="Freihandform 71"/>
          <p:cNvSpPr>
            <a:spLocks/>
          </p:cNvSpPr>
          <p:nvPr/>
        </p:nvSpPr>
        <p:spPr bwMode="auto">
          <a:xfrm>
            <a:off x="6156325" y="4297363"/>
            <a:ext cx="677863" cy="665162"/>
          </a:xfrm>
          <a:custGeom>
            <a:avLst/>
            <a:gdLst>
              <a:gd name="T0" fmla="*/ 0 w 676656"/>
              <a:gd name="T1" fmla="*/ 670772 h 664464"/>
              <a:gd name="T2" fmla="*/ 55751 w 676656"/>
              <a:gd name="T3" fmla="*/ 578464 h 664464"/>
              <a:gd name="T4" fmla="*/ 117697 w 676656"/>
              <a:gd name="T5" fmla="*/ 504617 h 664464"/>
              <a:gd name="T6" fmla="*/ 130086 w 676656"/>
              <a:gd name="T7" fmla="*/ 486156 h 664464"/>
              <a:gd name="T8" fmla="*/ 148669 w 676656"/>
              <a:gd name="T9" fmla="*/ 467695 h 664464"/>
              <a:gd name="T10" fmla="*/ 167254 w 676656"/>
              <a:gd name="T11" fmla="*/ 443078 h 664464"/>
              <a:gd name="T12" fmla="*/ 185837 w 676656"/>
              <a:gd name="T13" fmla="*/ 424618 h 664464"/>
              <a:gd name="T14" fmla="*/ 235393 w 676656"/>
              <a:gd name="T15" fmla="*/ 363079 h 664464"/>
              <a:gd name="T16" fmla="*/ 284950 w 676656"/>
              <a:gd name="T17" fmla="*/ 320001 h 664464"/>
              <a:gd name="T18" fmla="*/ 309732 w 676656"/>
              <a:gd name="T19" fmla="*/ 295386 h 664464"/>
              <a:gd name="T20" fmla="*/ 359285 w 676656"/>
              <a:gd name="T21" fmla="*/ 258463 h 664464"/>
              <a:gd name="T22" fmla="*/ 408841 w 676656"/>
              <a:gd name="T23" fmla="*/ 209232 h 664464"/>
              <a:gd name="T24" fmla="*/ 427425 w 676656"/>
              <a:gd name="T25" fmla="*/ 196924 h 664464"/>
              <a:gd name="T26" fmla="*/ 470786 w 676656"/>
              <a:gd name="T27" fmla="*/ 153846 h 664464"/>
              <a:gd name="T28" fmla="*/ 588484 w 676656"/>
              <a:gd name="T29" fmla="*/ 61538 h 664464"/>
              <a:gd name="T30" fmla="*/ 631845 w 676656"/>
              <a:gd name="T31" fmla="*/ 36925 h 664464"/>
              <a:gd name="T32" fmla="*/ 669013 w 676656"/>
              <a:gd name="T33" fmla="*/ 12309 h 664464"/>
              <a:gd name="T34" fmla="*/ 687596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76656"/>
              <a:gd name="T55" fmla="*/ 0 h 664464"/>
              <a:gd name="T56" fmla="*/ 676656 w 676656"/>
              <a:gd name="T57" fmla="*/ 664464 h 66446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" name="Freihandform 72"/>
          <p:cNvSpPr>
            <a:spLocks/>
          </p:cNvSpPr>
          <p:nvPr/>
        </p:nvSpPr>
        <p:spPr bwMode="auto">
          <a:xfrm>
            <a:off x="6089650" y="4303713"/>
            <a:ext cx="639763" cy="622300"/>
          </a:xfrm>
          <a:custGeom>
            <a:avLst/>
            <a:gdLst>
              <a:gd name="T0" fmla="*/ 0 w 640080"/>
              <a:gd name="T1" fmla="*/ 0 h 621792"/>
              <a:gd name="T2" fmla="*/ 127449 w 640080"/>
              <a:gd name="T3" fmla="*/ 116679 h 621792"/>
              <a:gd name="T4" fmla="*/ 273099 w 640080"/>
              <a:gd name="T5" fmla="*/ 245638 h 621792"/>
              <a:gd name="T6" fmla="*/ 333788 w 640080"/>
              <a:gd name="T7" fmla="*/ 300907 h 621792"/>
              <a:gd name="T8" fmla="*/ 376270 w 640080"/>
              <a:gd name="T9" fmla="*/ 337753 h 621792"/>
              <a:gd name="T10" fmla="*/ 394477 w 640080"/>
              <a:gd name="T11" fmla="*/ 350036 h 621792"/>
              <a:gd name="T12" fmla="*/ 449097 w 640080"/>
              <a:gd name="T13" fmla="*/ 405304 h 621792"/>
              <a:gd name="T14" fmla="*/ 497648 w 640080"/>
              <a:gd name="T15" fmla="*/ 460573 h 621792"/>
              <a:gd name="T16" fmla="*/ 534061 w 640080"/>
              <a:gd name="T17" fmla="*/ 497418 h 621792"/>
              <a:gd name="T18" fmla="*/ 558337 w 640080"/>
              <a:gd name="T19" fmla="*/ 521982 h 621792"/>
              <a:gd name="T20" fmla="*/ 582612 w 640080"/>
              <a:gd name="T21" fmla="*/ 552687 h 621792"/>
              <a:gd name="T22" fmla="*/ 625095 w 640080"/>
              <a:gd name="T23" fmla="*/ 607955 h 621792"/>
              <a:gd name="T24" fmla="*/ 637232 w 640080"/>
              <a:gd name="T25" fmla="*/ 626378 h 6217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0080"/>
              <a:gd name="T40" fmla="*/ 0 h 621792"/>
              <a:gd name="T41" fmla="*/ 640080 w 640080"/>
              <a:gd name="T42" fmla="*/ 621792 h 6217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0080" h="621792">
                <a:moveTo>
                  <a:pt x="0" y="0"/>
                </a:moveTo>
                <a:cubicBezTo>
                  <a:pt x="47363" y="82884"/>
                  <a:pt x="5838" y="24190"/>
                  <a:pt x="128016" y="115824"/>
                </a:cubicBezTo>
                <a:cubicBezTo>
                  <a:pt x="244560" y="203232"/>
                  <a:pt x="188603" y="162635"/>
                  <a:pt x="274320" y="243840"/>
                </a:cubicBezTo>
                <a:cubicBezTo>
                  <a:pt x="294166" y="262641"/>
                  <a:pt x="314781" y="280617"/>
                  <a:pt x="335280" y="298704"/>
                </a:cubicBezTo>
                <a:cubicBezTo>
                  <a:pt x="349328" y="311099"/>
                  <a:pt x="362364" y="324888"/>
                  <a:pt x="377952" y="335280"/>
                </a:cubicBezTo>
                <a:cubicBezTo>
                  <a:pt x="384048" y="339344"/>
                  <a:pt x="390839" y="342521"/>
                  <a:pt x="396240" y="347472"/>
                </a:cubicBezTo>
                <a:cubicBezTo>
                  <a:pt x="415305" y="364948"/>
                  <a:pt x="432816" y="384048"/>
                  <a:pt x="451104" y="402336"/>
                </a:cubicBezTo>
                <a:cubicBezTo>
                  <a:pt x="526517" y="477749"/>
                  <a:pt x="420960" y="370397"/>
                  <a:pt x="499872" y="457200"/>
                </a:cubicBezTo>
                <a:cubicBezTo>
                  <a:pt x="511470" y="469958"/>
                  <a:pt x="524256" y="481584"/>
                  <a:pt x="536448" y="493776"/>
                </a:cubicBezTo>
                <a:cubicBezTo>
                  <a:pt x="544576" y="501904"/>
                  <a:pt x="553651" y="509184"/>
                  <a:pt x="560832" y="518160"/>
                </a:cubicBezTo>
                <a:cubicBezTo>
                  <a:pt x="568960" y="528320"/>
                  <a:pt x="577755" y="537981"/>
                  <a:pt x="585216" y="548640"/>
                </a:cubicBezTo>
                <a:cubicBezTo>
                  <a:pt x="652910" y="645346"/>
                  <a:pt x="552932" y="516056"/>
                  <a:pt x="627888" y="603504"/>
                </a:cubicBezTo>
                <a:cubicBezTo>
                  <a:pt x="632656" y="609067"/>
                  <a:pt x="640080" y="621792"/>
                  <a:pt x="640080" y="6217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" name="Rechteck 73"/>
          <p:cNvSpPr/>
          <p:nvPr/>
        </p:nvSpPr>
        <p:spPr bwMode="auto">
          <a:xfrm>
            <a:off x="6135688" y="2416175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Possibility of attacks on</a:t>
            </a:r>
            <a:endParaRPr lang="de-DE" sz="1200" dirty="0">
              <a:latin typeface="+mn-lt"/>
            </a:endParaRPr>
          </a:p>
        </p:txBody>
      </p:sp>
      <p:sp>
        <p:nvSpPr>
          <p:cNvPr id="76" name="Freihandform 75"/>
          <p:cNvSpPr>
            <a:spLocks/>
          </p:cNvSpPr>
          <p:nvPr/>
        </p:nvSpPr>
        <p:spPr bwMode="auto">
          <a:xfrm>
            <a:off x="4330700" y="5803900"/>
            <a:ext cx="493713" cy="468313"/>
          </a:xfrm>
          <a:custGeom>
            <a:avLst/>
            <a:gdLst>
              <a:gd name="T0" fmla="*/ 0 w 493776"/>
              <a:gd name="T1" fmla="*/ 0 h 469392"/>
              <a:gd name="T2" fmla="*/ 54801 w 493776"/>
              <a:gd name="T3" fmla="*/ 101508 h 469392"/>
              <a:gd name="T4" fmla="*/ 66975 w 493776"/>
              <a:gd name="T5" fmla="*/ 119421 h 469392"/>
              <a:gd name="T6" fmla="*/ 85245 w 493776"/>
              <a:gd name="T7" fmla="*/ 137334 h 469392"/>
              <a:gd name="T8" fmla="*/ 103515 w 493776"/>
              <a:gd name="T9" fmla="*/ 161219 h 469392"/>
              <a:gd name="T10" fmla="*/ 115689 w 493776"/>
              <a:gd name="T11" fmla="*/ 179131 h 469392"/>
              <a:gd name="T12" fmla="*/ 158316 w 493776"/>
              <a:gd name="T13" fmla="*/ 220929 h 469392"/>
              <a:gd name="T14" fmla="*/ 176577 w 493776"/>
              <a:gd name="T15" fmla="*/ 238841 h 469392"/>
              <a:gd name="T16" fmla="*/ 200934 w 493776"/>
              <a:gd name="T17" fmla="*/ 268696 h 469392"/>
              <a:gd name="T18" fmla="*/ 231378 w 493776"/>
              <a:gd name="T19" fmla="*/ 286610 h 469392"/>
              <a:gd name="T20" fmla="*/ 255735 w 493776"/>
              <a:gd name="T21" fmla="*/ 310494 h 469392"/>
              <a:gd name="T22" fmla="*/ 280092 w 493776"/>
              <a:gd name="T23" fmla="*/ 328407 h 469392"/>
              <a:gd name="T24" fmla="*/ 298362 w 493776"/>
              <a:gd name="T25" fmla="*/ 352291 h 469392"/>
              <a:gd name="T26" fmla="*/ 322719 w 493776"/>
              <a:gd name="T27" fmla="*/ 364233 h 469392"/>
              <a:gd name="T28" fmla="*/ 347076 w 493776"/>
              <a:gd name="T29" fmla="*/ 382145 h 469392"/>
              <a:gd name="T30" fmla="*/ 365337 w 493776"/>
              <a:gd name="T31" fmla="*/ 394089 h 469392"/>
              <a:gd name="T32" fmla="*/ 389694 w 493776"/>
              <a:gd name="T33" fmla="*/ 412002 h 469392"/>
              <a:gd name="T34" fmla="*/ 407964 w 493776"/>
              <a:gd name="T35" fmla="*/ 423943 h 469392"/>
              <a:gd name="T36" fmla="*/ 432321 w 493776"/>
              <a:gd name="T37" fmla="*/ 429914 h 469392"/>
              <a:gd name="T38" fmla="*/ 487122 w 493776"/>
              <a:gd name="T39" fmla="*/ 453798 h 469392"/>
              <a:gd name="T40" fmla="*/ 493209 w 493776"/>
              <a:gd name="T41" fmla="*/ 459769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93776"/>
              <a:gd name="T64" fmla="*/ 0 h 469392"/>
              <a:gd name="T65" fmla="*/ 493776 w 493776"/>
              <a:gd name="T66" fmla="*/ 469392 h 46939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7" name="Freihandform 76"/>
          <p:cNvSpPr>
            <a:spLocks/>
          </p:cNvSpPr>
          <p:nvPr/>
        </p:nvSpPr>
        <p:spPr bwMode="auto">
          <a:xfrm>
            <a:off x="4375150" y="5745163"/>
            <a:ext cx="542925" cy="593725"/>
          </a:xfrm>
          <a:custGeom>
            <a:avLst/>
            <a:gdLst>
              <a:gd name="T0" fmla="*/ 0 w 676656"/>
              <a:gd name="T1" fmla="*/ 215461 h 664464"/>
              <a:gd name="T2" fmla="*/ 6080 w 676656"/>
              <a:gd name="T3" fmla="*/ 185811 h 664464"/>
              <a:gd name="T4" fmla="*/ 12837 w 676656"/>
              <a:gd name="T5" fmla="*/ 162092 h 664464"/>
              <a:gd name="T6" fmla="*/ 14189 w 676656"/>
              <a:gd name="T7" fmla="*/ 156161 h 664464"/>
              <a:gd name="T8" fmla="*/ 16217 w 676656"/>
              <a:gd name="T9" fmla="*/ 150231 h 664464"/>
              <a:gd name="T10" fmla="*/ 18243 w 676656"/>
              <a:gd name="T11" fmla="*/ 142324 h 664464"/>
              <a:gd name="T12" fmla="*/ 20270 w 676656"/>
              <a:gd name="T13" fmla="*/ 136393 h 664464"/>
              <a:gd name="T14" fmla="*/ 25676 w 676656"/>
              <a:gd name="T15" fmla="*/ 116626 h 664464"/>
              <a:gd name="T16" fmla="*/ 31081 w 676656"/>
              <a:gd name="T17" fmla="*/ 102788 h 664464"/>
              <a:gd name="T18" fmla="*/ 33784 w 676656"/>
              <a:gd name="T19" fmla="*/ 94881 h 664464"/>
              <a:gd name="T20" fmla="*/ 39189 w 676656"/>
              <a:gd name="T21" fmla="*/ 83022 h 664464"/>
              <a:gd name="T22" fmla="*/ 44595 w 676656"/>
              <a:gd name="T23" fmla="*/ 67208 h 664464"/>
              <a:gd name="T24" fmla="*/ 46622 w 676656"/>
              <a:gd name="T25" fmla="*/ 63255 h 664464"/>
              <a:gd name="T26" fmla="*/ 51352 w 676656"/>
              <a:gd name="T27" fmla="*/ 49418 h 664464"/>
              <a:gd name="T28" fmla="*/ 64190 w 676656"/>
              <a:gd name="T29" fmla="*/ 19767 h 664464"/>
              <a:gd name="T30" fmla="*/ 68919 w 676656"/>
              <a:gd name="T31" fmla="*/ 11861 h 664464"/>
              <a:gd name="T32" fmla="*/ 72973 w 676656"/>
              <a:gd name="T33" fmla="*/ 3954 h 664464"/>
              <a:gd name="T34" fmla="*/ 75001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76656"/>
              <a:gd name="T55" fmla="*/ 0 h 664464"/>
              <a:gd name="T56" fmla="*/ 676656 w 676656"/>
              <a:gd name="T57" fmla="*/ 664464 h 66446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" name="Freihandform 77"/>
          <p:cNvSpPr>
            <a:spLocks/>
          </p:cNvSpPr>
          <p:nvPr/>
        </p:nvSpPr>
        <p:spPr bwMode="auto">
          <a:xfrm>
            <a:off x="4079875" y="4268788"/>
            <a:ext cx="676275" cy="663575"/>
          </a:xfrm>
          <a:custGeom>
            <a:avLst/>
            <a:gdLst>
              <a:gd name="T0" fmla="*/ 0 w 676656"/>
              <a:gd name="T1" fmla="*/ 656505 h 664464"/>
              <a:gd name="T2" fmla="*/ 54585 w 676656"/>
              <a:gd name="T3" fmla="*/ 566158 h 664464"/>
              <a:gd name="T4" fmla="*/ 115239 w 676656"/>
              <a:gd name="T5" fmla="*/ 493885 h 664464"/>
              <a:gd name="T6" fmla="*/ 127368 w 676656"/>
              <a:gd name="T7" fmla="*/ 475816 h 664464"/>
              <a:gd name="T8" fmla="*/ 145566 w 676656"/>
              <a:gd name="T9" fmla="*/ 457747 h 664464"/>
              <a:gd name="T10" fmla="*/ 163760 w 676656"/>
              <a:gd name="T11" fmla="*/ 433655 h 664464"/>
              <a:gd name="T12" fmla="*/ 181953 w 676656"/>
              <a:gd name="T13" fmla="*/ 415585 h 664464"/>
              <a:gd name="T14" fmla="*/ 230478 w 676656"/>
              <a:gd name="T15" fmla="*/ 355356 h 664464"/>
              <a:gd name="T16" fmla="*/ 278998 w 676656"/>
              <a:gd name="T17" fmla="*/ 313195 h 664464"/>
              <a:gd name="T18" fmla="*/ 303259 w 676656"/>
              <a:gd name="T19" fmla="*/ 289105 h 664464"/>
              <a:gd name="T20" fmla="*/ 351780 w 676656"/>
              <a:gd name="T21" fmla="*/ 252965 h 664464"/>
              <a:gd name="T22" fmla="*/ 400301 w 676656"/>
              <a:gd name="T23" fmla="*/ 204782 h 664464"/>
              <a:gd name="T24" fmla="*/ 418497 w 676656"/>
              <a:gd name="T25" fmla="*/ 192735 h 664464"/>
              <a:gd name="T26" fmla="*/ 460953 w 676656"/>
              <a:gd name="T27" fmla="*/ 150574 h 664464"/>
              <a:gd name="T28" fmla="*/ 576192 w 676656"/>
              <a:gd name="T29" fmla="*/ 60230 h 664464"/>
              <a:gd name="T30" fmla="*/ 618648 w 676656"/>
              <a:gd name="T31" fmla="*/ 36137 h 664464"/>
              <a:gd name="T32" fmla="*/ 655040 w 676656"/>
              <a:gd name="T33" fmla="*/ 12048 h 664464"/>
              <a:gd name="T34" fmla="*/ 673234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76656"/>
              <a:gd name="T55" fmla="*/ 0 h 664464"/>
              <a:gd name="T56" fmla="*/ 676656 w 676656"/>
              <a:gd name="T57" fmla="*/ 664464 h 66446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" name="Freihandform 78"/>
          <p:cNvSpPr>
            <a:spLocks/>
          </p:cNvSpPr>
          <p:nvPr/>
        </p:nvSpPr>
        <p:spPr bwMode="auto">
          <a:xfrm>
            <a:off x="4227513" y="4354513"/>
            <a:ext cx="493712" cy="469900"/>
          </a:xfrm>
          <a:custGeom>
            <a:avLst/>
            <a:gdLst>
              <a:gd name="T0" fmla="*/ 0 w 493776"/>
              <a:gd name="T1" fmla="*/ 0 h 469392"/>
              <a:gd name="T2" fmla="*/ 54801 w 493776"/>
              <a:gd name="T3" fmla="*/ 104646 h 469392"/>
              <a:gd name="T4" fmla="*/ 66975 w 493776"/>
              <a:gd name="T5" fmla="*/ 123113 h 469392"/>
              <a:gd name="T6" fmla="*/ 85245 w 493776"/>
              <a:gd name="T7" fmla="*/ 141580 h 469392"/>
              <a:gd name="T8" fmla="*/ 103515 w 493776"/>
              <a:gd name="T9" fmla="*/ 166202 h 469392"/>
              <a:gd name="T10" fmla="*/ 115689 w 493776"/>
              <a:gd name="T11" fmla="*/ 184669 h 469392"/>
              <a:gd name="T12" fmla="*/ 158308 w 493776"/>
              <a:gd name="T13" fmla="*/ 227758 h 469392"/>
              <a:gd name="T14" fmla="*/ 176577 w 493776"/>
              <a:gd name="T15" fmla="*/ 246225 h 469392"/>
              <a:gd name="T16" fmla="*/ 200934 w 493776"/>
              <a:gd name="T17" fmla="*/ 277004 h 469392"/>
              <a:gd name="T18" fmla="*/ 231378 w 493776"/>
              <a:gd name="T19" fmla="*/ 295470 h 469392"/>
              <a:gd name="T20" fmla="*/ 255735 w 493776"/>
              <a:gd name="T21" fmla="*/ 320093 h 469392"/>
              <a:gd name="T22" fmla="*/ 280092 w 493776"/>
              <a:gd name="T23" fmla="*/ 338560 h 469392"/>
              <a:gd name="T24" fmla="*/ 298353 w 493776"/>
              <a:gd name="T25" fmla="*/ 363183 h 469392"/>
              <a:gd name="T26" fmla="*/ 322710 w 493776"/>
              <a:gd name="T27" fmla="*/ 375494 h 469392"/>
              <a:gd name="T28" fmla="*/ 347067 w 493776"/>
              <a:gd name="T29" fmla="*/ 393961 h 469392"/>
              <a:gd name="T30" fmla="*/ 365337 w 493776"/>
              <a:gd name="T31" fmla="*/ 406271 h 469392"/>
              <a:gd name="T32" fmla="*/ 389686 w 493776"/>
              <a:gd name="T33" fmla="*/ 424739 h 469392"/>
              <a:gd name="T34" fmla="*/ 407955 w 493776"/>
              <a:gd name="T35" fmla="*/ 437048 h 469392"/>
              <a:gd name="T36" fmla="*/ 432312 w 493776"/>
              <a:gd name="T37" fmla="*/ 443207 h 469392"/>
              <a:gd name="T38" fmla="*/ 487113 w 493776"/>
              <a:gd name="T39" fmla="*/ 467828 h 469392"/>
              <a:gd name="T40" fmla="*/ 493200 w 493776"/>
              <a:gd name="T41" fmla="*/ 473984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93776"/>
              <a:gd name="T64" fmla="*/ 0 h 469392"/>
              <a:gd name="T65" fmla="*/ 493776 w 493776"/>
              <a:gd name="T66" fmla="*/ 469392 h 46939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" name="Freihandform 79"/>
          <p:cNvSpPr>
            <a:spLocks/>
          </p:cNvSpPr>
          <p:nvPr/>
        </p:nvSpPr>
        <p:spPr bwMode="auto">
          <a:xfrm>
            <a:off x="4776788" y="3632200"/>
            <a:ext cx="822325" cy="414338"/>
          </a:xfrm>
          <a:custGeom>
            <a:avLst/>
            <a:gdLst>
              <a:gd name="T0" fmla="*/ 0 w 822960"/>
              <a:gd name="T1" fmla="*/ 412821 h 414528"/>
              <a:gd name="T2" fmla="*/ 48430 w 822960"/>
              <a:gd name="T3" fmla="*/ 400680 h 414528"/>
              <a:gd name="T4" fmla="*/ 163452 w 822960"/>
              <a:gd name="T5" fmla="*/ 333900 h 414528"/>
              <a:gd name="T6" fmla="*/ 242152 w 822960"/>
              <a:gd name="T7" fmla="*/ 279263 h 414528"/>
              <a:gd name="T8" fmla="*/ 332958 w 822960"/>
              <a:gd name="T9" fmla="*/ 236763 h 414528"/>
              <a:gd name="T10" fmla="*/ 454034 w 822960"/>
              <a:gd name="T11" fmla="*/ 163917 h 414528"/>
              <a:gd name="T12" fmla="*/ 478250 w 822960"/>
              <a:gd name="T13" fmla="*/ 151770 h 414528"/>
              <a:gd name="T14" fmla="*/ 514572 w 822960"/>
              <a:gd name="T15" fmla="*/ 139632 h 414528"/>
              <a:gd name="T16" fmla="*/ 556950 w 822960"/>
              <a:gd name="T17" fmla="*/ 121416 h 414528"/>
              <a:gd name="T18" fmla="*/ 605380 w 822960"/>
              <a:gd name="T19" fmla="*/ 109278 h 414528"/>
              <a:gd name="T20" fmla="*/ 623542 w 822960"/>
              <a:gd name="T21" fmla="*/ 103209 h 414528"/>
              <a:gd name="T22" fmla="*/ 641703 w 822960"/>
              <a:gd name="T23" fmla="*/ 91062 h 414528"/>
              <a:gd name="T24" fmla="*/ 690133 w 822960"/>
              <a:gd name="T25" fmla="*/ 66777 h 414528"/>
              <a:gd name="T26" fmla="*/ 708295 w 822960"/>
              <a:gd name="T27" fmla="*/ 54639 h 414528"/>
              <a:gd name="T28" fmla="*/ 726456 w 822960"/>
              <a:gd name="T29" fmla="*/ 48570 h 414528"/>
              <a:gd name="T30" fmla="*/ 744617 w 822960"/>
              <a:gd name="T31" fmla="*/ 36423 h 414528"/>
              <a:gd name="T32" fmla="*/ 762779 w 822960"/>
              <a:gd name="T33" fmla="*/ 30354 h 414528"/>
              <a:gd name="T34" fmla="*/ 793048 w 822960"/>
              <a:gd name="T35" fmla="*/ 12138 h 414528"/>
              <a:gd name="T36" fmla="*/ 817261 w 822960"/>
              <a:gd name="T37" fmla="*/ 0 h 41452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822960"/>
              <a:gd name="T58" fmla="*/ 0 h 414528"/>
              <a:gd name="T59" fmla="*/ 822960 w 822960"/>
              <a:gd name="T60" fmla="*/ 414528 h 41452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822960" h="414528">
                <a:moveTo>
                  <a:pt x="0" y="414528"/>
                </a:moveTo>
                <a:cubicBezTo>
                  <a:pt x="16256" y="410464"/>
                  <a:pt x="33535" y="409318"/>
                  <a:pt x="48768" y="402336"/>
                </a:cubicBezTo>
                <a:cubicBezTo>
                  <a:pt x="63672" y="395505"/>
                  <a:pt x="132750" y="358024"/>
                  <a:pt x="164592" y="335280"/>
                </a:cubicBezTo>
                <a:cubicBezTo>
                  <a:pt x="195514" y="313193"/>
                  <a:pt x="204417" y="302318"/>
                  <a:pt x="243840" y="280416"/>
                </a:cubicBezTo>
                <a:cubicBezTo>
                  <a:pt x="285839" y="257083"/>
                  <a:pt x="298050" y="260495"/>
                  <a:pt x="335280" y="237744"/>
                </a:cubicBezTo>
                <a:cubicBezTo>
                  <a:pt x="467691" y="156826"/>
                  <a:pt x="354847" y="215768"/>
                  <a:pt x="457200" y="164592"/>
                </a:cubicBezTo>
                <a:cubicBezTo>
                  <a:pt x="465328" y="160528"/>
                  <a:pt x="472963" y="155274"/>
                  <a:pt x="481584" y="152400"/>
                </a:cubicBezTo>
                <a:cubicBezTo>
                  <a:pt x="493776" y="148336"/>
                  <a:pt x="506228" y="144981"/>
                  <a:pt x="518160" y="140208"/>
                </a:cubicBezTo>
                <a:cubicBezTo>
                  <a:pt x="553845" y="125934"/>
                  <a:pt x="529996" y="130330"/>
                  <a:pt x="560832" y="121920"/>
                </a:cubicBezTo>
                <a:cubicBezTo>
                  <a:pt x="576998" y="117511"/>
                  <a:pt x="593704" y="115027"/>
                  <a:pt x="609600" y="109728"/>
                </a:cubicBezTo>
                <a:cubicBezTo>
                  <a:pt x="615696" y="107696"/>
                  <a:pt x="622141" y="106506"/>
                  <a:pt x="627888" y="103632"/>
                </a:cubicBezTo>
                <a:cubicBezTo>
                  <a:pt x="634441" y="100355"/>
                  <a:pt x="639744" y="94948"/>
                  <a:pt x="646176" y="91440"/>
                </a:cubicBezTo>
                <a:cubicBezTo>
                  <a:pt x="662132" y="82737"/>
                  <a:pt x="679822" y="77138"/>
                  <a:pt x="694944" y="67056"/>
                </a:cubicBezTo>
                <a:cubicBezTo>
                  <a:pt x="701040" y="62992"/>
                  <a:pt x="706679" y="58141"/>
                  <a:pt x="713232" y="54864"/>
                </a:cubicBezTo>
                <a:cubicBezTo>
                  <a:pt x="718979" y="51990"/>
                  <a:pt x="725773" y="51642"/>
                  <a:pt x="731520" y="48768"/>
                </a:cubicBezTo>
                <a:cubicBezTo>
                  <a:pt x="738073" y="45491"/>
                  <a:pt x="743255" y="39853"/>
                  <a:pt x="749808" y="36576"/>
                </a:cubicBezTo>
                <a:cubicBezTo>
                  <a:pt x="755555" y="33702"/>
                  <a:pt x="762349" y="33354"/>
                  <a:pt x="768096" y="30480"/>
                </a:cubicBezTo>
                <a:cubicBezTo>
                  <a:pt x="778694" y="25181"/>
                  <a:pt x="787978" y="17491"/>
                  <a:pt x="798576" y="12192"/>
                </a:cubicBezTo>
                <a:cubicBezTo>
                  <a:pt x="826595" y="-1817"/>
                  <a:pt x="809188" y="13772"/>
                  <a:pt x="822960" y="0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" name="Freihandform 80"/>
          <p:cNvSpPr>
            <a:spLocks/>
          </p:cNvSpPr>
          <p:nvPr/>
        </p:nvSpPr>
        <p:spPr bwMode="auto">
          <a:xfrm>
            <a:off x="4948238" y="3632200"/>
            <a:ext cx="493712" cy="469900"/>
          </a:xfrm>
          <a:custGeom>
            <a:avLst/>
            <a:gdLst>
              <a:gd name="T0" fmla="*/ 0 w 493776"/>
              <a:gd name="T1" fmla="*/ 0 h 469392"/>
              <a:gd name="T2" fmla="*/ 54801 w 493776"/>
              <a:gd name="T3" fmla="*/ 104646 h 469392"/>
              <a:gd name="T4" fmla="*/ 66975 w 493776"/>
              <a:gd name="T5" fmla="*/ 123113 h 469392"/>
              <a:gd name="T6" fmla="*/ 85245 w 493776"/>
              <a:gd name="T7" fmla="*/ 141580 h 469392"/>
              <a:gd name="T8" fmla="*/ 103515 w 493776"/>
              <a:gd name="T9" fmla="*/ 166202 h 469392"/>
              <a:gd name="T10" fmla="*/ 115689 w 493776"/>
              <a:gd name="T11" fmla="*/ 184669 h 469392"/>
              <a:gd name="T12" fmla="*/ 158308 w 493776"/>
              <a:gd name="T13" fmla="*/ 227758 h 469392"/>
              <a:gd name="T14" fmla="*/ 176577 w 493776"/>
              <a:gd name="T15" fmla="*/ 246225 h 469392"/>
              <a:gd name="T16" fmla="*/ 200934 w 493776"/>
              <a:gd name="T17" fmla="*/ 277004 h 469392"/>
              <a:gd name="T18" fmla="*/ 231378 w 493776"/>
              <a:gd name="T19" fmla="*/ 295470 h 469392"/>
              <a:gd name="T20" fmla="*/ 255735 w 493776"/>
              <a:gd name="T21" fmla="*/ 320093 h 469392"/>
              <a:gd name="T22" fmla="*/ 280092 w 493776"/>
              <a:gd name="T23" fmla="*/ 338560 h 469392"/>
              <a:gd name="T24" fmla="*/ 298353 w 493776"/>
              <a:gd name="T25" fmla="*/ 363183 h 469392"/>
              <a:gd name="T26" fmla="*/ 322710 w 493776"/>
              <a:gd name="T27" fmla="*/ 375494 h 469392"/>
              <a:gd name="T28" fmla="*/ 347067 w 493776"/>
              <a:gd name="T29" fmla="*/ 393961 h 469392"/>
              <a:gd name="T30" fmla="*/ 365337 w 493776"/>
              <a:gd name="T31" fmla="*/ 406271 h 469392"/>
              <a:gd name="T32" fmla="*/ 389686 w 493776"/>
              <a:gd name="T33" fmla="*/ 424739 h 469392"/>
              <a:gd name="T34" fmla="*/ 407955 w 493776"/>
              <a:gd name="T35" fmla="*/ 437048 h 469392"/>
              <a:gd name="T36" fmla="*/ 432312 w 493776"/>
              <a:gd name="T37" fmla="*/ 443207 h 469392"/>
              <a:gd name="T38" fmla="*/ 487113 w 493776"/>
              <a:gd name="T39" fmla="*/ 467828 h 469392"/>
              <a:gd name="T40" fmla="*/ 493200 w 493776"/>
              <a:gd name="T41" fmla="*/ 473984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93776"/>
              <a:gd name="T64" fmla="*/ 0 h 469392"/>
              <a:gd name="T65" fmla="*/ 493776 w 493776"/>
              <a:gd name="T66" fmla="*/ 469392 h 46939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" name="Zylinder 81"/>
          <p:cNvSpPr/>
          <p:nvPr/>
        </p:nvSpPr>
        <p:spPr bwMode="auto">
          <a:xfrm>
            <a:off x="8321675" y="2754313"/>
            <a:ext cx="1800225" cy="1296987"/>
          </a:xfrm>
          <a:prstGeom prst="can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sz="2000" dirty="0">
              <a:latin typeface="+mn-lt"/>
            </a:endParaRPr>
          </a:p>
          <a:p>
            <a:pPr algn="ctr">
              <a:defRPr/>
            </a:pPr>
            <a:r>
              <a:rPr lang="en-US" sz="2000" dirty="0" err="1">
                <a:latin typeface="+mn-lt"/>
              </a:rPr>
              <a:t>Komponenten</a:t>
            </a:r>
            <a:endParaRPr lang="de-DE" sz="2000" dirty="0">
              <a:latin typeface="+mn-lt"/>
            </a:endParaRPr>
          </a:p>
        </p:txBody>
      </p:sp>
      <p:sp>
        <p:nvSpPr>
          <p:cNvPr id="83" name="Rechteck 82"/>
          <p:cNvSpPr/>
          <p:nvPr/>
        </p:nvSpPr>
        <p:spPr bwMode="auto">
          <a:xfrm>
            <a:off x="8321675" y="4721225"/>
            <a:ext cx="1744663" cy="163353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2000" dirty="0" err="1">
                <a:latin typeface="+mn-lt"/>
              </a:rPr>
              <a:t>Komposition</a:t>
            </a:r>
            <a:endParaRPr lang="en-US" sz="2000" dirty="0">
              <a:latin typeface="+mn-lt"/>
            </a:endParaRPr>
          </a:p>
          <a:p>
            <a:pPr algn="ctr">
              <a:defRPr/>
            </a:pPr>
            <a:endParaRPr lang="de-DE" sz="2000" dirty="0">
              <a:latin typeface="+mn-lt"/>
            </a:endParaRPr>
          </a:p>
        </p:txBody>
      </p:sp>
      <p:sp>
        <p:nvSpPr>
          <p:cNvPr id="21551" name="Pfeil nach unten 83"/>
          <p:cNvSpPr>
            <a:spLocks noChangeArrowheads="1"/>
          </p:cNvSpPr>
          <p:nvPr/>
        </p:nvSpPr>
        <p:spPr bwMode="auto">
          <a:xfrm>
            <a:off x="9058275" y="4122738"/>
            <a:ext cx="288925" cy="504825"/>
          </a:xfrm>
          <a:prstGeom prst="downArrow">
            <a:avLst>
              <a:gd name="adj1" fmla="val 50000"/>
              <a:gd name="adj2" fmla="val 49918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552" name="Pfeil nach unten 84"/>
          <p:cNvSpPr>
            <a:spLocks noChangeArrowheads="1"/>
          </p:cNvSpPr>
          <p:nvPr/>
        </p:nvSpPr>
        <p:spPr bwMode="auto">
          <a:xfrm>
            <a:off x="1554163" y="3929063"/>
            <a:ext cx="287337" cy="504825"/>
          </a:xfrm>
          <a:prstGeom prst="downArrow">
            <a:avLst>
              <a:gd name="adj1" fmla="val 50000"/>
              <a:gd name="adj2" fmla="val 50194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6" name="Rechteck 85"/>
          <p:cNvSpPr/>
          <p:nvPr/>
        </p:nvSpPr>
        <p:spPr bwMode="auto">
          <a:xfrm>
            <a:off x="3281363" y="1624013"/>
            <a:ext cx="1512887" cy="358775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 err="1">
                <a:latin typeface="+mn-lt"/>
              </a:rPr>
              <a:t>Arbeitsmodell</a:t>
            </a:r>
            <a:endParaRPr lang="de-DE" sz="1600" dirty="0">
              <a:latin typeface="+mn-lt"/>
            </a:endParaRPr>
          </a:p>
        </p:txBody>
      </p:sp>
      <p:sp>
        <p:nvSpPr>
          <p:cNvPr id="89" name="Rechteck 88"/>
          <p:cNvSpPr/>
          <p:nvPr/>
        </p:nvSpPr>
        <p:spPr bwMode="auto">
          <a:xfrm>
            <a:off x="8926513" y="5229225"/>
            <a:ext cx="519112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90" name="Rechteck 89"/>
          <p:cNvSpPr/>
          <p:nvPr/>
        </p:nvSpPr>
        <p:spPr bwMode="auto">
          <a:xfrm>
            <a:off x="8518525" y="5575300"/>
            <a:ext cx="519113" cy="2587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91" name="Rechteck 90"/>
          <p:cNvSpPr/>
          <p:nvPr/>
        </p:nvSpPr>
        <p:spPr bwMode="auto">
          <a:xfrm>
            <a:off x="9342438" y="5584825"/>
            <a:ext cx="519112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92" name="Rechteck 91"/>
          <p:cNvSpPr/>
          <p:nvPr/>
        </p:nvSpPr>
        <p:spPr bwMode="auto">
          <a:xfrm>
            <a:off x="8826500" y="6000750"/>
            <a:ext cx="520700" cy="2587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93" name="Rechteck 92"/>
          <p:cNvSpPr/>
          <p:nvPr/>
        </p:nvSpPr>
        <p:spPr bwMode="auto">
          <a:xfrm>
            <a:off x="9445625" y="6018213"/>
            <a:ext cx="520700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cxnSp>
        <p:nvCxnSpPr>
          <p:cNvPr id="21559" name="Gewinkelte Verbindung 94"/>
          <p:cNvCxnSpPr>
            <a:cxnSpLocks noChangeShapeType="1"/>
            <a:stCxn id="89" idx="2"/>
            <a:endCxn id="90" idx="0"/>
          </p:cNvCxnSpPr>
          <p:nvPr/>
        </p:nvCxnSpPr>
        <p:spPr bwMode="auto">
          <a:xfrm rot="5400000">
            <a:off x="8938419" y="5326856"/>
            <a:ext cx="88900" cy="40798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1560" name="Gewinkelte Verbindung 96"/>
          <p:cNvCxnSpPr>
            <a:cxnSpLocks noChangeShapeType="1"/>
            <a:stCxn id="89" idx="2"/>
            <a:endCxn id="91" idx="0"/>
          </p:cNvCxnSpPr>
          <p:nvPr/>
        </p:nvCxnSpPr>
        <p:spPr bwMode="auto">
          <a:xfrm rot="16200000" flipH="1">
            <a:off x="9345613" y="5327650"/>
            <a:ext cx="98425" cy="415925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1561" name="Gewinkelte Verbindung 98"/>
          <p:cNvCxnSpPr>
            <a:cxnSpLocks noChangeShapeType="1"/>
            <a:stCxn id="91" idx="2"/>
            <a:endCxn id="92" idx="0"/>
          </p:cNvCxnSpPr>
          <p:nvPr/>
        </p:nvCxnSpPr>
        <p:spPr bwMode="auto">
          <a:xfrm rot="5400000">
            <a:off x="9265444" y="5663406"/>
            <a:ext cx="158750" cy="51593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1562" name="Gewinkelte Verbindung 100"/>
          <p:cNvCxnSpPr>
            <a:cxnSpLocks noChangeShapeType="1"/>
            <a:stCxn id="91" idx="2"/>
            <a:endCxn id="93" idx="0"/>
          </p:cNvCxnSpPr>
          <p:nvPr/>
        </p:nvCxnSpPr>
        <p:spPr bwMode="auto">
          <a:xfrm rot="16200000" flipH="1">
            <a:off x="9566275" y="5878513"/>
            <a:ext cx="176213" cy="103187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9" name="Rechteck 58"/>
          <p:cNvSpPr/>
          <p:nvPr/>
        </p:nvSpPr>
        <p:spPr bwMode="auto">
          <a:xfrm>
            <a:off x="941388" y="3424238"/>
            <a:ext cx="1512887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App: In-</a:t>
            </a:r>
            <a:r>
              <a:rPr lang="en-US" sz="1200" dirty="0" err="1">
                <a:solidFill>
                  <a:srgbClr val="FF0000"/>
                </a:solidFill>
                <a:latin typeface="+mn-lt"/>
              </a:rPr>
              <a:t>Haus</a:t>
            </a:r>
            <a:r>
              <a:rPr lang="en-US" sz="1200" dirty="0">
                <a:solidFill>
                  <a:srgbClr val="FF0000"/>
                </a:solidFill>
                <a:latin typeface="+mn-lt"/>
              </a:rPr>
              <a:t> monitoring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0" name="Rechteck 59"/>
          <p:cNvSpPr/>
          <p:nvPr/>
        </p:nvSpPr>
        <p:spPr bwMode="auto">
          <a:xfrm>
            <a:off x="874713" y="5008563"/>
            <a:ext cx="1614487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 err="1">
                <a:solidFill>
                  <a:srgbClr val="FF0000"/>
                </a:solidFill>
                <a:latin typeface="+mn-lt"/>
              </a:rPr>
              <a:t>Geschützte</a:t>
            </a:r>
            <a:r>
              <a:rPr lang="en-US" sz="12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rgbClr val="FF0000"/>
                </a:solidFill>
                <a:latin typeface="+mn-lt"/>
              </a:rPr>
              <a:t>Knoten</a:t>
            </a:r>
            <a:r>
              <a:rPr lang="en-US" sz="1200" dirty="0">
                <a:solidFill>
                  <a:srgbClr val="FF0000"/>
                </a:solidFill>
                <a:latin typeface="+mn-lt"/>
              </a:rPr>
              <a:t>,</a:t>
            </a:r>
          </a:p>
          <a:p>
            <a:pPr algn="ctr">
              <a:defRPr/>
            </a:pPr>
            <a:r>
              <a:rPr lang="en-US" sz="1200" dirty="0" err="1">
                <a:solidFill>
                  <a:srgbClr val="FF0000"/>
                </a:solidFill>
                <a:latin typeface="+mn-lt"/>
              </a:rPr>
              <a:t>Angreifer</a:t>
            </a:r>
            <a:r>
              <a:rPr lang="en-US" sz="1200" dirty="0">
                <a:solidFill>
                  <a:srgbClr val="FF0000"/>
                </a:solidFill>
                <a:latin typeface="+mn-lt"/>
              </a:rPr>
              <a:t> v. </a:t>
            </a:r>
            <a:r>
              <a:rPr lang="en-US" sz="1200" dirty="0" err="1">
                <a:solidFill>
                  <a:srgbClr val="FF0000"/>
                </a:solidFill>
                <a:latin typeface="+mn-lt"/>
              </a:rPr>
              <a:t>außen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1" name="Freihandform 10"/>
          <p:cNvSpPr>
            <a:spLocks/>
          </p:cNvSpPr>
          <p:nvPr/>
        </p:nvSpPr>
        <p:spPr bwMode="auto">
          <a:xfrm>
            <a:off x="3386138" y="5327650"/>
            <a:ext cx="1354137" cy="476250"/>
          </a:xfrm>
          <a:custGeom>
            <a:avLst/>
            <a:gdLst>
              <a:gd name="T0" fmla="*/ 685216 w 1353675"/>
              <a:gd name="T1" fmla="*/ 55660 h 475488"/>
              <a:gd name="T2" fmla="*/ 581265 w 1353675"/>
              <a:gd name="T3" fmla="*/ 37107 h 475488"/>
              <a:gd name="T4" fmla="*/ 550692 w 1353675"/>
              <a:gd name="T5" fmla="*/ 30921 h 475488"/>
              <a:gd name="T6" fmla="*/ 477316 w 1353675"/>
              <a:gd name="T7" fmla="*/ 24737 h 475488"/>
              <a:gd name="T8" fmla="*/ 324447 w 1353675"/>
              <a:gd name="T9" fmla="*/ 30921 h 475488"/>
              <a:gd name="T10" fmla="*/ 299985 w 1353675"/>
              <a:gd name="T11" fmla="*/ 37107 h 475488"/>
              <a:gd name="T12" fmla="*/ 269415 w 1353675"/>
              <a:gd name="T13" fmla="*/ 43291 h 475488"/>
              <a:gd name="T14" fmla="*/ 183810 w 1353675"/>
              <a:gd name="T15" fmla="*/ 55660 h 475488"/>
              <a:gd name="T16" fmla="*/ 147117 w 1353675"/>
              <a:gd name="T17" fmla="*/ 68029 h 475488"/>
              <a:gd name="T18" fmla="*/ 128775 w 1353675"/>
              <a:gd name="T19" fmla="*/ 74214 h 475488"/>
              <a:gd name="T20" fmla="*/ 73740 w 1353675"/>
              <a:gd name="T21" fmla="*/ 123690 h 475488"/>
              <a:gd name="T22" fmla="*/ 55398 w 1353675"/>
              <a:gd name="T23" fmla="*/ 129873 h 475488"/>
              <a:gd name="T24" fmla="*/ 43170 w 1353675"/>
              <a:gd name="T25" fmla="*/ 148428 h 475488"/>
              <a:gd name="T26" fmla="*/ 24819 w 1353675"/>
              <a:gd name="T27" fmla="*/ 160796 h 475488"/>
              <a:gd name="T28" fmla="*/ 18705 w 1353675"/>
              <a:gd name="T29" fmla="*/ 179351 h 475488"/>
              <a:gd name="T30" fmla="*/ 6477 w 1353675"/>
              <a:gd name="T31" fmla="*/ 204087 h 475488"/>
              <a:gd name="T32" fmla="*/ 6477 w 1353675"/>
              <a:gd name="T33" fmla="*/ 296855 h 475488"/>
              <a:gd name="T34" fmla="*/ 12591 w 1353675"/>
              <a:gd name="T35" fmla="*/ 315409 h 475488"/>
              <a:gd name="T36" fmla="*/ 30942 w 1353675"/>
              <a:gd name="T37" fmla="*/ 327778 h 475488"/>
              <a:gd name="T38" fmla="*/ 55398 w 1353675"/>
              <a:gd name="T39" fmla="*/ 346331 h 475488"/>
              <a:gd name="T40" fmla="*/ 110433 w 1353675"/>
              <a:gd name="T41" fmla="*/ 371070 h 475488"/>
              <a:gd name="T42" fmla="*/ 134889 w 1353675"/>
              <a:gd name="T43" fmla="*/ 377256 h 475488"/>
              <a:gd name="T44" fmla="*/ 171575 w 1353675"/>
              <a:gd name="T45" fmla="*/ 401991 h 475488"/>
              <a:gd name="T46" fmla="*/ 214380 w 1353675"/>
              <a:gd name="T47" fmla="*/ 414363 h 475488"/>
              <a:gd name="T48" fmla="*/ 244953 w 1353675"/>
              <a:gd name="T49" fmla="*/ 426729 h 475488"/>
              <a:gd name="T50" fmla="*/ 318330 w 1353675"/>
              <a:gd name="T51" fmla="*/ 439099 h 475488"/>
              <a:gd name="T52" fmla="*/ 355020 w 1353675"/>
              <a:gd name="T53" fmla="*/ 451467 h 475488"/>
              <a:gd name="T54" fmla="*/ 410055 w 1353675"/>
              <a:gd name="T55" fmla="*/ 476205 h 475488"/>
              <a:gd name="T56" fmla="*/ 458969 w 1353675"/>
              <a:gd name="T57" fmla="*/ 482390 h 475488"/>
              <a:gd name="T58" fmla="*/ 984839 w 1353675"/>
              <a:gd name="T59" fmla="*/ 470021 h 475488"/>
              <a:gd name="T60" fmla="*/ 1003183 w 1353675"/>
              <a:gd name="T61" fmla="*/ 463837 h 475488"/>
              <a:gd name="T62" fmla="*/ 1027641 w 1353675"/>
              <a:gd name="T63" fmla="*/ 457652 h 475488"/>
              <a:gd name="T64" fmla="*/ 1088790 w 1353675"/>
              <a:gd name="T65" fmla="*/ 445283 h 475488"/>
              <a:gd name="T66" fmla="*/ 1119364 w 1353675"/>
              <a:gd name="T67" fmla="*/ 439099 h 475488"/>
              <a:gd name="T68" fmla="*/ 1149937 w 1353675"/>
              <a:gd name="T69" fmla="*/ 432914 h 475488"/>
              <a:gd name="T70" fmla="*/ 1192741 w 1353675"/>
              <a:gd name="T71" fmla="*/ 426729 h 475488"/>
              <a:gd name="T72" fmla="*/ 1241658 w 1353675"/>
              <a:gd name="T73" fmla="*/ 414363 h 475488"/>
              <a:gd name="T74" fmla="*/ 1284462 w 1353675"/>
              <a:gd name="T75" fmla="*/ 389619 h 475488"/>
              <a:gd name="T76" fmla="*/ 1308921 w 1353675"/>
              <a:gd name="T77" fmla="*/ 377256 h 475488"/>
              <a:gd name="T78" fmla="*/ 1327266 w 1353675"/>
              <a:gd name="T79" fmla="*/ 352516 h 475488"/>
              <a:gd name="T80" fmla="*/ 1339495 w 1353675"/>
              <a:gd name="T81" fmla="*/ 315409 h 475488"/>
              <a:gd name="T82" fmla="*/ 1357838 w 1353675"/>
              <a:gd name="T83" fmla="*/ 278302 h 475488"/>
              <a:gd name="T84" fmla="*/ 1351724 w 1353675"/>
              <a:gd name="T85" fmla="*/ 166981 h 475488"/>
              <a:gd name="T86" fmla="*/ 1327266 w 1353675"/>
              <a:gd name="T87" fmla="*/ 129873 h 475488"/>
              <a:gd name="T88" fmla="*/ 1308921 w 1353675"/>
              <a:gd name="T89" fmla="*/ 105136 h 475488"/>
              <a:gd name="T90" fmla="*/ 1253889 w 1353675"/>
              <a:gd name="T91" fmla="*/ 74214 h 475488"/>
              <a:gd name="T92" fmla="*/ 1229428 w 1353675"/>
              <a:gd name="T93" fmla="*/ 49476 h 475488"/>
              <a:gd name="T94" fmla="*/ 1174397 w 1353675"/>
              <a:gd name="T95" fmla="*/ 24737 h 475488"/>
              <a:gd name="T96" fmla="*/ 1113249 w 1353675"/>
              <a:gd name="T97" fmla="*/ 6186 h 475488"/>
              <a:gd name="T98" fmla="*/ 1070445 w 1353675"/>
              <a:gd name="T99" fmla="*/ 0 h 475488"/>
              <a:gd name="T100" fmla="*/ 844199 w 1353675"/>
              <a:gd name="T101" fmla="*/ 6186 h 475488"/>
              <a:gd name="T102" fmla="*/ 770823 w 1353675"/>
              <a:gd name="T103" fmla="*/ 18553 h 475488"/>
              <a:gd name="T104" fmla="*/ 728019 w 1353675"/>
              <a:gd name="T105" fmla="*/ 24737 h 475488"/>
              <a:gd name="T106" fmla="*/ 679101 w 1353675"/>
              <a:gd name="T107" fmla="*/ 37107 h 475488"/>
              <a:gd name="T108" fmla="*/ 685216 w 1353675"/>
              <a:gd name="T109" fmla="*/ 55660 h 47548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353675"/>
              <a:gd name="T166" fmla="*/ 0 h 475488"/>
              <a:gd name="T167" fmla="*/ 1353675 w 1353675"/>
              <a:gd name="T168" fmla="*/ 475488 h 47548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353675" h="475488">
                <a:moveTo>
                  <a:pt x="683115" y="54864"/>
                </a:moveTo>
                <a:cubicBezTo>
                  <a:pt x="666859" y="54864"/>
                  <a:pt x="697594" y="57419"/>
                  <a:pt x="579483" y="36576"/>
                </a:cubicBezTo>
                <a:cubicBezTo>
                  <a:pt x="569279" y="34775"/>
                  <a:pt x="559293" y="31691"/>
                  <a:pt x="549003" y="30480"/>
                </a:cubicBezTo>
                <a:cubicBezTo>
                  <a:pt x="524702" y="27621"/>
                  <a:pt x="500235" y="26416"/>
                  <a:pt x="475851" y="24384"/>
                </a:cubicBezTo>
                <a:cubicBezTo>
                  <a:pt x="425051" y="26416"/>
                  <a:pt x="374171" y="26982"/>
                  <a:pt x="323451" y="30480"/>
                </a:cubicBezTo>
                <a:cubicBezTo>
                  <a:pt x="315093" y="31056"/>
                  <a:pt x="307246" y="34759"/>
                  <a:pt x="299067" y="36576"/>
                </a:cubicBezTo>
                <a:cubicBezTo>
                  <a:pt x="288953" y="38824"/>
                  <a:pt x="278844" y="41207"/>
                  <a:pt x="268587" y="42672"/>
                </a:cubicBezTo>
                <a:cubicBezTo>
                  <a:pt x="235753" y="47363"/>
                  <a:pt x="213562" y="46595"/>
                  <a:pt x="183243" y="54864"/>
                </a:cubicBezTo>
                <a:cubicBezTo>
                  <a:pt x="170844" y="58245"/>
                  <a:pt x="158859" y="62992"/>
                  <a:pt x="146667" y="67056"/>
                </a:cubicBezTo>
                <a:lnTo>
                  <a:pt x="128379" y="73152"/>
                </a:lnTo>
                <a:cubicBezTo>
                  <a:pt x="110602" y="90929"/>
                  <a:pt x="95114" y="107520"/>
                  <a:pt x="73515" y="121920"/>
                </a:cubicBezTo>
                <a:cubicBezTo>
                  <a:pt x="68168" y="125484"/>
                  <a:pt x="61323" y="125984"/>
                  <a:pt x="55227" y="128016"/>
                </a:cubicBezTo>
                <a:cubicBezTo>
                  <a:pt x="51163" y="134112"/>
                  <a:pt x="48216" y="141123"/>
                  <a:pt x="43035" y="146304"/>
                </a:cubicBezTo>
                <a:cubicBezTo>
                  <a:pt x="37854" y="151485"/>
                  <a:pt x="29324" y="152775"/>
                  <a:pt x="24747" y="158496"/>
                </a:cubicBezTo>
                <a:cubicBezTo>
                  <a:pt x="20733" y="163514"/>
                  <a:pt x="21182" y="170878"/>
                  <a:pt x="18651" y="176784"/>
                </a:cubicBezTo>
                <a:cubicBezTo>
                  <a:pt x="15071" y="185137"/>
                  <a:pt x="10523" y="193040"/>
                  <a:pt x="6459" y="201168"/>
                </a:cubicBezTo>
                <a:cubicBezTo>
                  <a:pt x="-1409" y="248377"/>
                  <a:pt x="-2867" y="236651"/>
                  <a:pt x="6459" y="292608"/>
                </a:cubicBezTo>
                <a:cubicBezTo>
                  <a:pt x="7515" y="298946"/>
                  <a:pt x="8541" y="305878"/>
                  <a:pt x="12555" y="310896"/>
                </a:cubicBezTo>
                <a:cubicBezTo>
                  <a:pt x="17132" y="316617"/>
                  <a:pt x="24881" y="318830"/>
                  <a:pt x="30843" y="323088"/>
                </a:cubicBezTo>
                <a:cubicBezTo>
                  <a:pt x="39111" y="328993"/>
                  <a:pt x="46611" y="335991"/>
                  <a:pt x="55227" y="341376"/>
                </a:cubicBezTo>
                <a:cubicBezTo>
                  <a:pt x="67366" y="348963"/>
                  <a:pt x="97704" y="361631"/>
                  <a:pt x="110091" y="365760"/>
                </a:cubicBezTo>
                <a:cubicBezTo>
                  <a:pt x="118039" y="368409"/>
                  <a:pt x="126347" y="369824"/>
                  <a:pt x="134475" y="371856"/>
                </a:cubicBezTo>
                <a:cubicBezTo>
                  <a:pt x="146667" y="379984"/>
                  <a:pt x="156836" y="392686"/>
                  <a:pt x="171051" y="396240"/>
                </a:cubicBezTo>
                <a:cubicBezTo>
                  <a:pt x="190266" y="401044"/>
                  <a:pt x="196232" y="401873"/>
                  <a:pt x="213723" y="408432"/>
                </a:cubicBezTo>
                <a:cubicBezTo>
                  <a:pt x="223969" y="412274"/>
                  <a:pt x="233722" y="417480"/>
                  <a:pt x="244203" y="420624"/>
                </a:cubicBezTo>
                <a:cubicBezTo>
                  <a:pt x="260410" y="425486"/>
                  <a:pt x="303757" y="430873"/>
                  <a:pt x="317355" y="432816"/>
                </a:cubicBezTo>
                <a:cubicBezTo>
                  <a:pt x="329547" y="436880"/>
                  <a:pt x="343238" y="437879"/>
                  <a:pt x="353931" y="445008"/>
                </a:cubicBezTo>
                <a:cubicBezTo>
                  <a:pt x="373368" y="457966"/>
                  <a:pt x="382009" y="466044"/>
                  <a:pt x="408795" y="469392"/>
                </a:cubicBezTo>
                <a:lnTo>
                  <a:pt x="457563" y="475488"/>
                </a:lnTo>
                <a:lnTo>
                  <a:pt x="981819" y="463296"/>
                </a:lnTo>
                <a:cubicBezTo>
                  <a:pt x="988235" y="462940"/>
                  <a:pt x="993928" y="458965"/>
                  <a:pt x="1000107" y="457200"/>
                </a:cubicBezTo>
                <a:cubicBezTo>
                  <a:pt x="1008163" y="454898"/>
                  <a:pt x="1016299" y="452859"/>
                  <a:pt x="1024491" y="451104"/>
                </a:cubicBezTo>
                <a:cubicBezTo>
                  <a:pt x="1044753" y="446762"/>
                  <a:pt x="1065131" y="442976"/>
                  <a:pt x="1085451" y="438912"/>
                </a:cubicBezTo>
                <a:lnTo>
                  <a:pt x="1115931" y="432816"/>
                </a:lnTo>
                <a:cubicBezTo>
                  <a:pt x="1126091" y="430784"/>
                  <a:pt x="1136154" y="428185"/>
                  <a:pt x="1146411" y="426720"/>
                </a:cubicBezTo>
                <a:cubicBezTo>
                  <a:pt x="1160635" y="424688"/>
                  <a:pt x="1174994" y="423442"/>
                  <a:pt x="1189083" y="420624"/>
                </a:cubicBezTo>
                <a:cubicBezTo>
                  <a:pt x="1205514" y="417338"/>
                  <a:pt x="1237851" y="408432"/>
                  <a:pt x="1237851" y="408432"/>
                </a:cubicBezTo>
                <a:cubicBezTo>
                  <a:pt x="1252075" y="400304"/>
                  <a:pt x="1266141" y="391893"/>
                  <a:pt x="1280523" y="384048"/>
                </a:cubicBezTo>
                <a:cubicBezTo>
                  <a:pt x="1288501" y="379696"/>
                  <a:pt x="1298007" y="377770"/>
                  <a:pt x="1304907" y="371856"/>
                </a:cubicBezTo>
                <a:cubicBezTo>
                  <a:pt x="1312621" y="365244"/>
                  <a:pt x="1317099" y="355600"/>
                  <a:pt x="1323195" y="347472"/>
                </a:cubicBezTo>
                <a:cubicBezTo>
                  <a:pt x="1327259" y="335280"/>
                  <a:pt x="1328258" y="321589"/>
                  <a:pt x="1335387" y="310896"/>
                </a:cubicBezTo>
                <a:cubicBezTo>
                  <a:pt x="1351143" y="287261"/>
                  <a:pt x="1345262" y="299559"/>
                  <a:pt x="1353675" y="274320"/>
                </a:cubicBezTo>
                <a:cubicBezTo>
                  <a:pt x="1351643" y="237744"/>
                  <a:pt x="1351052" y="201059"/>
                  <a:pt x="1347579" y="164592"/>
                </a:cubicBezTo>
                <a:cubicBezTo>
                  <a:pt x="1345542" y="143205"/>
                  <a:pt x="1336923" y="144032"/>
                  <a:pt x="1323195" y="128016"/>
                </a:cubicBezTo>
                <a:cubicBezTo>
                  <a:pt x="1316583" y="120302"/>
                  <a:pt x="1312091" y="110816"/>
                  <a:pt x="1304907" y="103632"/>
                </a:cubicBezTo>
                <a:cubicBezTo>
                  <a:pt x="1285576" y="84301"/>
                  <a:pt x="1275085" y="83169"/>
                  <a:pt x="1250043" y="73152"/>
                </a:cubicBezTo>
                <a:cubicBezTo>
                  <a:pt x="1241915" y="65024"/>
                  <a:pt x="1234855" y="55665"/>
                  <a:pt x="1225659" y="48768"/>
                </a:cubicBezTo>
                <a:cubicBezTo>
                  <a:pt x="1216640" y="42004"/>
                  <a:pt x="1179425" y="27522"/>
                  <a:pt x="1170795" y="24384"/>
                </a:cubicBezTo>
                <a:cubicBezTo>
                  <a:pt x="1154890" y="18600"/>
                  <a:pt x="1128030" y="9404"/>
                  <a:pt x="1109835" y="6096"/>
                </a:cubicBezTo>
                <a:cubicBezTo>
                  <a:pt x="1095698" y="3526"/>
                  <a:pt x="1081387" y="2032"/>
                  <a:pt x="1067163" y="0"/>
                </a:cubicBezTo>
                <a:cubicBezTo>
                  <a:pt x="991979" y="2032"/>
                  <a:pt x="916682" y="1500"/>
                  <a:pt x="841611" y="6096"/>
                </a:cubicBezTo>
                <a:cubicBezTo>
                  <a:pt x="816937" y="7607"/>
                  <a:pt x="792931" y="14792"/>
                  <a:pt x="768459" y="18288"/>
                </a:cubicBezTo>
                <a:lnTo>
                  <a:pt x="725787" y="24384"/>
                </a:lnTo>
                <a:cubicBezTo>
                  <a:pt x="683983" y="38319"/>
                  <a:pt x="735869" y="21864"/>
                  <a:pt x="677019" y="36576"/>
                </a:cubicBezTo>
                <a:cubicBezTo>
                  <a:pt x="650065" y="43315"/>
                  <a:pt x="699371" y="54864"/>
                  <a:pt x="683115" y="54864"/>
                </a:cubicBezTo>
                <a:close/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3" name="Rechteck 62"/>
          <p:cNvSpPr/>
          <p:nvPr/>
        </p:nvSpPr>
        <p:spPr bwMode="auto">
          <a:xfrm>
            <a:off x="8537575" y="3713163"/>
            <a:ext cx="938213" cy="25717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de-DE" sz="1000" dirty="0" err="1">
                <a:solidFill>
                  <a:srgbClr val="FF0000"/>
                </a:solidFill>
                <a:latin typeface="+mn-lt"/>
              </a:rPr>
              <a:t>CaMyTs</a:t>
            </a:r>
            <a:endParaRPr lang="de-DE" sz="1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7" name="Rechteck 96"/>
          <p:cNvSpPr/>
          <p:nvPr/>
        </p:nvSpPr>
        <p:spPr bwMode="auto">
          <a:xfrm>
            <a:off x="8250238" y="1624013"/>
            <a:ext cx="1619250" cy="31591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 err="1">
                <a:latin typeface="+mn-lt"/>
              </a:rPr>
              <a:t>Komposition</a:t>
            </a:r>
            <a:endParaRPr lang="de-DE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3770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59" grpId="0"/>
      <p:bldP spid="60" grpId="0"/>
      <p:bldP spid="61" grpId="0" animBg="1"/>
      <p:bldP spid="63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Fünf realisierte praktische Sicherheitsmodelle</a:t>
            </a:r>
          </a:p>
        </p:txBody>
      </p:sp>
      <p:sp>
        <p:nvSpPr>
          <p:cNvPr id="27651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Listenvergleiche:</a:t>
            </a:r>
          </a:p>
          <a:p>
            <a:pPr marL="742950" lvl="1" indent="-285750">
              <a:buFontTx/>
              <a:buChar char="-"/>
              <a:defRPr/>
            </a:pPr>
            <a:r>
              <a:rPr lang="de-DE" dirty="0" smtClean="0"/>
              <a:t>Vergleiche der existenten Gegenmaßnahmen (FCSM)</a:t>
            </a:r>
          </a:p>
          <a:p>
            <a:pPr marL="874713" lvl="2" indent="-285750">
              <a:defRPr/>
            </a:pPr>
            <a:r>
              <a:rPr lang="de-DE" dirty="0" smtClean="0">
                <a:sym typeface="Wingdings" pitchFamily="2" charset="2"/>
              </a:rPr>
              <a:t>		 de-facto Stand der Technik</a:t>
            </a:r>
            <a:endParaRPr lang="de-DE" dirty="0" smtClean="0"/>
          </a:p>
          <a:p>
            <a:pPr marL="742950" lvl="1" indent="-285750">
              <a:buFontTx/>
              <a:buChar char="-"/>
              <a:defRPr/>
            </a:pPr>
            <a:r>
              <a:rPr lang="de-DE" dirty="0" smtClean="0"/>
              <a:t>Generischer Vergleich möglicher Angriffe (GASM)</a:t>
            </a:r>
          </a:p>
          <a:p>
            <a:pPr marL="742950" lvl="1" indent="-285750">
              <a:buFontTx/>
              <a:buChar char="-"/>
              <a:defRPr/>
            </a:pPr>
            <a:r>
              <a:rPr lang="de-DE" dirty="0" smtClean="0"/>
              <a:t>Generischer Vergleich möglicher </a:t>
            </a:r>
            <a:r>
              <a:rPr lang="de-DE" dirty="0" err="1" smtClean="0"/>
              <a:t>Verwundbarkeiten</a:t>
            </a:r>
            <a:r>
              <a:rPr lang="de-DE" dirty="0" smtClean="0"/>
              <a:t> (GVSM)</a:t>
            </a:r>
          </a:p>
          <a:p>
            <a:pPr lvl="1"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Komposition der Sicherheitseigenschaften des Systems aus den Einzelkomponenten</a:t>
            </a:r>
          </a:p>
          <a:p>
            <a:pPr marL="742950" lvl="1" indent="-285750">
              <a:buFontTx/>
              <a:buChar char="-"/>
              <a:defRPr/>
            </a:pPr>
            <a:r>
              <a:rPr lang="de-DE" dirty="0" smtClean="0"/>
              <a:t>Quality-</a:t>
            </a:r>
            <a:r>
              <a:rPr lang="de-DE" dirty="0" err="1" smtClean="0"/>
              <a:t>based</a:t>
            </a:r>
            <a:r>
              <a:rPr lang="de-DE" dirty="0" smtClean="0"/>
              <a:t> </a:t>
            </a:r>
            <a:r>
              <a:rPr lang="de-DE" dirty="0" err="1"/>
              <a:t>Countermeasure</a:t>
            </a:r>
            <a:r>
              <a:rPr lang="de-DE" dirty="0"/>
              <a:t> </a:t>
            </a:r>
            <a:r>
              <a:rPr lang="de-DE" dirty="0" err="1"/>
              <a:t>centric</a:t>
            </a:r>
            <a:r>
              <a:rPr lang="de-DE" dirty="0"/>
              <a:t> (QCSM</a:t>
            </a:r>
            <a:r>
              <a:rPr lang="de-DE" dirty="0" smtClean="0"/>
              <a:t>)</a:t>
            </a:r>
          </a:p>
          <a:p>
            <a:pPr marL="742950" lvl="1" indent="-285750">
              <a:buFontTx/>
              <a:buChar char="-"/>
              <a:defRPr/>
            </a:pPr>
            <a:r>
              <a:rPr lang="de-DE" dirty="0" smtClean="0"/>
              <a:t>Bewertung </a:t>
            </a:r>
            <a:r>
              <a:rPr lang="de-DE" dirty="0"/>
              <a:t>der Qualität von implementierten </a:t>
            </a:r>
            <a:r>
              <a:rPr lang="de-DE" dirty="0" smtClean="0"/>
              <a:t>Gegenmaßnahmen</a:t>
            </a:r>
          </a:p>
          <a:p>
            <a:pPr lvl="1"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Angriffsbaum (</a:t>
            </a:r>
            <a:r>
              <a:rPr lang="de-DE" dirty="0" err="1" smtClean="0"/>
              <a:t>Attack-Tree</a:t>
            </a:r>
            <a:r>
              <a:rPr lang="de-DE" dirty="0" smtClean="0"/>
              <a:t>, nach </a:t>
            </a:r>
            <a:r>
              <a:rPr lang="de-DE" dirty="0" err="1" smtClean="0"/>
              <a:t>Schneier</a:t>
            </a:r>
            <a:r>
              <a:rPr lang="de-DE" dirty="0" smtClean="0"/>
              <a:t>, 1999) (ATASM)</a:t>
            </a:r>
          </a:p>
          <a:p>
            <a:pPr marL="742950" lvl="1" indent="-285750">
              <a:buFontTx/>
              <a:buChar char="-"/>
              <a:defRPr/>
            </a:pPr>
            <a:r>
              <a:rPr lang="de-DE" dirty="0" smtClean="0"/>
              <a:t>Bewertung der Möglichkeiten von Attacken durch Dekomposition der Angriffsziele in konkrete Angriffe</a:t>
            </a:r>
          </a:p>
          <a:p>
            <a:pPr lvl="1">
              <a:defRPr/>
            </a:pPr>
            <a:endParaRPr lang="de-DE" dirty="0" smtClean="0"/>
          </a:p>
          <a:p>
            <a:pPr lvl="1">
              <a:defRPr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xmlns="" val="2236685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976313"/>
            <a:ext cx="6934200" cy="355600"/>
          </a:xfrm>
        </p:spPr>
        <p:txBody>
          <a:bodyPr/>
          <a:lstStyle/>
          <a:p>
            <a:r>
              <a:rPr lang="de-DE" smtClean="0"/>
              <a:t>Evaluierung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Motivation Drahtlose Sensornetzwerke:</a:t>
            </a:r>
            <a:br>
              <a:rPr lang="de-DE" dirty="0" smtClean="0"/>
            </a:br>
            <a:r>
              <a:rPr lang="de-DE" dirty="0" smtClean="0"/>
              <a:t>In-Netzwerk-Aggregation als Fallstudie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Stand der Technik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err="1" smtClean="0"/>
              <a:t>ConfigKIT</a:t>
            </a:r>
            <a:r>
              <a:rPr lang="de-DE" dirty="0" smtClean="0"/>
              <a:t> Entwicklungsansatz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Modelle zur Bewertung von Sicherheitseigenschaften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sz="2800" dirty="0" smtClean="0">
                <a:solidFill>
                  <a:srgbClr val="FF0000"/>
                </a:solidFill>
              </a:rPr>
              <a:t>Evaluierung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Abschluss</a:t>
            </a:r>
          </a:p>
          <a:p>
            <a:pPr marL="0" indent="0">
              <a:buFontTx/>
              <a:buNone/>
              <a:defRPr/>
            </a:pPr>
            <a:endParaRPr lang="de-DE" dirty="0" smtClean="0"/>
          </a:p>
          <a:p>
            <a:pPr marL="0" indent="0">
              <a:buFontTx/>
              <a:buNone/>
              <a:defRPr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xmlns="" val="530405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D:\_crete\_amst\diss\pix\gui\gui_reques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50" y="2952750"/>
            <a:ext cx="5275263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2" descr="D:\_crete\_amst\diss\pix\gui\gui_answ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6050" y="1573213"/>
            <a:ext cx="5832475" cy="545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Implementierte Testumgebung</a:t>
            </a:r>
          </a:p>
        </p:txBody>
      </p:sp>
    </p:spTree>
    <p:extLst>
      <p:ext uri="{BB962C8B-B14F-4D97-AF65-F5344CB8AC3E}">
        <p14:creationId xmlns:p14="http://schemas.microsoft.com/office/powerpoint/2010/main" xmlns="" val="21979553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37575" y="2271713"/>
            <a:ext cx="265112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8575" y="3929063"/>
            <a:ext cx="3386138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Evaluierung der Sicherheitsmodelle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77900" y="1797050"/>
            <a:ext cx="8153400" cy="47244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Alle fünf Sicherheitsmodelle wurden implementiert und mit Testfällen getestet:</a:t>
            </a:r>
          </a:p>
          <a:p>
            <a:pPr marL="800100" lvl="1" indent="-342900">
              <a:buFontTx/>
              <a:buAutoNum type="arabicPeriod"/>
              <a:defRPr/>
            </a:pPr>
            <a:r>
              <a:rPr lang="de-DE" dirty="0" smtClean="0"/>
              <a:t>INA ohne Sicherheitsbedürfnis</a:t>
            </a:r>
          </a:p>
          <a:p>
            <a:pPr marL="800100" lvl="1" indent="-342900">
              <a:buFontTx/>
              <a:buAutoNum type="arabicPeriod"/>
              <a:defRPr/>
            </a:pPr>
            <a:r>
              <a:rPr lang="de-DE" dirty="0" smtClean="0"/>
              <a:t>INA mit Verschlüsselung in vertrauenswürdiger Umgebung</a:t>
            </a:r>
          </a:p>
          <a:p>
            <a:pPr marL="800100" lvl="1" indent="-342900">
              <a:buFontTx/>
              <a:buAutoNum type="arabicPeriod"/>
              <a:defRPr/>
            </a:pPr>
            <a:r>
              <a:rPr lang="de-DE" dirty="0" smtClean="0"/>
              <a:t>wie 2. in nicht-vertrauenswürdiger Umgebung</a:t>
            </a:r>
          </a:p>
          <a:p>
            <a:pPr marL="800100" lvl="1" indent="-342900">
              <a:buFontTx/>
              <a:buAutoNum type="arabicPeriod"/>
              <a:defRPr/>
            </a:pPr>
            <a:r>
              <a:rPr lang="de-DE" dirty="0" smtClean="0"/>
              <a:t>wie 3. mit zusätzlicher Integrität der Paketinhalte</a:t>
            </a:r>
          </a:p>
          <a:p>
            <a:pPr marL="800100" lvl="1" indent="-342900">
              <a:buFontTx/>
              <a:buAutoNum type="arabicPeriod"/>
              <a:defRPr/>
            </a:pPr>
            <a:r>
              <a:rPr lang="de-DE" dirty="0" smtClean="0"/>
              <a:t>wie 4. mit zusätzlicher Zuverlässigkeit</a:t>
            </a:r>
          </a:p>
          <a:p>
            <a:pPr marL="0" lvl="1" indent="0">
              <a:defRPr/>
            </a:pPr>
            <a:r>
              <a:rPr lang="de-DE" dirty="0" smtClean="0">
                <a:solidFill>
                  <a:schemeClr val="tx1"/>
                </a:solidFill>
                <a:ea typeface="+mn-ea"/>
                <a:cs typeface="+mn-cs"/>
                <a:sym typeface="Wingdings" pitchFamily="2" charset="2"/>
              </a:rPr>
              <a:t> </a:t>
            </a:r>
            <a:r>
              <a:rPr lang="de-DE" dirty="0" smtClean="0">
                <a:solidFill>
                  <a:schemeClr val="tx1"/>
                </a:solidFill>
                <a:ea typeface="+mn-ea"/>
                <a:cs typeface="+mn-cs"/>
              </a:rPr>
              <a:t>Alle Modelle haben korrekte L</a:t>
            </a:r>
            <a:r>
              <a:rPr lang="en-GB" dirty="0">
                <a:solidFill>
                  <a:schemeClr val="tx1"/>
                </a:solidFill>
                <a:ea typeface="+mn-ea"/>
                <a:cs typeface="+mn-cs"/>
              </a:rPr>
              <a:t>ö</a:t>
            </a:r>
            <a:r>
              <a:rPr lang="de-DE" dirty="0" err="1" smtClean="0">
                <a:solidFill>
                  <a:schemeClr val="tx1"/>
                </a:solidFill>
                <a:ea typeface="+mn-ea"/>
                <a:cs typeface="+mn-cs"/>
              </a:rPr>
              <a:t>sung</a:t>
            </a:r>
            <a:r>
              <a:rPr lang="de-DE" dirty="0" smtClean="0">
                <a:solidFill>
                  <a:schemeClr val="tx1"/>
                </a:solidFill>
                <a:ea typeface="+mn-ea"/>
                <a:cs typeface="+mn-cs"/>
              </a:rPr>
              <a:t> geliefert</a:t>
            </a:r>
            <a:endParaRPr lang="de-DE" dirty="0">
              <a:solidFill>
                <a:schemeClr val="tx1"/>
              </a:solidFill>
              <a:ea typeface="+mn-ea"/>
              <a:cs typeface="+mn-cs"/>
            </a:endParaRPr>
          </a:p>
          <a:p>
            <a:pPr marL="457200" lvl="1" indent="0">
              <a:defRPr/>
            </a:pPr>
            <a:endParaRPr lang="de-DE" dirty="0" smtClean="0"/>
          </a:p>
        </p:txBody>
      </p:sp>
      <p:pic>
        <p:nvPicPr>
          <p:cNvPr id="2560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750" y="4768850"/>
            <a:ext cx="517525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607" name="Gerade Verbindung mit Pfeil 4"/>
          <p:cNvCxnSpPr>
            <a:cxnSpLocks noChangeShapeType="1"/>
          </p:cNvCxnSpPr>
          <p:nvPr/>
        </p:nvCxnSpPr>
        <p:spPr bwMode="auto">
          <a:xfrm>
            <a:off x="5334000" y="2560638"/>
            <a:ext cx="32766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5608" name="Gerade Verbindung mit Pfeil 6"/>
          <p:cNvCxnSpPr>
            <a:cxnSpLocks noChangeShapeType="1"/>
          </p:cNvCxnSpPr>
          <p:nvPr/>
        </p:nvCxnSpPr>
        <p:spPr bwMode="auto">
          <a:xfrm>
            <a:off x="6234113" y="3929063"/>
            <a:ext cx="647700" cy="1428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xmlns="" val="996119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Zusammenfassung Stand der Technik</a:t>
            </a:r>
          </a:p>
        </p:txBody>
      </p:sp>
      <p:graphicFrame>
        <p:nvGraphicFramePr>
          <p:cNvPr id="4" name="Group 103"/>
          <p:cNvGraphicFramePr>
            <a:graphicFrameLocks/>
          </p:cNvGraphicFramePr>
          <p:nvPr/>
        </p:nvGraphicFramePr>
        <p:xfrm>
          <a:off x="185738" y="1839913"/>
          <a:ext cx="10914063" cy="5591322"/>
        </p:xfrm>
        <a:graphic>
          <a:graphicData uri="http://schemas.openxmlformats.org/drawingml/2006/table">
            <a:tbl>
              <a:tblPr/>
              <a:tblGrid>
                <a:gridCol w="1872144"/>
                <a:gridCol w="1766139"/>
                <a:gridCol w="1818945"/>
                <a:gridCol w="1818945"/>
                <a:gridCol w="1818945"/>
                <a:gridCol w="1818945"/>
              </a:tblGrid>
              <a:tr h="676225">
                <a:tc>
                  <a:txBody>
                    <a:bodyPr/>
                    <a:lstStyle/>
                    <a:p>
                      <a:pPr marL="0" marR="0" lvl="0" indent="0" algn="l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SNACK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FABRIC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KMS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Cionca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configKIT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1" marR="91441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1158253">
                <a:tc>
                  <a:txBody>
                    <a:bodyPr/>
                    <a:lstStyle/>
                    <a:p>
                      <a:pPr marL="0" marR="0" lvl="0" indent="0" algn="l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Art</a:t>
                      </a:r>
                    </a:p>
                  </a:txBody>
                  <a:tcPr marL="91450" marR="91450"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Macroprogramm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Ansatz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Konfigurierbare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Middleware</a:t>
                      </a: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Vorschläge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für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Sicherheits-anforderungen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Vorschläge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für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Sicherheits-anforderungen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Komponenten-basierte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Zusammenstellung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des Systems</a:t>
                      </a:r>
                    </a:p>
                  </a:txBody>
                  <a:tcPr marL="91441" marR="91441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01869">
                <a:tc>
                  <a:txBody>
                    <a:bodyPr/>
                    <a:lstStyle/>
                    <a:p>
                      <a:pPr marL="0" marR="0" lvl="0" indent="0" algn="l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Resultat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Implementierbares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Programm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Middleware und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Netzwerk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Konfiguration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Auswahl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von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Komponenten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Auswahl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von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Komponenten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Auswahl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von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Komponenten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mit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Verknüpfung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1" marR="91441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110">
                <a:tc>
                  <a:txBody>
                    <a:bodyPr/>
                    <a:lstStyle/>
                    <a:p>
                      <a:pPr marL="0" marR="0" lvl="0" indent="0" algn="l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Zielgruppe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Programmierer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Techniker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Techniker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Endanwender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(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durch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Eingabedialog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)</a:t>
                      </a: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Endanwender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(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durch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Anfor-derungskatalog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1" marR="91441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76225">
                <a:tc>
                  <a:txBody>
                    <a:bodyPr/>
                    <a:lstStyle/>
                    <a:p>
                      <a:pPr marL="0" marR="0" lvl="0" indent="0" algn="l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Sicherheit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Filter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für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Komponenten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Gefilterte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Vorschläge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Gefilterte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Vorschläge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Berücksichtigt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durch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Modelle</a:t>
                      </a: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91441" marR="91441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73050">
                <a:tc>
                  <a:txBody>
                    <a:bodyPr/>
                    <a:lstStyle/>
                    <a:p>
                      <a:pPr marL="0" marR="0" lvl="0" indent="0" algn="l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Anwendung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Macro Code</a:t>
                      </a: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Datenstrom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Auswählbare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Komponente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1" marR="91441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443">
                <a:tc>
                  <a:txBody>
                    <a:bodyPr/>
                    <a:lstStyle/>
                    <a:p>
                      <a:pPr marL="0" marR="0" lvl="0" indent="0" algn="l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Erweiterbarkeit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Nein, compiler-intern</a:t>
                      </a: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Nicht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dokumentiert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Nicht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dokumentiert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ja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0" marR="91450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XML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Komponenten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,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Werkzeuge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1" marR="91441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79008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Fazit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Gezeigt</a:t>
            </a:r>
            <a:r>
              <a:rPr lang="en-US" dirty="0" smtClean="0"/>
              <a:t> </a:t>
            </a:r>
            <a:r>
              <a:rPr lang="en-US" dirty="0" err="1" smtClean="0"/>
              <a:t>wie</a:t>
            </a:r>
            <a:r>
              <a:rPr lang="en-US" dirty="0" smtClean="0"/>
              <a:t> man </a:t>
            </a:r>
            <a:r>
              <a:rPr lang="en-US" dirty="0" err="1" smtClean="0"/>
              <a:t>mit</a:t>
            </a:r>
            <a:r>
              <a:rPr lang="en-US" dirty="0" smtClean="0"/>
              <a:t> </a:t>
            </a:r>
            <a:r>
              <a:rPr lang="en-US" dirty="0" err="1" smtClean="0"/>
              <a:t>dem</a:t>
            </a:r>
            <a:r>
              <a:rPr lang="en-US" dirty="0" smtClean="0"/>
              <a:t> </a:t>
            </a:r>
            <a:r>
              <a:rPr lang="en-US" dirty="0" err="1" smtClean="0"/>
              <a:t>vorgestellten</a:t>
            </a:r>
            <a:r>
              <a:rPr lang="en-US" dirty="0" smtClean="0"/>
              <a:t> </a:t>
            </a:r>
            <a:r>
              <a:rPr lang="en-US" dirty="0" err="1" smtClean="0"/>
              <a:t>Entwicklungsansatz</a:t>
            </a:r>
            <a:r>
              <a:rPr lang="en-US" dirty="0" smtClean="0"/>
              <a:t> </a:t>
            </a:r>
          </a:p>
          <a:p>
            <a:pPr marL="742950" lvl="1" indent="-285750">
              <a:buFontTx/>
              <a:buChar char="-"/>
              <a:defRPr/>
            </a:pPr>
            <a:r>
              <a:rPr lang="en-US" dirty="0" err="1" smtClean="0"/>
              <a:t>Mit</a:t>
            </a:r>
            <a:r>
              <a:rPr lang="en-US" dirty="0" smtClean="0"/>
              <a:t> </a:t>
            </a:r>
            <a:r>
              <a:rPr lang="en-US" dirty="0" err="1" smtClean="0"/>
              <a:t>einfach</a:t>
            </a:r>
            <a:r>
              <a:rPr lang="en-US" dirty="0" smtClean="0"/>
              <a:t> </a:t>
            </a:r>
            <a:r>
              <a:rPr lang="en-US" dirty="0" err="1" smtClean="0"/>
              <a:t>formulierten</a:t>
            </a:r>
            <a:r>
              <a:rPr lang="en-US" dirty="0" smtClean="0"/>
              <a:t> </a:t>
            </a:r>
            <a:r>
              <a:rPr lang="en-US" dirty="0" err="1" smtClean="0"/>
              <a:t>Anforderungen</a:t>
            </a:r>
            <a:endParaRPr lang="en-US" dirty="0" smtClean="0"/>
          </a:p>
          <a:p>
            <a:pPr marL="742950" lvl="1" indent="-285750">
              <a:buFontTx/>
              <a:buChar char="-"/>
              <a:defRPr/>
            </a:pPr>
            <a:r>
              <a:rPr lang="en-US" dirty="0" err="1" smtClean="0"/>
              <a:t>Komplexe</a:t>
            </a:r>
            <a:r>
              <a:rPr lang="en-US" dirty="0" smtClean="0"/>
              <a:t> </a:t>
            </a:r>
            <a:r>
              <a:rPr lang="en-US" dirty="0" err="1" smtClean="0"/>
              <a:t>Systeme</a:t>
            </a:r>
            <a:r>
              <a:rPr lang="en-US" dirty="0" smtClean="0"/>
              <a:t>, </a:t>
            </a:r>
            <a:r>
              <a:rPr lang="en-US" dirty="0" err="1" smtClean="0"/>
              <a:t>wie</a:t>
            </a:r>
            <a:r>
              <a:rPr lang="en-US" dirty="0" smtClean="0"/>
              <a:t> die </a:t>
            </a:r>
            <a:r>
              <a:rPr lang="en-US" dirty="0" err="1" smtClean="0"/>
              <a:t>der</a:t>
            </a:r>
            <a:r>
              <a:rPr lang="en-US" dirty="0" smtClean="0"/>
              <a:t> In-</a:t>
            </a:r>
            <a:r>
              <a:rPr lang="en-US" dirty="0" err="1" smtClean="0"/>
              <a:t>Netzwerk</a:t>
            </a:r>
            <a:r>
              <a:rPr lang="en-US" dirty="0" smtClean="0"/>
              <a:t>-Aggregation</a:t>
            </a:r>
          </a:p>
          <a:p>
            <a:pPr marL="742950" lvl="1" indent="-285750">
              <a:buFontTx/>
              <a:buChar char="-"/>
              <a:defRPr/>
            </a:pPr>
            <a:r>
              <a:rPr lang="en-US" dirty="0" err="1" smtClean="0"/>
              <a:t>Korrekt</a:t>
            </a:r>
            <a:r>
              <a:rPr lang="en-US" dirty="0" smtClean="0"/>
              <a:t> und </a:t>
            </a:r>
            <a:r>
              <a:rPr lang="en-US" dirty="0" err="1" smtClean="0"/>
              <a:t>zuverlässig</a:t>
            </a:r>
            <a:r>
              <a:rPr lang="en-US" dirty="0" smtClean="0"/>
              <a:t> </a:t>
            </a:r>
            <a:r>
              <a:rPr lang="en-US" dirty="0" err="1" smtClean="0"/>
              <a:t>konfigurieren</a:t>
            </a:r>
            <a:r>
              <a:rPr lang="en-US" dirty="0" smtClean="0"/>
              <a:t>  </a:t>
            </a:r>
            <a:r>
              <a:rPr lang="en-US" dirty="0" err="1" smtClean="0"/>
              <a:t>kann</a:t>
            </a:r>
            <a:endParaRPr lang="en-US" dirty="0" smtClean="0"/>
          </a:p>
          <a:p>
            <a:pPr>
              <a:defRPr/>
            </a:pPr>
            <a:endParaRPr lang="de-DE" dirty="0"/>
          </a:p>
          <a:p>
            <a:pPr>
              <a:defRPr/>
            </a:pPr>
            <a:r>
              <a:rPr lang="de-DE" dirty="0" smtClean="0"/>
              <a:t>Vorgestellte Sicherheitsmodelle deutliche Weiterentwicklung zum Stand der Technik </a:t>
            </a:r>
          </a:p>
          <a:p>
            <a:pPr lvl="1"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Ansatz erlaubt die automatische Suche nach einem korrekten System als Lösung für die Anforderungen</a:t>
            </a:r>
            <a:endParaRPr lang="de-DE" dirty="0"/>
          </a:p>
          <a:p>
            <a:pPr>
              <a:defRPr/>
            </a:pPr>
            <a:endParaRPr lang="de-DE" dirty="0" smtClean="0"/>
          </a:p>
          <a:p>
            <a:pPr>
              <a:buFont typeface="Wingdings" pitchFamily="2" charset="2"/>
              <a:buChar char="à"/>
              <a:defRPr/>
            </a:pPr>
            <a:r>
              <a:rPr lang="en-US" dirty="0" err="1" smtClean="0">
                <a:sym typeface="Wingdings" pitchFamily="2" charset="2"/>
              </a:rPr>
              <a:t>Damit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wurden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wichtige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methodische</a:t>
            </a:r>
            <a:r>
              <a:rPr lang="en-US" dirty="0" smtClean="0">
                <a:sym typeface="Wingdings" pitchFamily="2" charset="2"/>
              </a:rPr>
              <a:t> H</a:t>
            </a:r>
            <a:r>
              <a:rPr lang="de-DE" dirty="0" err="1" smtClean="0">
                <a:sym typeface="Wingdings" pitchFamily="2" charset="2"/>
              </a:rPr>
              <a:t>ürden</a:t>
            </a:r>
            <a:r>
              <a:rPr lang="de-DE" dirty="0" smtClean="0">
                <a:sym typeface="Wingdings" pitchFamily="2" charset="2"/>
              </a:rPr>
              <a:t> für die</a:t>
            </a:r>
            <a:endParaRPr lang="en-US" dirty="0" smtClean="0">
              <a:sym typeface="Wingdings" pitchFamily="2" charset="2"/>
            </a:endParaRPr>
          </a:p>
          <a:p>
            <a:pPr marL="0" indent="0">
              <a:buFontTx/>
              <a:buNone/>
              <a:defRPr/>
            </a:pPr>
            <a:r>
              <a:rPr lang="de-DE" dirty="0" smtClean="0"/>
              <a:t>	Automatische </a:t>
            </a:r>
            <a:r>
              <a:rPr lang="de-DE" dirty="0"/>
              <a:t>Entwicklung von sicheren drahtlosen </a:t>
            </a:r>
            <a:r>
              <a:rPr lang="de-DE" dirty="0" smtClean="0"/>
              <a:t>	Sensornetzwerken genommen</a:t>
            </a:r>
          </a:p>
          <a:p>
            <a:pPr marL="0" indent="0">
              <a:buFontTx/>
              <a:buNone/>
              <a:defRPr/>
            </a:pPr>
            <a:r>
              <a:rPr lang="de-DE" dirty="0"/>
              <a:t>	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xmlns="" val="2472034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Attacks/Threats - Waterworks scenario</a:t>
            </a:r>
            <a:endParaRPr lang="de-DE" dirty="0" smtClean="0"/>
          </a:p>
        </p:txBody>
      </p:sp>
      <p:sp>
        <p:nvSpPr>
          <p:cNvPr id="7171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763" y="1538288"/>
            <a:ext cx="10669587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18290" y="5656684"/>
            <a:ext cx="1080120" cy="109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9702936" y="5997560"/>
            <a:ext cx="9108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Physical</a:t>
            </a:r>
            <a:br>
              <a:rPr lang="en-US" sz="1400" b="1" dirty="0" smtClean="0">
                <a:latin typeface="+mn-lt"/>
              </a:rPr>
            </a:br>
            <a:r>
              <a:rPr lang="en-US" sz="1400" b="1" dirty="0" smtClean="0">
                <a:latin typeface="+mn-lt"/>
              </a:rPr>
              <a:t>Attacks</a:t>
            </a:r>
            <a:endParaRPr lang="en-US" sz="1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949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Reasons for Limited Adoption of Secure WSNs</a:t>
            </a:r>
            <a:endParaRPr lang="de-DE" dirty="0" smtClean="0"/>
          </a:p>
        </p:txBody>
      </p:sp>
      <p:sp>
        <p:nvSpPr>
          <p:cNvPr id="8195" name="Inhaltsplatzhalter 2"/>
          <p:cNvSpPr>
            <a:spLocks noGrp="1"/>
          </p:cNvSpPr>
          <p:nvPr>
            <p:ph idx="1"/>
          </p:nvPr>
        </p:nvSpPr>
        <p:spPr>
          <a:xfrm>
            <a:off x="1524000" y="1912938"/>
            <a:ext cx="8153400" cy="4724400"/>
          </a:xfrm>
        </p:spPr>
        <p:txBody>
          <a:bodyPr/>
          <a:lstStyle/>
          <a:p>
            <a:r>
              <a:rPr lang="en-US" sz="2400" smtClean="0"/>
              <a:t>WSNs are inherently task-specific</a:t>
            </a:r>
          </a:p>
          <a:p>
            <a:endParaRPr lang="en-US" sz="2400" smtClean="0"/>
          </a:p>
          <a:p>
            <a:r>
              <a:rPr lang="en-US" sz="2400" smtClean="0"/>
              <a:t>No one-fits-all solution</a:t>
            </a:r>
          </a:p>
          <a:p>
            <a:endParaRPr lang="en-US" sz="2400" smtClean="0"/>
          </a:p>
          <a:p>
            <a:r>
              <a:rPr lang="en-US" sz="2400" smtClean="0"/>
              <a:t>WSN design is too complicated for domain experts</a:t>
            </a:r>
          </a:p>
          <a:p>
            <a:pPr lvl="1" indent="0"/>
            <a:r>
              <a:rPr lang="en-US" sz="2400" smtClean="0"/>
              <a:t> biologists, geologists, engineers</a:t>
            </a:r>
          </a:p>
          <a:p>
            <a:pPr>
              <a:buFontTx/>
              <a:buNone/>
            </a:pPr>
            <a:endParaRPr lang="en-US" sz="2400" smtClean="0"/>
          </a:p>
          <a:p>
            <a:r>
              <a:rPr lang="en-US" sz="2400" smtClean="0"/>
              <a:t>Even difficult for computer scientists </a:t>
            </a:r>
          </a:p>
          <a:p>
            <a:pPr lvl="1" indent="0"/>
            <a:r>
              <a:rPr lang="en-US" sz="2400" smtClean="0"/>
              <a:t>	protocol/module selection</a:t>
            </a:r>
          </a:p>
          <a:p>
            <a:pPr lvl="1" indent="0"/>
            <a:r>
              <a:rPr lang="en-US" sz="2400" smtClean="0"/>
              <a:t> compatibility, parameterization</a:t>
            </a:r>
          </a:p>
          <a:p>
            <a:pPr lvl="1" indent="0"/>
            <a:r>
              <a:rPr lang="en-US" sz="2400" smtClean="0"/>
              <a:t> side-effects (modules, reality, models)</a:t>
            </a:r>
          </a:p>
          <a:p>
            <a:endParaRPr lang="de-DE" sz="2400" smtClean="0"/>
          </a:p>
        </p:txBody>
      </p:sp>
    </p:spTree>
    <p:extLst>
      <p:ext uri="{BB962C8B-B14F-4D97-AF65-F5344CB8AC3E}">
        <p14:creationId xmlns:p14="http://schemas.microsoft.com/office/powerpoint/2010/main" xmlns="" val="42261758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</a:extLst>
        </p:spPr>
        <p:txBody>
          <a:bodyPr/>
          <a:lstStyle/>
          <a:p>
            <a:pPr eaLnBrk="1" hangingPunct="1"/>
            <a:r>
              <a:rPr lang="en-GB" sz="2400" dirty="0" smtClean="0"/>
              <a:t>Goal: Customized security architectures</a:t>
            </a:r>
          </a:p>
        </p:txBody>
      </p:sp>
      <p:sp>
        <p:nvSpPr>
          <p:cNvPr id="23555" name="Freeform 4"/>
          <p:cNvSpPr>
            <a:spLocks/>
          </p:cNvSpPr>
          <p:nvPr/>
        </p:nvSpPr>
        <p:spPr bwMode="auto">
          <a:xfrm>
            <a:off x="44450" y="1958975"/>
            <a:ext cx="3355975" cy="4965700"/>
          </a:xfrm>
          <a:custGeom>
            <a:avLst/>
            <a:gdLst>
              <a:gd name="T0" fmla="*/ 2147483647 w 2114"/>
              <a:gd name="T1" fmla="*/ 2147483647 h 3127"/>
              <a:gd name="T2" fmla="*/ 2147483647 w 2114"/>
              <a:gd name="T3" fmla="*/ 2147483647 h 3127"/>
              <a:gd name="T4" fmla="*/ 2147483647 w 2114"/>
              <a:gd name="T5" fmla="*/ 2147483647 h 3127"/>
              <a:gd name="T6" fmla="*/ 2147483647 w 2114"/>
              <a:gd name="T7" fmla="*/ 2147483647 h 3127"/>
              <a:gd name="T8" fmla="*/ 2147483647 w 2114"/>
              <a:gd name="T9" fmla="*/ 2147483647 h 3127"/>
              <a:gd name="T10" fmla="*/ 2147483647 w 2114"/>
              <a:gd name="T11" fmla="*/ 2147483647 h 3127"/>
              <a:gd name="T12" fmla="*/ 2147483647 w 2114"/>
              <a:gd name="T13" fmla="*/ 2147483647 h 3127"/>
              <a:gd name="T14" fmla="*/ 2147483647 w 2114"/>
              <a:gd name="T15" fmla="*/ 2147483647 h 3127"/>
              <a:gd name="T16" fmla="*/ 2147483647 w 2114"/>
              <a:gd name="T17" fmla="*/ 2147483647 h 3127"/>
              <a:gd name="T18" fmla="*/ 2147483647 w 2114"/>
              <a:gd name="T19" fmla="*/ 2147483647 h 3127"/>
              <a:gd name="T20" fmla="*/ 2147483647 w 2114"/>
              <a:gd name="T21" fmla="*/ 2147483647 h 3127"/>
              <a:gd name="T22" fmla="*/ 2147483647 w 2114"/>
              <a:gd name="T23" fmla="*/ 2147483647 h 3127"/>
              <a:gd name="T24" fmla="*/ 2147483647 w 2114"/>
              <a:gd name="T25" fmla="*/ 2147483647 h 3127"/>
              <a:gd name="T26" fmla="*/ 2147483647 w 2114"/>
              <a:gd name="T27" fmla="*/ 2147483647 h 3127"/>
              <a:gd name="T28" fmla="*/ 2147483647 w 2114"/>
              <a:gd name="T29" fmla="*/ 2147483647 h 3127"/>
              <a:gd name="T30" fmla="*/ 2147483647 w 2114"/>
              <a:gd name="T31" fmla="*/ 2147483647 h 3127"/>
              <a:gd name="T32" fmla="*/ 2147483647 w 2114"/>
              <a:gd name="T33" fmla="*/ 2147483647 h 3127"/>
              <a:gd name="T34" fmla="*/ 2147483647 w 2114"/>
              <a:gd name="T35" fmla="*/ 2147483647 h 3127"/>
              <a:gd name="T36" fmla="*/ 2147483647 w 2114"/>
              <a:gd name="T37" fmla="*/ 2147483647 h 3127"/>
              <a:gd name="T38" fmla="*/ 2147483647 w 2114"/>
              <a:gd name="T39" fmla="*/ 2147483647 h 3127"/>
              <a:gd name="T40" fmla="*/ 2147483647 w 2114"/>
              <a:gd name="T41" fmla="*/ 2147483647 h 3127"/>
              <a:gd name="T42" fmla="*/ 2147483647 w 2114"/>
              <a:gd name="T43" fmla="*/ 2147483647 h 3127"/>
              <a:gd name="T44" fmla="*/ 2147483647 w 2114"/>
              <a:gd name="T45" fmla="*/ 2147483647 h 3127"/>
              <a:gd name="T46" fmla="*/ 2147483647 w 2114"/>
              <a:gd name="T47" fmla="*/ 2147483647 h 3127"/>
              <a:gd name="T48" fmla="*/ 2147483647 w 2114"/>
              <a:gd name="T49" fmla="*/ 2147483647 h 3127"/>
              <a:gd name="T50" fmla="*/ 2147483647 w 2114"/>
              <a:gd name="T51" fmla="*/ 2147483647 h 3127"/>
              <a:gd name="T52" fmla="*/ 2147483647 w 2114"/>
              <a:gd name="T53" fmla="*/ 2147483647 h 3127"/>
              <a:gd name="T54" fmla="*/ 2147483647 w 2114"/>
              <a:gd name="T55" fmla="*/ 2147483647 h 3127"/>
              <a:gd name="T56" fmla="*/ 2147483647 w 2114"/>
              <a:gd name="T57" fmla="*/ 2147483647 h 3127"/>
              <a:gd name="T58" fmla="*/ 2147483647 w 2114"/>
              <a:gd name="T59" fmla="*/ 2147483647 h 3127"/>
              <a:gd name="T60" fmla="*/ 2147483647 w 2114"/>
              <a:gd name="T61" fmla="*/ 2147483647 h 3127"/>
              <a:gd name="T62" fmla="*/ 2147483647 w 2114"/>
              <a:gd name="T63" fmla="*/ 2147483647 h 3127"/>
              <a:gd name="T64" fmla="*/ 2147483647 w 2114"/>
              <a:gd name="T65" fmla="*/ 2147483647 h 3127"/>
              <a:gd name="T66" fmla="*/ 2147483647 w 2114"/>
              <a:gd name="T67" fmla="*/ 2147483647 h 3127"/>
              <a:gd name="T68" fmla="*/ 2147483647 w 2114"/>
              <a:gd name="T69" fmla="*/ 2147483647 h 3127"/>
              <a:gd name="T70" fmla="*/ 2147483647 w 2114"/>
              <a:gd name="T71" fmla="*/ 2147483647 h 3127"/>
              <a:gd name="T72" fmla="*/ 2147483647 w 2114"/>
              <a:gd name="T73" fmla="*/ 2147483647 h 3127"/>
              <a:gd name="T74" fmla="*/ 2147483647 w 2114"/>
              <a:gd name="T75" fmla="*/ 2147483647 h 3127"/>
              <a:gd name="T76" fmla="*/ 2147483647 w 2114"/>
              <a:gd name="T77" fmla="*/ 2147483647 h 3127"/>
              <a:gd name="T78" fmla="*/ 2147483647 w 2114"/>
              <a:gd name="T79" fmla="*/ 2147483647 h 3127"/>
              <a:gd name="T80" fmla="*/ 2147483647 w 2114"/>
              <a:gd name="T81" fmla="*/ 2147483647 h 3127"/>
              <a:gd name="T82" fmla="*/ 2147483647 w 2114"/>
              <a:gd name="T83" fmla="*/ 2147483647 h 3127"/>
              <a:gd name="T84" fmla="*/ 2147483647 w 2114"/>
              <a:gd name="T85" fmla="*/ 2147483647 h 3127"/>
              <a:gd name="T86" fmla="*/ 2147483647 w 2114"/>
              <a:gd name="T87" fmla="*/ 2147483647 h 3127"/>
              <a:gd name="T88" fmla="*/ 2147483647 w 2114"/>
              <a:gd name="T89" fmla="*/ 2147483647 h 3127"/>
              <a:gd name="T90" fmla="*/ 2147483647 w 2114"/>
              <a:gd name="T91" fmla="*/ 2147483647 h 3127"/>
              <a:gd name="T92" fmla="*/ 2147483647 w 2114"/>
              <a:gd name="T93" fmla="*/ 2147483647 h 3127"/>
              <a:gd name="T94" fmla="*/ 2147483647 w 2114"/>
              <a:gd name="T95" fmla="*/ 2147483647 h 3127"/>
              <a:gd name="T96" fmla="*/ 2147483647 w 2114"/>
              <a:gd name="T97" fmla="*/ 2147483647 h 3127"/>
              <a:gd name="T98" fmla="*/ 2147483647 w 2114"/>
              <a:gd name="T99" fmla="*/ 2147483647 h 3127"/>
              <a:gd name="T100" fmla="*/ 2147483647 w 2114"/>
              <a:gd name="T101" fmla="*/ 2147483647 h 3127"/>
              <a:gd name="T102" fmla="*/ 2147483647 w 2114"/>
              <a:gd name="T103" fmla="*/ 2147483647 h 3127"/>
              <a:gd name="T104" fmla="*/ 2147483647 w 2114"/>
              <a:gd name="T105" fmla="*/ 2147483647 h 3127"/>
              <a:gd name="T106" fmla="*/ 2147483647 w 2114"/>
              <a:gd name="T107" fmla="*/ 2147483647 h 3127"/>
              <a:gd name="T108" fmla="*/ 2147483647 w 2114"/>
              <a:gd name="T109" fmla="*/ 2147483647 h 312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14" h="3127">
                <a:moveTo>
                  <a:pt x="1143" y="13"/>
                </a:moveTo>
                <a:cubicBezTo>
                  <a:pt x="1059" y="21"/>
                  <a:pt x="985" y="38"/>
                  <a:pt x="903" y="51"/>
                </a:cubicBezTo>
                <a:cubicBezTo>
                  <a:pt x="860" y="80"/>
                  <a:pt x="824" y="106"/>
                  <a:pt x="778" y="128"/>
                </a:cubicBezTo>
                <a:cubicBezTo>
                  <a:pt x="769" y="138"/>
                  <a:pt x="760" y="148"/>
                  <a:pt x="750" y="157"/>
                </a:cubicBezTo>
                <a:cubicBezTo>
                  <a:pt x="741" y="164"/>
                  <a:pt x="729" y="168"/>
                  <a:pt x="721" y="176"/>
                </a:cubicBezTo>
                <a:cubicBezTo>
                  <a:pt x="692" y="205"/>
                  <a:pt x="695" y="219"/>
                  <a:pt x="654" y="234"/>
                </a:cubicBezTo>
                <a:cubicBezTo>
                  <a:pt x="639" y="248"/>
                  <a:pt x="620" y="258"/>
                  <a:pt x="606" y="272"/>
                </a:cubicBezTo>
                <a:cubicBezTo>
                  <a:pt x="543" y="335"/>
                  <a:pt x="631" y="270"/>
                  <a:pt x="558" y="320"/>
                </a:cubicBezTo>
                <a:cubicBezTo>
                  <a:pt x="518" y="380"/>
                  <a:pt x="483" y="444"/>
                  <a:pt x="442" y="503"/>
                </a:cubicBezTo>
                <a:cubicBezTo>
                  <a:pt x="429" y="559"/>
                  <a:pt x="398" y="608"/>
                  <a:pt x="366" y="656"/>
                </a:cubicBezTo>
                <a:cubicBezTo>
                  <a:pt x="360" y="665"/>
                  <a:pt x="361" y="676"/>
                  <a:pt x="356" y="685"/>
                </a:cubicBezTo>
                <a:cubicBezTo>
                  <a:pt x="327" y="737"/>
                  <a:pt x="329" y="732"/>
                  <a:pt x="298" y="762"/>
                </a:cubicBezTo>
                <a:cubicBezTo>
                  <a:pt x="288" y="795"/>
                  <a:pt x="275" y="814"/>
                  <a:pt x="250" y="839"/>
                </a:cubicBezTo>
                <a:cubicBezTo>
                  <a:pt x="231" y="899"/>
                  <a:pt x="194" y="950"/>
                  <a:pt x="174" y="1011"/>
                </a:cubicBezTo>
                <a:cubicBezTo>
                  <a:pt x="171" y="1021"/>
                  <a:pt x="167" y="1030"/>
                  <a:pt x="164" y="1040"/>
                </a:cubicBezTo>
                <a:cubicBezTo>
                  <a:pt x="161" y="1050"/>
                  <a:pt x="154" y="1069"/>
                  <a:pt x="154" y="1069"/>
                </a:cubicBezTo>
                <a:cubicBezTo>
                  <a:pt x="147" y="1169"/>
                  <a:pt x="137" y="1228"/>
                  <a:pt x="106" y="1319"/>
                </a:cubicBezTo>
                <a:cubicBezTo>
                  <a:pt x="93" y="1357"/>
                  <a:pt x="87" y="1396"/>
                  <a:pt x="58" y="1424"/>
                </a:cubicBezTo>
                <a:cubicBezTo>
                  <a:pt x="51" y="1447"/>
                  <a:pt x="44" y="1467"/>
                  <a:pt x="39" y="1491"/>
                </a:cubicBezTo>
                <a:cubicBezTo>
                  <a:pt x="32" y="1523"/>
                  <a:pt x="20" y="1587"/>
                  <a:pt x="20" y="1587"/>
                </a:cubicBezTo>
                <a:cubicBezTo>
                  <a:pt x="23" y="1776"/>
                  <a:pt x="24" y="1965"/>
                  <a:pt x="30" y="2154"/>
                </a:cubicBezTo>
                <a:cubicBezTo>
                  <a:pt x="30" y="2167"/>
                  <a:pt x="38" y="2179"/>
                  <a:pt x="39" y="2192"/>
                </a:cubicBezTo>
                <a:cubicBezTo>
                  <a:pt x="44" y="2293"/>
                  <a:pt x="0" y="2709"/>
                  <a:pt x="174" y="2797"/>
                </a:cubicBezTo>
                <a:cubicBezTo>
                  <a:pt x="188" y="2804"/>
                  <a:pt x="283" y="2815"/>
                  <a:pt x="289" y="2816"/>
                </a:cubicBezTo>
                <a:cubicBezTo>
                  <a:pt x="337" y="2832"/>
                  <a:pt x="333" y="2841"/>
                  <a:pt x="366" y="2874"/>
                </a:cubicBezTo>
                <a:cubicBezTo>
                  <a:pt x="404" y="2912"/>
                  <a:pt x="448" y="2945"/>
                  <a:pt x="490" y="2979"/>
                </a:cubicBezTo>
                <a:cubicBezTo>
                  <a:pt x="497" y="2985"/>
                  <a:pt x="504" y="2992"/>
                  <a:pt x="510" y="2999"/>
                </a:cubicBezTo>
                <a:cubicBezTo>
                  <a:pt x="517" y="3008"/>
                  <a:pt x="521" y="3020"/>
                  <a:pt x="529" y="3027"/>
                </a:cubicBezTo>
                <a:cubicBezTo>
                  <a:pt x="576" y="3068"/>
                  <a:pt x="615" y="3075"/>
                  <a:pt x="673" y="3095"/>
                </a:cubicBezTo>
                <a:cubicBezTo>
                  <a:pt x="698" y="3104"/>
                  <a:pt x="750" y="3114"/>
                  <a:pt x="750" y="3114"/>
                </a:cubicBezTo>
                <a:cubicBezTo>
                  <a:pt x="1116" y="3107"/>
                  <a:pt x="1201" y="3127"/>
                  <a:pt x="1460" y="3066"/>
                </a:cubicBezTo>
                <a:cubicBezTo>
                  <a:pt x="1508" y="3034"/>
                  <a:pt x="1564" y="3017"/>
                  <a:pt x="1614" y="2989"/>
                </a:cubicBezTo>
                <a:cubicBezTo>
                  <a:pt x="1657" y="2965"/>
                  <a:pt x="1683" y="2936"/>
                  <a:pt x="1729" y="2922"/>
                </a:cubicBezTo>
                <a:cubicBezTo>
                  <a:pt x="1758" y="2878"/>
                  <a:pt x="1770" y="2896"/>
                  <a:pt x="1806" y="2864"/>
                </a:cubicBezTo>
                <a:cubicBezTo>
                  <a:pt x="1823" y="2849"/>
                  <a:pt x="1838" y="2832"/>
                  <a:pt x="1854" y="2816"/>
                </a:cubicBezTo>
                <a:cubicBezTo>
                  <a:pt x="1883" y="2787"/>
                  <a:pt x="1924" y="2771"/>
                  <a:pt x="1950" y="2739"/>
                </a:cubicBezTo>
                <a:cubicBezTo>
                  <a:pt x="1971" y="2713"/>
                  <a:pt x="1963" y="2712"/>
                  <a:pt x="1988" y="2691"/>
                </a:cubicBezTo>
                <a:cubicBezTo>
                  <a:pt x="2000" y="2681"/>
                  <a:pt x="2016" y="2675"/>
                  <a:pt x="2026" y="2663"/>
                </a:cubicBezTo>
                <a:cubicBezTo>
                  <a:pt x="2042" y="2646"/>
                  <a:pt x="2065" y="2605"/>
                  <a:pt x="2065" y="2605"/>
                </a:cubicBezTo>
                <a:cubicBezTo>
                  <a:pt x="2114" y="2239"/>
                  <a:pt x="2103" y="1816"/>
                  <a:pt x="2113" y="1443"/>
                </a:cubicBezTo>
                <a:cubicBezTo>
                  <a:pt x="2110" y="1379"/>
                  <a:pt x="2110" y="1315"/>
                  <a:pt x="2103" y="1251"/>
                </a:cubicBezTo>
                <a:cubicBezTo>
                  <a:pt x="2092" y="1157"/>
                  <a:pt x="2021" y="1076"/>
                  <a:pt x="1959" y="1011"/>
                </a:cubicBezTo>
                <a:cubicBezTo>
                  <a:pt x="1935" y="935"/>
                  <a:pt x="1969" y="1028"/>
                  <a:pt x="1930" y="963"/>
                </a:cubicBezTo>
                <a:cubicBezTo>
                  <a:pt x="1925" y="955"/>
                  <a:pt x="1926" y="943"/>
                  <a:pt x="1921" y="935"/>
                </a:cubicBezTo>
                <a:cubicBezTo>
                  <a:pt x="1911" y="917"/>
                  <a:pt x="1894" y="904"/>
                  <a:pt x="1882" y="887"/>
                </a:cubicBezTo>
                <a:cubicBezTo>
                  <a:pt x="1879" y="877"/>
                  <a:pt x="1878" y="867"/>
                  <a:pt x="1873" y="858"/>
                </a:cubicBezTo>
                <a:cubicBezTo>
                  <a:pt x="1862" y="838"/>
                  <a:pt x="1834" y="800"/>
                  <a:pt x="1834" y="800"/>
                </a:cubicBezTo>
                <a:cubicBezTo>
                  <a:pt x="1813" y="733"/>
                  <a:pt x="1837" y="808"/>
                  <a:pt x="1815" y="743"/>
                </a:cubicBezTo>
                <a:cubicBezTo>
                  <a:pt x="1808" y="724"/>
                  <a:pt x="1796" y="685"/>
                  <a:pt x="1796" y="685"/>
                </a:cubicBezTo>
                <a:cubicBezTo>
                  <a:pt x="1793" y="592"/>
                  <a:pt x="1792" y="500"/>
                  <a:pt x="1786" y="407"/>
                </a:cubicBezTo>
                <a:cubicBezTo>
                  <a:pt x="1783" y="360"/>
                  <a:pt x="1742" y="337"/>
                  <a:pt x="1710" y="311"/>
                </a:cubicBezTo>
                <a:cubicBezTo>
                  <a:pt x="1676" y="283"/>
                  <a:pt x="1661" y="249"/>
                  <a:pt x="1623" y="224"/>
                </a:cubicBezTo>
                <a:cubicBezTo>
                  <a:pt x="1580" y="159"/>
                  <a:pt x="1518" y="92"/>
                  <a:pt x="1450" y="51"/>
                </a:cubicBezTo>
                <a:cubicBezTo>
                  <a:pt x="1414" y="29"/>
                  <a:pt x="1368" y="36"/>
                  <a:pt x="1326" y="32"/>
                </a:cubicBezTo>
                <a:cubicBezTo>
                  <a:pt x="1224" y="0"/>
                  <a:pt x="1258" y="1"/>
                  <a:pt x="1143" y="13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539750" y="3821113"/>
            <a:ext cx="1806575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Sec. random generator</a:t>
            </a:r>
          </a:p>
        </p:txBody>
      </p:sp>
      <p:sp>
        <p:nvSpPr>
          <p:cNvPr id="23557" name="Text Box 7"/>
          <p:cNvSpPr txBox="1">
            <a:spLocks noChangeArrowheads="1"/>
          </p:cNvSpPr>
          <p:nvPr/>
        </p:nvSpPr>
        <p:spPr bwMode="auto">
          <a:xfrm rot="-680635">
            <a:off x="641350" y="5018088"/>
            <a:ext cx="1373188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Sec. localization</a:t>
            </a:r>
          </a:p>
        </p:txBody>
      </p:sp>
      <p:sp>
        <p:nvSpPr>
          <p:cNvPr id="23558" name="Text Box 8"/>
          <p:cNvSpPr txBox="1">
            <a:spLocks noChangeArrowheads="1"/>
          </p:cNvSpPr>
          <p:nvPr/>
        </p:nvSpPr>
        <p:spPr bwMode="auto">
          <a:xfrm>
            <a:off x="9480550" y="5648325"/>
            <a:ext cx="554038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>
                <a:solidFill>
                  <a:schemeClr val="bg1"/>
                </a:solidFill>
              </a:rPr>
              <a:t>AES</a:t>
            </a:r>
          </a:p>
        </p:txBody>
      </p:sp>
      <p:sp>
        <p:nvSpPr>
          <p:cNvPr id="23559" name="Text Box 9"/>
          <p:cNvSpPr txBox="1">
            <a:spLocks noChangeArrowheads="1"/>
          </p:cNvSpPr>
          <p:nvPr/>
        </p:nvSpPr>
        <p:spPr bwMode="auto">
          <a:xfrm>
            <a:off x="9464675" y="6030913"/>
            <a:ext cx="565150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>
                <a:solidFill>
                  <a:schemeClr val="bg1"/>
                </a:solidFill>
              </a:rPr>
              <a:t>ECC</a:t>
            </a:r>
          </a:p>
        </p:txBody>
      </p:sp>
      <p:sp>
        <p:nvSpPr>
          <p:cNvPr id="23560" name="Text Box 10"/>
          <p:cNvSpPr txBox="1">
            <a:spLocks noChangeArrowheads="1"/>
          </p:cNvSpPr>
          <p:nvPr/>
        </p:nvSpPr>
        <p:spPr bwMode="auto">
          <a:xfrm rot="1536510">
            <a:off x="295275" y="4529138"/>
            <a:ext cx="533400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RSA</a:t>
            </a:r>
          </a:p>
        </p:txBody>
      </p:sp>
      <p:sp>
        <p:nvSpPr>
          <p:cNvPr id="23561" name="Text Box 11"/>
          <p:cNvSpPr txBox="1">
            <a:spLocks noChangeArrowheads="1"/>
          </p:cNvSpPr>
          <p:nvPr/>
        </p:nvSpPr>
        <p:spPr bwMode="auto">
          <a:xfrm rot="-2243242">
            <a:off x="428625" y="5994400"/>
            <a:ext cx="523875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DES</a:t>
            </a:r>
          </a:p>
        </p:txBody>
      </p:sp>
      <p:sp>
        <p:nvSpPr>
          <p:cNvPr id="23562" name="Text Box 12"/>
          <p:cNvSpPr txBox="1">
            <a:spLocks noChangeArrowheads="1"/>
          </p:cNvSpPr>
          <p:nvPr/>
        </p:nvSpPr>
        <p:spPr bwMode="auto">
          <a:xfrm rot="-1480658">
            <a:off x="1985963" y="5051425"/>
            <a:ext cx="533400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TEA</a:t>
            </a:r>
          </a:p>
        </p:txBody>
      </p:sp>
      <p:sp>
        <p:nvSpPr>
          <p:cNvPr id="23563" name="Text Box 13"/>
          <p:cNvSpPr txBox="1">
            <a:spLocks noChangeArrowheads="1"/>
          </p:cNvSpPr>
          <p:nvPr/>
        </p:nvSpPr>
        <p:spPr bwMode="auto">
          <a:xfrm>
            <a:off x="7650163" y="5664200"/>
            <a:ext cx="1173162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>
                <a:solidFill>
                  <a:schemeClr val="bg1"/>
                </a:solidFill>
              </a:rPr>
              <a:t>Sec. rout_1   </a:t>
            </a:r>
          </a:p>
        </p:txBody>
      </p:sp>
      <p:sp>
        <p:nvSpPr>
          <p:cNvPr id="23564" name="Text Box 14"/>
          <p:cNvSpPr txBox="1">
            <a:spLocks noChangeArrowheads="1"/>
          </p:cNvSpPr>
          <p:nvPr/>
        </p:nvSpPr>
        <p:spPr bwMode="auto">
          <a:xfrm>
            <a:off x="7620000" y="6046788"/>
            <a:ext cx="1231900" cy="31273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>
                <a:solidFill>
                  <a:schemeClr val="bg1"/>
                </a:solidFill>
              </a:rPr>
              <a:t>Sec. MAC_1</a:t>
            </a:r>
          </a:p>
        </p:txBody>
      </p:sp>
      <p:sp>
        <p:nvSpPr>
          <p:cNvPr id="23565" name="Text Box 15"/>
          <p:cNvSpPr txBox="1">
            <a:spLocks noChangeArrowheads="1"/>
          </p:cNvSpPr>
          <p:nvPr/>
        </p:nvSpPr>
        <p:spPr bwMode="auto">
          <a:xfrm rot="3330393">
            <a:off x="1920876" y="3449637"/>
            <a:ext cx="1231900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Sec. routing_2</a:t>
            </a:r>
          </a:p>
        </p:txBody>
      </p:sp>
      <p:sp>
        <p:nvSpPr>
          <p:cNvPr id="23566" name="Text Box 16"/>
          <p:cNvSpPr txBox="1">
            <a:spLocks noChangeArrowheads="1"/>
          </p:cNvSpPr>
          <p:nvPr/>
        </p:nvSpPr>
        <p:spPr bwMode="auto">
          <a:xfrm>
            <a:off x="1349375" y="2300288"/>
            <a:ext cx="1123950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Sec. MAC_2</a:t>
            </a:r>
          </a:p>
        </p:txBody>
      </p:sp>
      <p:sp>
        <p:nvSpPr>
          <p:cNvPr id="23567" name="Text Box 17"/>
          <p:cNvSpPr txBox="1">
            <a:spLocks noChangeArrowheads="1"/>
          </p:cNvSpPr>
          <p:nvPr/>
        </p:nvSpPr>
        <p:spPr bwMode="auto">
          <a:xfrm rot="-565426">
            <a:off x="1016000" y="5976938"/>
            <a:ext cx="1892300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Sec. robust data storage</a:t>
            </a:r>
          </a:p>
        </p:txBody>
      </p:sp>
      <p:sp>
        <p:nvSpPr>
          <p:cNvPr id="23568" name="Text Box 18"/>
          <p:cNvSpPr txBox="1">
            <a:spLocks noChangeArrowheads="1"/>
          </p:cNvSpPr>
          <p:nvPr/>
        </p:nvSpPr>
        <p:spPr bwMode="auto">
          <a:xfrm rot="3798296">
            <a:off x="1408113" y="4286250"/>
            <a:ext cx="2505075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Resilient data aggregation alg_1</a:t>
            </a:r>
          </a:p>
        </p:txBody>
      </p:sp>
      <p:sp>
        <p:nvSpPr>
          <p:cNvPr id="23569" name="Text Box 19"/>
          <p:cNvSpPr txBox="1">
            <a:spLocks noChangeArrowheads="1"/>
          </p:cNvSpPr>
          <p:nvPr/>
        </p:nvSpPr>
        <p:spPr bwMode="auto">
          <a:xfrm>
            <a:off x="374650" y="5530850"/>
            <a:ext cx="2506663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Resilient data aggregation alg_2</a:t>
            </a:r>
          </a:p>
        </p:txBody>
      </p:sp>
      <p:sp>
        <p:nvSpPr>
          <p:cNvPr id="23570" name="Text Box 20"/>
          <p:cNvSpPr txBox="1">
            <a:spLocks noChangeArrowheads="1"/>
          </p:cNvSpPr>
          <p:nvPr/>
        </p:nvSpPr>
        <p:spPr bwMode="auto">
          <a:xfrm rot="4155962">
            <a:off x="1750219" y="4648994"/>
            <a:ext cx="1233487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400">
                <a:solidFill>
                  <a:schemeClr val="bg1"/>
                </a:solidFill>
              </a:rPr>
              <a:t>CDA_alg1</a:t>
            </a:r>
          </a:p>
        </p:txBody>
      </p:sp>
      <p:sp>
        <p:nvSpPr>
          <p:cNvPr id="23571" name="Text Box 21"/>
          <p:cNvSpPr txBox="1">
            <a:spLocks noChangeArrowheads="1"/>
          </p:cNvSpPr>
          <p:nvPr/>
        </p:nvSpPr>
        <p:spPr bwMode="auto">
          <a:xfrm rot="-919100">
            <a:off x="1519238" y="6324600"/>
            <a:ext cx="1169987" cy="312738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400">
                <a:solidFill>
                  <a:schemeClr val="bg1"/>
                </a:solidFill>
              </a:rPr>
              <a:t>CDA_alg2</a:t>
            </a:r>
          </a:p>
        </p:txBody>
      </p:sp>
      <p:sp>
        <p:nvSpPr>
          <p:cNvPr id="23572" name="Text Box 22"/>
          <p:cNvSpPr txBox="1">
            <a:spLocks noChangeArrowheads="1"/>
          </p:cNvSpPr>
          <p:nvPr/>
        </p:nvSpPr>
        <p:spPr bwMode="auto">
          <a:xfrm rot="1022596">
            <a:off x="836613" y="4286250"/>
            <a:ext cx="1263650" cy="3143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400">
                <a:solidFill>
                  <a:schemeClr val="bg1"/>
                </a:solidFill>
              </a:rPr>
              <a:t>CDA_alg3</a:t>
            </a:r>
          </a:p>
        </p:txBody>
      </p:sp>
      <p:sp>
        <p:nvSpPr>
          <p:cNvPr id="23573" name="Text Box 23"/>
          <p:cNvSpPr txBox="1">
            <a:spLocks noChangeArrowheads="1"/>
          </p:cNvSpPr>
          <p:nvPr/>
        </p:nvSpPr>
        <p:spPr bwMode="auto">
          <a:xfrm>
            <a:off x="3779838" y="1552575"/>
            <a:ext cx="1630362" cy="4143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2100"/>
              <a:t>Application</a:t>
            </a:r>
          </a:p>
        </p:txBody>
      </p:sp>
      <p:sp>
        <p:nvSpPr>
          <p:cNvPr id="23574" name="Text Box 24"/>
          <p:cNvSpPr txBox="1">
            <a:spLocks noChangeArrowheads="1"/>
          </p:cNvSpPr>
          <p:nvPr/>
        </p:nvSpPr>
        <p:spPr bwMode="auto">
          <a:xfrm>
            <a:off x="5759450" y="1554163"/>
            <a:ext cx="2409825" cy="41592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2100"/>
              <a:t>Sensor node HW</a:t>
            </a:r>
          </a:p>
        </p:txBody>
      </p:sp>
      <p:sp>
        <p:nvSpPr>
          <p:cNvPr id="23575" name="Text Box 25"/>
          <p:cNvSpPr txBox="1">
            <a:spLocks noChangeArrowheads="1"/>
          </p:cNvSpPr>
          <p:nvPr/>
        </p:nvSpPr>
        <p:spPr bwMode="auto">
          <a:xfrm>
            <a:off x="7648575" y="6430963"/>
            <a:ext cx="3279775" cy="4603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>
                <a:solidFill>
                  <a:schemeClr val="bg1"/>
                </a:solidFill>
              </a:rPr>
              <a:t>    Sensor node HW</a:t>
            </a:r>
          </a:p>
        </p:txBody>
      </p:sp>
      <p:sp>
        <p:nvSpPr>
          <p:cNvPr id="23576" name="Text Box 26"/>
          <p:cNvSpPr txBox="1">
            <a:spLocks noChangeArrowheads="1"/>
          </p:cNvSpPr>
          <p:nvPr/>
        </p:nvSpPr>
        <p:spPr bwMode="auto">
          <a:xfrm>
            <a:off x="10080625" y="5640388"/>
            <a:ext cx="852488" cy="73025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GB" sz="800" b="1"/>
          </a:p>
          <a:p>
            <a:pPr algn="ctr">
              <a:spcBef>
                <a:spcPct val="50000"/>
              </a:spcBef>
            </a:pPr>
            <a:r>
              <a:rPr lang="en-GB" sz="1400" b="1"/>
              <a:t>OS</a:t>
            </a:r>
          </a:p>
          <a:p>
            <a:pPr algn="ctr">
              <a:spcBef>
                <a:spcPct val="50000"/>
              </a:spcBef>
            </a:pPr>
            <a:endParaRPr lang="en-GB" sz="800" b="1"/>
          </a:p>
        </p:txBody>
      </p:sp>
      <p:sp>
        <p:nvSpPr>
          <p:cNvPr id="23577" name="Text Box 27"/>
          <p:cNvSpPr txBox="1">
            <a:spLocks noChangeArrowheads="1"/>
          </p:cNvSpPr>
          <p:nvPr/>
        </p:nvSpPr>
        <p:spPr bwMode="auto">
          <a:xfrm>
            <a:off x="2266950" y="2773363"/>
            <a:ext cx="522288" cy="3063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AES</a:t>
            </a:r>
          </a:p>
        </p:txBody>
      </p:sp>
      <p:sp>
        <p:nvSpPr>
          <p:cNvPr id="23578" name="Text Box 28"/>
          <p:cNvSpPr txBox="1">
            <a:spLocks noChangeArrowheads="1"/>
          </p:cNvSpPr>
          <p:nvPr/>
        </p:nvSpPr>
        <p:spPr bwMode="auto">
          <a:xfrm rot="4338902">
            <a:off x="95251" y="4984750"/>
            <a:ext cx="533400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ECC</a:t>
            </a:r>
          </a:p>
        </p:txBody>
      </p:sp>
      <p:sp>
        <p:nvSpPr>
          <p:cNvPr id="23579" name="Text Box 29"/>
          <p:cNvSpPr txBox="1">
            <a:spLocks noChangeArrowheads="1"/>
          </p:cNvSpPr>
          <p:nvPr/>
        </p:nvSpPr>
        <p:spPr bwMode="auto">
          <a:xfrm rot="712076">
            <a:off x="989013" y="2854325"/>
            <a:ext cx="1230312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Sec. routing_1</a:t>
            </a:r>
          </a:p>
        </p:txBody>
      </p:sp>
      <p:sp>
        <p:nvSpPr>
          <p:cNvPr id="23580" name="Text Box 30"/>
          <p:cNvSpPr txBox="1">
            <a:spLocks noChangeArrowheads="1"/>
          </p:cNvSpPr>
          <p:nvPr/>
        </p:nvSpPr>
        <p:spPr bwMode="auto">
          <a:xfrm rot="-842705">
            <a:off x="573088" y="3351213"/>
            <a:ext cx="1231900" cy="3143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Sec. MAC_1</a:t>
            </a:r>
          </a:p>
        </p:txBody>
      </p:sp>
      <p:sp>
        <p:nvSpPr>
          <p:cNvPr id="23581" name="Text Box 31"/>
          <p:cNvSpPr txBox="1">
            <a:spLocks noChangeArrowheads="1"/>
          </p:cNvSpPr>
          <p:nvPr/>
        </p:nvSpPr>
        <p:spPr bwMode="auto">
          <a:xfrm>
            <a:off x="7620000" y="5286375"/>
            <a:ext cx="3275013" cy="3143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>
                <a:solidFill>
                  <a:schemeClr val="bg1"/>
                </a:solidFill>
              </a:rPr>
              <a:t>Resilient data aggregation alg_1</a:t>
            </a:r>
          </a:p>
        </p:txBody>
      </p:sp>
      <p:sp>
        <p:nvSpPr>
          <p:cNvPr id="23582" name="Text Box 32"/>
          <p:cNvSpPr txBox="1">
            <a:spLocks noChangeArrowheads="1"/>
          </p:cNvSpPr>
          <p:nvPr/>
        </p:nvSpPr>
        <p:spPr bwMode="auto">
          <a:xfrm>
            <a:off x="7627938" y="4906963"/>
            <a:ext cx="3257550" cy="3143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400" b="1">
                <a:solidFill>
                  <a:schemeClr val="bg1"/>
                </a:solidFill>
              </a:rPr>
              <a:t>CDA_alg2</a:t>
            </a:r>
          </a:p>
        </p:txBody>
      </p:sp>
      <p:sp>
        <p:nvSpPr>
          <p:cNvPr id="23583" name="Text Box 33"/>
          <p:cNvSpPr txBox="1">
            <a:spLocks noChangeArrowheads="1"/>
          </p:cNvSpPr>
          <p:nvPr/>
        </p:nvSpPr>
        <p:spPr bwMode="auto">
          <a:xfrm>
            <a:off x="7607300" y="4551363"/>
            <a:ext cx="3275013" cy="3143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>
                <a:solidFill>
                  <a:schemeClr val="bg1"/>
                </a:solidFill>
              </a:rPr>
              <a:t>Sec. robust data storage</a:t>
            </a:r>
          </a:p>
        </p:txBody>
      </p:sp>
      <p:sp>
        <p:nvSpPr>
          <p:cNvPr id="23584" name="Text Box 34"/>
          <p:cNvSpPr txBox="1">
            <a:spLocks noChangeArrowheads="1"/>
          </p:cNvSpPr>
          <p:nvPr/>
        </p:nvSpPr>
        <p:spPr bwMode="auto">
          <a:xfrm rot="-5400000">
            <a:off x="8804275" y="5753100"/>
            <a:ext cx="744538" cy="522288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>
                <a:solidFill>
                  <a:schemeClr val="bg1"/>
                </a:solidFill>
              </a:rPr>
              <a:t>Secure local.</a:t>
            </a:r>
          </a:p>
        </p:txBody>
      </p:sp>
      <p:sp>
        <p:nvSpPr>
          <p:cNvPr id="23585" name="Line 35"/>
          <p:cNvSpPr>
            <a:spLocks noChangeShapeType="1"/>
          </p:cNvSpPr>
          <p:nvPr/>
        </p:nvSpPr>
        <p:spPr bwMode="auto">
          <a:xfrm>
            <a:off x="5151438" y="1919288"/>
            <a:ext cx="0" cy="8540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23586" name="Line 36"/>
          <p:cNvSpPr>
            <a:spLocks noChangeShapeType="1"/>
          </p:cNvSpPr>
          <p:nvPr/>
        </p:nvSpPr>
        <p:spPr bwMode="auto">
          <a:xfrm>
            <a:off x="5899150" y="1952625"/>
            <a:ext cx="0" cy="8064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23587" name="Text Box 37"/>
          <p:cNvSpPr txBox="1">
            <a:spLocks noChangeArrowheads="1"/>
          </p:cNvSpPr>
          <p:nvPr/>
        </p:nvSpPr>
        <p:spPr bwMode="auto">
          <a:xfrm>
            <a:off x="5195888" y="2165350"/>
            <a:ext cx="654050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600" b="1"/>
              <a:t>Req.</a:t>
            </a:r>
          </a:p>
        </p:txBody>
      </p:sp>
      <p:sp>
        <p:nvSpPr>
          <p:cNvPr id="23588" name="Line 38"/>
          <p:cNvSpPr>
            <a:spLocks noChangeShapeType="1"/>
          </p:cNvSpPr>
          <p:nvPr/>
        </p:nvSpPr>
        <p:spPr bwMode="auto">
          <a:xfrm flipH="1" flipV="1">
            <a:off x="2041525" y="2620963"/>
            <a:ext cx="1920875" cy="1158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23589" name="Line 39"/>
          <p:cNvSpPr>
            <a:spLocks noChangeShapeType="1"/>
          </p:cNvSpPr>
          <p:nvPr/>
        </p:nvSpPr>
        <p:spPr bwMode="auto">
          <a:xfrm flipH="1">
            <a:off x="3001963" y="4678363"/>
            <a:ext cx="2636837" cy="1035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23590" name="Line 40"/>
          <p:cNvSpPr>
            <a:spLocks noChangeShapeType="1"/>
          </p:cNvSpPr>
          <p:nvPr/>
        </p:nvSpPr>
        <p:spPr bwMode="auto">
          <a:xfrm flipH="1" flipV="1">
            <a:off x="2073275" y="3246438"/>
            <a:ext cx="1919288" cy="161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23591" name="Line 41"/>
          <p:cNvSpPr>
            <a:spLocks noChangeShapeType="1"/>
          </p:cNvSpPr>
          <p:nvPr/>
        </p:nvSpPr>
        <p:spPr bwMode="auto">
          <a:xfrm flipH="1">
            <a:off x="2241550" y="4267200"/>
            <a:ext cx="3292475" cy="930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23592" name="Line 42"/>
          <p:cNvSpPr>
            <a:spLocks noChangeShapeType="1"/>
          </p:cNvSpPr>
          <p:nvPr/>
        </p:nvSpPr>
        <p:spPr bwMode="auto">
          <a:xfrm flipH="1">
            <a:off x="1174750" y="3946525"/>
            <a:ext cx="3227388" cy="2043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23593" name="Line 43"/>
          <p:cNvSpPr>
            <a:spLocks noChangeShapeType="1"/>
          </p:cNvSpPr>
          <p:nvPr/>
        </p:nvSpPr>
        <p:spPr bwMode="auto">
          <a:xfrm flipH="1">
            <a:off x="974725" y="3914775"/>
            <a:ext cx="4740275" cy="976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23594" name="Line 44"/>
          <p:cNvSpPr>
            <a:spLocks noChangeShapeType="1"/>
          </p:cNvSpPr>
          <p:nvPr/>
        </p:nvSpPr>
        <p:spPr bwMode="auto">
          <a:xfrm flipH="1" flipV="1">
            <a:off x="1463675" y="3673475"/>
            <a:ext cx="4203700" cy="1492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23595" name="Line 45"/>
          <p:cNvSpPr>
            <a:spLocks noChangeShapeType="1"/>
          </p:cNvSpPr>
          <p:nvPr/>
        </p:nvSpPr>
        <p:spPr bwMode="auto">
          <a:xfrm flipH="1">
            <a:off x="531813" y="3184525"/>
            <a:ext cx="3414712" cy="1173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23596" name="Line 46"/>
          <p:cNvSpPr>
            <a:spLocks noChangeShapeType="1"/>
          </p:cNvSpPr>
          <p:nvPr/>
        </p:nvSpPr>
        <p:spPr bwMode="auto">
          <a:xfrm flipH="1" flipV="1">
            <a:off x="746125" y="3306763"/>
            <a:ext cx="3459163" cy="1552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23597" name="Text Box 47"/>
          <p:cNvSpPr txBox="1">
            <a:spLocks noChangeArrowheads="1"/>
          </p:cNvSpPr>
          <p:nvPr/>
        </p:nvSpPr>
        <p:spPr bwMode="auto">
          <a:xfrm>
            <a:off x="3963988" y="2747963"/>
            <a:ext cx="3225800" cy="27019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marL="379413" indent="-379413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2100" b="1">
                <a:solidFill>
                  <a:schemeClr val="bg1"/>
                </a:solidFill>
              </a:rPr>
              <a:t>Configuration and </a:t>
            </a:r>
          </a:p>
          <a:p>
            <a:pPr>
              <a:spcBef>
                <a:spcPct val="50000"/>
              </a:spcBef>
            </a:pPr>
            <a:r>
              <a:rPr lang="en-GB" sz="2100" b="1">
                <a:solidFill>
                  <a:schemeClr val="bg1"/>
                </a:solidFill>
              </a:rPr>
              <a:t>Management Module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GB" sz="1800" b="1">
                <a:solidFill>
                  <a:schemeClr val="bg1"/>
                </a:solidFill>
              </a:rPr>
              <a:t>Req. vs features of modules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GB" sz="1800" b="1">
                <a:solidFill>
                  <a:schemeClr val="bg1"/>
                </a:solidFill>
              </a:rPr>
              <a:t>Interoperability of modules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GB" sz="1800" b="1">
                <a:solidFill>
                  <a:schemeClr val="bg1"/>
                </a:solidFill>
              </a:rPr>
              <a:t>Security of combination</a:t>
            </a:r>
          </a:p>
        </p:txBody>
      </p:sp>
      <p:sp>
        <p:nvSpPr>
          <p:cNvPr id="23598" name="Freeform 48"/>
          <p:cNvSpPr>
            <a:spLocks/>
          </p:cNvSpPr>
          <p:nvPr/>
        </p:nvSpPr>
        <p:spPr bwMode="auto">
          <a:xfrm>
            <a:off x="5180013" y="5364163"/>
            <a:ext cx="2363787" cy="517525"/>
          </a:xfrm>
          <a:custGeom>
            <a:avLst/>
            <a:gdLst>
              <a:gd name="T0" fmla="*/ 0 w 1488"/>
              <a:gd name="T1" fmla="*/ 0 h 432"/>
              <a:gd name="T2" fmla="*/ 0 w 1488"/>
              <a:gd name="T3" fmla="*/ 2147483647 h 432"/>
              <a:gd name="T4" fmla="*/ 2147483647 w 1488"/>
              <a:gd name="T5" fmla="*/ 2147483647 h 43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488" h="432">
                <a:moveTo>
                  <a:pt x="0" y="0"/>
                </a:moveTo>
                <a:lnTo>
                  <a:pt x="0" y="432"/>
                </a:lnTo>
                <a:lnTo>
                  <a:pt x="1488" y="432"/>
                </a:lnTo>
              </a:path>
            </a:pathLst>
          </a:custGeom>
          <a:noFill/>
          <a:ln w="127000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23599" name="Text Box 49"/>
          <p:cNvSpPr txBox="1">
            <a:spLocks noChangeArrowheads="1"/>
          </p:cNvSpPr>
          <p:nvPr/>
        </p:nvSpPr>
        <p:spPr bwMode="auto">
          <a:xfrm>
            <a:off x="4981575" y="5868988"/>
            <a:ext cx="254635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/>
              <a:t>Tailor made security architecture</a:t>
            </a:r>
          </a:p>
        </p:txBody>
      </p:sp>
      <p:sp>
        <p:nvSpPr>
          <p:cNvPr id="23600" name="Text Box 50"/>
          <p:cNvSpPr txBox="1">
            <a:spLocks noChangeArrowheads="1"/>
          </p:cNvSpPr>
          <p:nvPr/>
        </p:nvSpPr>
        <p:spPr bwMode="auto">
          <a:xfrm>
            <a:off x="7561263" y="4176713"/>
            <a:ext cx="3308350" cy="31432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400"/>
              <a:t>Application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Mapping Process</a:t>
            </a:r>
            <a:endParaRPr lang="de-DE" smtClean="0"/>
          </a:p>
        </p:txBody>
      </p:sp>
      <p:pic>
        <p:nvPicPr>
          <p:cNvPr id="136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8538" y="1500188"/>
            <a:ext cx="8731250" cy="5429250"/>
          </a:xfrm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  <p:extLst>
      <p:ext uri="{BB962C8B-B14F-4D97-AF65-F5344CB8AC3E}">
        <p14:creationId xmlns:p14="http://schemas.microsoft.com/office/powerpoint/2010/main" xmlns="" val="385316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to do if drawer is empty?</a:t>
            </a:r>
            <a:endParaRPr lang="de-DE" smtClean="0"/>
          </a:p>
        </p:txBody>
      </p:sp>
      <p:sp>
        <p:nvSpPr>
          <p:cNvPr id="16387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Find a solution from scratch</a:t>
            </a:r>
          </a:p>
          <a:p>
            <a:pPr lvl="1"/>
            <a:r>
              <a:rPr lang="en-US" sz="2400" smtClean="0"/>
              <a:t>State of the art</a:t>
            </a:r>
          </a:p>
          <a:p>
            <a:pPr lvl="1"/>
            <a:r>
              <a:rPr lang="en-US" sz="2400" smtClean="0"/>
              <a:t>Good solution</a:t>
            </a:r>
          </a:p>
          <a:p>
            <a:pPr lvl="1"/>
            <a:r>
              <a:rPr lang="en-US" sz="2400" smtClean="0"/>
              <a:t>Not efficient</a:t>
            </a:r>
          </a:p>
          <a:p>
            <a:endParaRPr lang="en-US" smtClean="0"/>
          </a:p>
          <a:p>
            <a:r>
              <a:rPr lang="en-US" sz="2400" smtClean="0"/>
              <a:t>Look in neighborhood</a:t>
            </a:r>
          </a:p>
          <a:p>
            <a:pPr lvl="1"/>
            <a:r>
              <a:rPr lang="en-US" sz="2400" smtClean="0"/>
              <a:t>Find close solutions</a:t>
            </a:r>
          </a:p>
          <a:p>
            <a:pPr lvl="1"/>
            <a:r>
              <a:rPr lang="en-US" sz="2400" smtClean="0"/>
              <a:t>Analyze &amp; solve the differences</a:t>
            </a:r>
            <a:endParaRPr lang="de-DE" sz="2400" smtClean="0"/>
          </a:p>
        </p:txBody>
      </p:sp>
      <p:cxnSp>
        <p:nvCxnSpPr>
          <p:cNvPr id="16388" name="Gerade Verbindung mit Pfeil 4"/>
          <p:cNvCxnSpPr>
            <a:cxnSpLocks noChangeShapeType="1"/>
          </p:cNvCxnSpPr>
          <p:nvPr/>
        </p:nvCxnSpPr>
        <p:spPr bwMode="auto">
          <a:xfrm rot="5400000">
            <a:off x="9087644" y="2642394"/>
            <a:ext cx="85725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6389" name="Gerade Verbindung mit Pfeil 6"/>
          <p:cNvCxnSpPr>
            <a:cxnSpLocks noChangeShapeType="1"/>
          </p:cNvCxnSpPr>
          <p:nvPr/>
        </p:nvCxnSpPr>
        <p:spPr bwMode="auto">
          <a:xfrm rot="10800000">
            <a:off x="9515475" y="3071813"/>
            <a:ext cx="8572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6390" name="Gerade Verbindung mit Pfeil 7"/>
          <p:cNvCxnSpPr>
            <a:cxnSpLocks noChangeShapeType="1"/>
          </p:cNvCxnSpPr>
          <p:nvPr/>
        </p:nvCxnSpPr>
        <p:spPr bwMode="auto">
          <a:xfrm rot="5400000" flipH="1" flipV="1">
            <a:off x="9157494" y="3072607"/>
            <a:ext cx="358775" cy="3571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6391" name="Gerade Verbindung mit Pfeil 9"/>
          <p:cNvCxnSpPr>
            <a:cxnSpLocks noChangeShapeType="1"/>
          </p:cNvCxnSpPr>
          <p:nvPr/>
        </p:nvCxnSpPr>
        <p:spPr bwMode="auto">
          <a:xfrm rot="5400000">
            <a:off x="8801894" y="5144294"/>
            <a:ext cx="11430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6392" name="Gerade Verbindung mit Pfeil 10"/>
          <p:cNvCxnSpPr>
            <a:cxnSpLocks noChangeShapeType="1"/>
          </p:cNvCxnSpPr>
          <p:nvPr/>
        </p:nvCxnSpPr>
        <p:spPr bwMode="auto">
          <a:xfrm rot="10800000">
            <a:off x="9372600" y="5713413"/>
            <a:ext cx="14287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6393" name="Gerade Verbindung mit Pfeil 11"/>
          <p:cNvCxnSpPr>
            <a:cxnSpLocks noChangeShapeType="1"/>
          </p:cNvCxnSpPr>
          <p:nvPr/>
        </p:nvCxnSpPr>
        <p:spPr bwMode="auto">
          <a:xfrm rot="5400000" flipH="1" flipV="1">
            <a:off x="8657432" y="5714206"/>
            <a:ext cx="715962" cy="7143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6394" name="Ellipse 12"/>
          <p:cNvSpPr>
            <a:spLocks noChangeArrowheads="1"/>
          </p:cNvSpPr>
          <p:nvPr/>
        </p:nvSpPr>
        <p:spPr bwMode="auto">
          <a:xfrm>
            <a:off x="9372600" y="2000250"/>
            <a:ext cx="285750" cy="28575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6395" name="Ellipse 13"/>
          <p:cNvSpPr>
            <a:spLocks noChangeArrowheads="1"/>
          </p:cNvSpPr>
          <p:nvPr/>
        </p:nvSpPr>
        <p:spPr bwMode="auto">
          <a:xfrm>
            <a:off x="9801225" y="4929188"/>
            <a:ext cx="285750" cy="28575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6396" name="Ellipse 14"/>
          <p:cNvSpPr>
            <a:spLocks noChangeArrowheads="1"/>
          </p:cNvSpPr>
          <p:nvPr/>
        </p:nvSpPr>
        <p:spPr bwMode="auto">
          <a:xfrm>
            <a:off x="8943975" y="3357563"/>
            <a:ext cx="285750" cy="28575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6397" name="Ellipse 23"/>
          <p:cNvSpPr>
            <a:spLocks noChangeArrowheads="1"/>
          </p:cNvSpPr>
          <p:nvPr/>
        </p:nvSpPr>
        <p:spPr bwMode="auto">
          <a:xfrm>
            <a:off x="10372725" y="2928938"/>
            <a:ext cx="285750" cy="28575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6398" name="Freihandform 25"/>
          <p:cNvSpPr>
            <a:spLocks noChangeArrowheads="1"/>
          </p:cNvSpPr>
          <p:nvPr/>
        </p:nvSpPr>
        <p:spPr bwMode="auto">
          <a:xfrm>
            <a:off x="8943975" y="5143500"/>
            <a:ext cx="1009650" cy="1033463"/>
          </a:xfrm>
          <a:custGeom>
            <a:avLst/>
            <a:gdLst>
              <a:gd name="T0" fmla="*/ 311150 w 1009650"/>
              <a:gd name="T1" fmla="*/ 677096 h 1104900"/>
              <a:gd name="T2" fmla="*/ 882650 w 1009650"/>
              <a:gd name="T3" fmla="*/ 196001 h 1104900"/>
              <a:gd name="T4" fmla="*/ 863600 w 1009650"/>
              <a:gd name="T5" fmla="*/ 997825 h 1104900"/>
              <a:gd name="T6" fmla="*/ 6350 w 1009650"/>
              <a:gd name="T7" fmla="*/ 409821 h 1104900"/>
              <a:gd name="T8" fmla="*/ 901700 w 1009650"/>
              <a:gd name="T9" fmla="*/ 0 h 11049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9650"/>
              <a:gd name="T16" fmla="*/ 0 h 1104900"/>
              <a:gd name="T17" fmla="*/ 1009650 w 1009650"/>
              <a:gd name="T18" fmla="*/ 1104900 h 11049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9650" h="1104900">
                <a:moveTo>
                  <a:pt x="311150" y="723900"/>
                </a:moveTo>
                <a:cubicBezTo>
                  <a:pt x="550862" y="438150"/>
                  <a:pt x="790575" y="152400"/>
                  <a:pt x="882650" y="209550"/>
                </a:cubicBezTo>
                <a:cubicBezTo>
                  <a:pt x="974725" y="266700"/>
                  <a:pt x="1009650" y="1028700"/>
                  <a:pt x="863600" y="1066800"/>
                </a:cubicBezTo>
                <a:cubicBezTo>
                  <a:pt x="717550" y="1104900"/>
                  <a:pt x="0" y="615950"/>
                  <a:pt x="6350" y="438150"/>
                </a:cubicBezTo>
                <a:cubicBezTo>
                  <a:pt x="12700" y="260350"/>
                  <a:pt x="457200" y="130175"/>
                  <a:pt x="901700" y="0"/>
                </a:cubicBezTo>
              </a:path>
            </a:pathLst>
          </a:cu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495151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Waterworks Example</a:t>
            </a:r>
            <a:endParaRPr lang="de-DE" smtClean="0"/>
          </a:p>
        </p:txBody>
      </p:sp>
      <p:sp>
        <p:nvSpPr>
          <p:cNvPr id="17411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Security: </a:t>
            </a:r>
          </a:p>
          <a:p>
            <a:pPr lvl="1"/>
            <a:r>
              <a:rPr lang="en-US" sz="2400" smtClean="0"/>
              <a:t>Strong integrity</a:t>
            </a:r>
          </a:p>
          <a:p>
            <a:r>
              <a:rPr lang="en-US" sz="2400" smtClean="0"/>
              <a:t>Environment: </a:t>
            </a:r>
          </a:p>
          <a:p>
            <a:pPr lvl="1"/>
            <a:r>
              <a:rPr lang="en-US" sz="2400" smtClean="0"/>
              <a:t>open field, short range wireless (802.15.4)</a:t>
            </a:r>
          </a:p>
          <a:p>
            <a:pPr lvl="1"/>
            <a:r>
              <a:rPr lang="en-US" sz="2400" smtClean="0"/>
              <a:t>One message every 30 seconds</a:t>
            </a:r>
          </a:p>
          <a:p>
            <a:r>
              <a:rPr lang="en-US" sz="2400" smtClean="0"/>
              <a:t>Dependability: </a:t>
            </a:r>
          </a:p>
          <a:p>
            <a:pPr lvl="1"/>
            <a:r>
              <a:rPr lang="en-US" sz="2400" smtClean="0"/>
              <a:t>node life time min. one month</a:t>
            </a:r>
          </a:p>
          <a:p>
            <a:pPr lvl="1">
              <a:buFont typeface="Wingdings" pitchFamily="2" charset="2"/>
              <a:buChar char="à"/>
            </a:pPr>
            <a:r>
              <a:rPr lang="en-US" sz="2400" smtClean="0">
                <a:sym typeface="Wingdings" pitchFamily="2" charset="2"/>
              </a:rPr>
              <a:t>400mJ/operation</a:t>
            </a:r>
          </a:p>
          <a:p>
            <a:pPr lvl="1">
              <a:buFontTx/>
              <a:buNone/>
            </a:pPr>
            <a:r>
              <a:rPr lang="en-US" sz="2400" smtClean="0">
                <a:sym typeface="Wingdings" pitchFamily="2" charset="2"/>
              </a:rPr>
              <a:t>-Information integrity &gt;99.9999%  1/1 million</a:t>
            </a:r>
            <a:r>
              <a:rPr lang="en-US" sz="2400" smtClean="0"/>
              <a:t> </a:t>
            </a:r>
            <a:endParaRPr lang="de-DE" sz="2400" smtClean="0"/>
          </a:p>
        </p:txBody>
      </p:sp>
    </p:spTree>
    <p:extLst>
      <p:ext uri="{BB962C8B-B14F-4D97-AF65-F5344CB8AC3E}">
        <p14:creationId xmlns:p14="http://schemas.microsoft.com/office/powerpoint/2010/main" xmlns="" val="369421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Waterworks Example (2)</a:t>
            </a:r>
            <a:endParaRPr lang="de-DE" smtClean="0"/>
          </a:p>
        </p:txBody>
      </p:sp>
      <p:sp>
        <p:nvSpPr>
          <p:cNvPr id="18435" name="Inhaltsplatzhalter 2"/>
          <p:cNvSpPr>
            <a:spLocks noGrp="1"/>
          </p:cNvSpPr>
          <p:nvPr>
            <p:ph idx="1"/>
          </p:nvPr>
        </p:nvSpPr>
        <p:spPr>
          <a:xfrm>
            <a:off x="1524000" y="2133600"/>
            <a:ext cx="9134475" cy="4724400"/>
          </a:xfrm>
        </p:spPr>
        <p:txBody>
          <a:bodyPr/>
          <a:lstStyle/>
          <a:p>
            <a:r>
              <a:rPr lang="en-US" sz="2400" smtClean="0"/>
              <a:t>Assumed no direct solution found </a:t>
            </a:r>
          </a:p>
          <a:p>
            <a:r>
              <a:rPr lang="en-US" sz="2400" smtClean="0"/>
              <a:t>Neighborhood: wired environment </a:t>
            </a:r>
          </a:p>
          <a:p>
            <a:pPr lvl="1"/>
            <a:r>
              <a:rPr lang="en-US" sz="2400" smtClean="0"/>
              <a:t>Security requirements fulfilled by protected environment</a:t>
            </a:r>
          </a:p>
          <a:p>
            <a:pPr lvl="1"/>
            <a:r>
              <a:rPr lang="en-US" sz="2400" smtClean="0"/>
              <a:t>Information integrity realized with CRC</a:t>
            </a:r>
          </a:p>
          <a:p>
            <a:pPr lvl="1">
              <a:buFontTx/>
              <a:buNone/>
            </a:pPr>
            <a:r>
              <a:rPr lang="en-US" sz="2400" smtClean="0">
                <a:sym typeface="Wingdings" pitchFamily="2" charset="2"/>
              </a:rPr>
              <a:t>we have no protected environment, but CRC is fine</a:t>
            </a:r>
          </a:p>
          <a:p>
            <a:pPr lvl="1">
              <a:buFontTx/>
              <a:buNone/>
            </a:pPr>
            <a:r>
              <a:rPr lang="en-US" sz="2400" smtClean="0">
                <a:sym typeface="Wingdings" pitchFamily="2" charset="2"/>
              </a:rPr>
              <a:t>adapt dependencies (information integrity solved)</a:t>
            </a:r>
            <a:endParaRPr lang="en-US" sz="2400" smtClean="0"/>
          </a:p>
          <a:p>
            <a:r>
              <a:rPr lang="en-US" sz="2400" smtClean="0"/>
              <a:t>How to realize protected environment  </a:t>
            </a:r>
          </a:p>
          <a:p>
            <a:pPr lvl="1"/>
            <a:r>
              <a:rPr lang="en-US" sz="2400" smtClean="0"/>
              <a:t>Mapping tells us AES OFB is solution (message integrity due to pair-wise shared keys)</a:t>
            </a:r>
          </a:p>
          <a:p>
            <a:pPr lvl="1">
              <a:buFontTx/>
              <a:buNone/>
            </a:pPr>
            <a:r>
              <a:rPr lang="en-US" sz="2400" smtClean="0">
                <a:sym typeface="Wingdings" pitchFamily="2" charset="2"/>
              </a:rPr>
              <a:t> Test against other requirements: too high energy consumption</a:t>
            </a:r>
            <a:endParaRPr lang="de-DE" sz="2400" smtClean="0"/>
          </a:p>
        </p:txBody>
      </p:sp>
    </p:spTree>
    <p:extLst>
      <p:ext uri="{BB962C8B-B14F-4D97-AF65-F5344CB8AC3E}">
        <p14:creationId xmlns:p14="http://schemas.microsoft.com/office/powerpoint/2010/main" xmlns="" val="277495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Waterworks Example (3)</a:t>
            </a:r>
            <a:endParaRPr lang="de-DE" smtClean="0"/>
          </a:p>
        </p:txBody>
      </p:sp>
      <p:sp>
        <p:nvSpPr>
          <p:cNvPr id="19459" name="Inhaltsplatzhalter 2"/>
          <p:cNvSpPr>
            <a:spLocks noGrp="1"/>
          </p:cNvSpPr>
          <p:nvPr>
            <p:ph idx="1"/>
          </p:nvPr>
        </p:nvSpPr>
        <p:spPr>
          <a:xfrm>
            <a:off x="1524000" y="2133600"/>
            <a:ext cx="9134475" cy="4724400"/>
          </a:xfrm>
        </p:spPr>
        <p:txBody>
          <a:bodyPr/>
          <a:lstStyle/>
          <a:p>
            <a:r>
              <a:rPr lang="en-US" sz="2400" smtClean="0"/>
              <a:t>Problem message overhead</a:t>
            </a:r>
          </a:p>
          <a:p>
            <a:pPr lvl="1"/>
            <a:r>
              <a:rPr lang="en-US" sz="2400" smtClean="0"/>
              <a:t>16 bit message + 20 bit CRC encrypted with 128 bit AES</a:t>
            </a:r>
          </a:p>
          <a:p>
            <a:r>
              <a:rPr lang="en-US" sz="2400" smtClean="0"/>
              <a:t>Solution: take one AES key for 3 messages</a:t>
            </a:r>
          </a:p>
          <a:p>
            <a:pPr lvl="1">
              <a:buFont typeface="Wingdings" pitchFamily="2" charset="2"/>
              <a:buChar char="à"/>
            </a:pPr>
            <a:r>
              <a:rPr lang="en-US" sz="2400" smtClean="0">
                <a:sym typeface="Wingdings" pitchFamily="2" charset="2"/>
              </a:rPr>
              <a:t>40 bit ciphertext</a:t>
            </a:r>
          </a:p>
          <a:p>
            <a:pPr lvl="1">
              <a:buFont typeface="Wingdings" pitchFamily="2" charset="2"/>
              <a:buChar char="à"/>
            </a:pPr>
            <a:endParaRPr lang="en-US" sz="2000" smtClean="0"/>
          </a:p>
          <a:p>
            <a:pPr>
              <a:buFont typeface="Wingdings" pitchFamily="2" charset="2"/>
              <a:buChar char="à"/>
            </a:pPr>
            <a:r>
              <a:rPr lang="en-US" sz="2400" smtClean="0"/>
              <a:t>Still security of 128 bit AES OFB</a:t>
            </a:r>
          </a:p>
          <a:p>
            <a:pPr>
              <a:buFont typeface="Wingdings" pitchFamily="2" charset="2"/>
              <a:buChar char="à"/>
            </a:pPr>
            <a:r>
              <a:rPr lang="en-US" sz="2400" smtClean="0"/>
              <a:t>Information integrity as in wired environment</a:t>
            </a:r>
          </a:p>
          <a:p>
            <a:pPr>
              <a:buFont typeface="Wingdings" pitchFamily="2" charset="2"/>
              <a:buChar char="à"/>
            </a:pPr>
            <a:r>
              <a:rPr lang="en-US" sz="2400" smtClean="0"/>
              <a:t>Dependency requirements fulfilled</a:t>
            </a:r>
            <a:endParaRPr lang="de-DE" sz="2400" smtClean="0"/>
          </a:p>
        </p:txBody>
      </p:sp>
    </p:spTree>
    <p:extLst>
      <p:ext uri="{BB962C8B-B14F-4D97-AF65-F5344CB8AC3E}">
        <p14:creationId xmlns:p14="http://schemas.microsoft.com/office/powerpoint/2010/main" xmlns="" val="232736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State of the art to configure security in WSNs</a:t>
            </a:r>
            <a:endParaRPr lang="de-DE" smtClean="0"/>
          </a:p>
        </p:txBody>
      </p:sp>
      <p:sp>
        <p:nvSpPr>
          <p:cNvPr id="10243" name="Inhaltsplatzhalter 2"/>
          <p:cNvSpPr>
            <a:spLocks noGrp="1"/>
          </p:cNvSpPr>
          <p:nvPr>
            <p:ph idx="1"/>
          </p:nvPr>
        </p:nvSpPr>
        <p:spPr>
          <a:xfrm>
            <a:off x="1481138" y="2133600"/>
            <a:ext cx="8153400" cy="4724400"/>
          </a:xfrm>
        </p:spPr>
        <p:txBody>
          <a:bodyPr/>
          <a:lstStyle/>
          <a:p>
            <a:endParaRPr lang="en-US" smtClean="0"/>
          </a:p>
          <a:p>
            <a:r>
              <a:rPr lang="en-US" smtClean="0"/>
              <a:t>Configure WSN systems </a:t>
            </a:r>
          </a:p>
          <a:p>
            <a:pPr marL="742950" lvl="1" indent="-285750">
              <a:buFontTx/>
              <a:buChar char="-"/>
            </a:pPr>
            <a:r>
              <a:rPr lang="en-US" smtClean="0"/>
              <a:t>Handcrafting</a:t>
            </a:r>
          </a:p>
          <a:p>
            <a:pPr marL="742950" lvl="1" indent="-285750">
              <a:buFontTx/>
              <a:buChar char="-"/>
            </a:pPr>
            <a:r>
              <a:rPr lang="en-US" smtClean="0"/>
              <a:t>Manual component composition </a:t>
            </a:r>
          </a:p>
          <a:p>
            <a:pPr marL="742950" lvl="1" indent="-285750">
              <a:buFontTx/>
              <a:buChar char="-"/>
            </a:pPr>
            <a:r>
              <a:rPr lang="en-US" smtClean="0"/>
              <a:t>Graphical support</a:t>
            </a:r>
          </a:p>
          <a:p>
            <a:pPr marL="742950" lvl="1" indent="-285750">
              <a:buFontTx/>
              <a:buChar char="-"/>
            </a:pPr>
            <a:r>
              <a:rPr lang="en-US" smtClean="0"/>
              <a:t>Runtime Middlewares </a:t>
            </a:r>
          </a:p>
          <a:p>
            <a:endParaRPr lang="en-US" smtClean="0"/>
          </a:p>
          <a:p>
            <a:r>
              <a:rPr lang="en-US" smtClean="0"/>
              <a:t>Configure security in WSNs</a:t>
            </a:r>
          </a:p>
          <a:p>
            <a:pPr marL="742950" lvl="1" indent="-285750">
              <a:buFontTx/>
              <a:buChar char="-"/>
            </a:pPr>
            <a:r>
              <a:rPr lang="en-US" smtClean="0"/>
              <a:t>Ignore </a:t>
            </a:r>
          </a:p>
          <a:p>
            <a:pPr marL="742950" lvl="1" indent="-285750">
              <a:buFontTx/>
              <a:buChar char="-"/>
            </a:pPr>
            <a:r>
              <a:rPr lang="en-US" smtClean="0"/>
              <a:t>Add/enable a security layer</a:t>
            </a:r>
          </a:p>
          <a:p>
            <a:pPr marL="742950" lvl="1" indent="-285750">
              <a:buFontTx/>
              <a:buChar char="-"/>
            </a:pPr>
            <a:r>
              <a:rPr lang="en-US" smtClean="0"/>
              <a:t>Use security library or toolbox</a:t>
            </a:r>
          </a:p>
          <a:p>
            <a:pPr marL="742950" lvl="1" indent="-285750">
              <a:buFontTx/>
              <a:buChar char="-"/>
            </a:pPr>
            <a:r>
              <a:rPr lang="en-US" smtClean="0"/>
              <a:t>Managed toolboxes</a:t>
            </a:r>
          </a:p>
          <a:p>
            <a:pPr marL="742950" lvl="1" indent="-285750">
              <a:buFontTx/>
              <a:buChar char="-"/>
            </a:pPr>
            <a:endParaRPr lang="de-DE" smtClean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7850" y="4332288"/>
            <a:ext cx="5562600" cy="2325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7185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Design process for WSNs</a:t>
            </a:r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524000" y="2566988"/>
            <a:ext cx="8153400" cy="38576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llipse 1"/>
          <p:cNvSpPr>
            <a:spLocks noChangeArrowheads="1"/>
          </p:cNvSpPr>
          <p:nvPr/>
        </p:nvSpPr>
        <p:spPr bwMode="auto">
          <a:xfrm>
            <a:off x="1481138" y="2271713"/>
            <a:ext cx="4968875" cy="388937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60128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Technical Core Objective</a:t>
            </a:r>
            <a:endParaRPr lang="de-DE" smtClean="0"/>
          </a:p>
        </p:txBody>
      </p:sp>
      <p:sp>
        <p:nvSpPr>
          <p:cNvPr id="14339" name="Inhaltsplatzhalter 2"/>
          <p:cNvSpPr>
            <a:spLocks noGrp="1"/>
          </p:cNvSpPr>
          <p:nvPr>
            <p:ph idx="1"/>
          </p:nvPr>
        </p:nvSpPr>
        <p:spPr>
          <a:xfrm>
            <a:off x="1524000" y="2133600"/>
            <a:ext cx="8153400" cy="858838"/>
          </a:xfrm>
        </p:spPr>
        <p:txBody>
          <a:bodyPr/>
          <a:lstStyle/>
          <a:p>
            <a:r>
              <a:rPr lang="en-US" smtClean="0"/>
              <a:t>Does the system under development satisfies the requirements?</a:t>
            </a:r>
            <a:endParaRPr lang="de-DE" smtClean="0"/>
          </a:p>
        </p:txBody>
      </p:sp>
      <p:sp>
        <p:nvSpPr>
          <p:cNvPr id="4" name="Rechteck 3"/>
          <p:cNvSpPr/>
          <p:nvPr/>
        </p:nvSpPr>
        <p:spPr bwMode="auto">
          <a:xfrm>
            <a:off x="1193800" y="3208338"/>
            <a:ext cx="1871663" cy="360045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sz="2000" dirty="0">
              <a:latin typeface="+mn-lt"/>
            </a:endParaRPr>
          </a:p>
          <a:p>
            <a:pPr algn="ctr">
              <a:defRPr/>
            </a:pPr>
            <a:r>
              <a:rPr lang="en-US" sz="2000" dirty="0">
                <a:latin typeface="+mn-lt"/>
              </a:rPr>
              <a:t>Requirements</a:t>
            </a:r>
            <a:endParaRPr lang="de-DE" sz="2000" dirty="0">
              <a:latin typeface="+mn-lt"/>
            </a:endParaRPr>
          </a:p>
        </p:txBody>
      </p:sp>
      <p:sp>
        <p:nvSpPr>
          <p:cNvPr id="5" name="Zylinder 4"/>
          <p:cNvSpPr/>
          <p:nvPr/>
        </p:nvSpPr>
        <p:spPr bwMode="auto">
          <a:xfrm>
            <a:off x="7602538" y="3208338"/>
            <a:ext cx="1727200" cy="1296987"/>
          </a:xfrm>
          <a:prstGeom prst="can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sz="2000" dirty="0">
              <a:latin typeface="+mn-lt"/>
            </a:endParaRPr>
          </a:p>
          <a:p>
            <a:pPr algn="ctr">
              <a:defRPr/>
            </a:pPr>
            <a:r>
              <a:rPr lang="en-US" sz="2000" dirty="0">
                <a:latin typeface="+mn-lt"/>
              </a:rPr>
              <a:t>components</a:t>
            </a:r>
            <a:endParaRPr lang="de-DE" sz="2000" dirty="0">
              <a:latin typeface="+mn-lt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7586663" y="5080000"/>
            <a:ext cx="1871662" cy="172878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dirty="0">
              <a:latin typeface="+mn-lt"/>
            </a:endParaRPr>
          </a:p>
          <a:p>
            <a:pPr algn="ctr">
              <a:defRPr/>
            </a:pPr>
            <a:r>
              <a:rPr lang="en-US" dirty="0">
                <a:latin typeface="+mn-lt"/>
              </a:rPr>
              <a:t>SYSTEM</a:t>
            </a:r>
            <a:endParaRPr lang="de-DE" dirty="0">
              <a:latin typeface="+mn-lt"/>
            </a:endParaRPr>
          </a:p>
        </p:txBody>
      </p:sp>
      <p:sp>
        <p:nvSpPr>
          <p:cNvPr id="14343" name="Pfeil nach unten 6"/>
          <p:cNvSpPr>
            <a:spLocks noChangeArrowheads="1"/>
          </p:cNvSpPr>
          <p:nvPr/>
        </p:nvSpPr>
        <p:spPr bwMode="auto">
          <a:xfrm>
            <a:off x="8321675" y="4576763"/>
            <a:ext cx="288925" cy="503237"/>
          </a:xfrm>
          <a:prstGeom prst="downArrow">
            <a:avLst>
              <a:gd name="adj1" fmla="val 50000"/>
              <a:gd name="adj2" fmla="val 49761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Rechteck 7"/>
          <p:cNvSpPr/>
          <p:nvPr/>
        </p:nvSpPr>
        <p:spPr bwMode="auto">
          <a:xfrm>
            <a:off x="3857625" y="3495675"/>
            <a:ext cx="2879725" cy="252095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dirty="0">
              <a:latin typeface="+mn-lt"/>
            </a:endParaRPr>
          </a:p>
          <a:p>
            <a:pPr algn="ctr">
              <a:defRPr/>
            </a:pPr>
            <a:endParaRPr lang="en-US" dirty="0">
              <a:latin typeface="+mn-lt"/>
            </a:endParaRPr>
          </a:p>
          <a:p>
            <a:pPr algn="ctr">
              <a:defRPr/>
            </a:pPr>
            <a:endParaRPr lang="en-US" dirty="0">
              <a:latin typeface="+mn-lt"/>
            </a:endParaRPr>
          </a:p>
          <a:p>
            <a:pPr algn="ctr">
              <a:defRPr/>
            </a:pPr>
            <a:r>
              <a:rPr lang="en-US" dirty="0">
                <a:latin typeface="+mn-lt"/>
              </a:rPr>
              <a:t>Models</a:t>
            </a:r>
            <a:endParaRPr lang="de-DE" dirty="0">
              <a:latin typeface="+mn-lt"/>
            </a:endParaRPr>
          </a:p>
        </p:txBody>
      </p:sp>
      <p:sp>
        <p:nvSpPr>
          <p:cNvPr id="14345" name="Pfeil nach unten 8"/>
          <p:cNvSpPr>
            <a:spLocks noChangeArrowheads="1"/>
          </p:cNvSpPr>
          <p:nvPr/>
        </p:nvSpPr>
        <p:spPr bwMode="auto">
          <a:xfrm rot="-5400000">
            <a:off x="3245644" y="5342731"/>
            <a:ext cx="287338" cy="504825"/>
          </a:xfrm>
          <a:prstGeom prst="downArrow">
            <a:avLst>
              <a:gd name="adj1" fmla="val 50000"/>
              <a:gd name="adj2" fmla="val 50194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346" name="Pfeil nach unten 9"/>
          <p:cNvSpPr>
            <a:spLocks noChangeArrowheads="1"/>
          </p:cNvSpPr>
          <p:nvPr/>
        </p:nvSpPr>
        <p:spPr bwMode="auto">
          <a:xfrm rot="5400000">
            <a:off x="6989763" y="5295900"/>
            <a:ext cx="288925" cy="504825"/>
          </a:xfrm>
          <a:prstGeom prst="downArrow">
            <a:avLst>
              <a:gd name="adj1" fmla="val 50000"/>
              <a:gd name="adj2" fmla="val 49918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Abgerundetes Rechteck 10"/>
          <p:cNvSpPr/>
          <p:nvPr/>
        </p:nvSpPr>
        <p:spPr bwMode="auto">
          <a:xfrm>
            <a:off x="387350" y="4360863"/>
            <a:ext cx="2159000" cy="19431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>
                <a:latin typeface="+mn-lt"/>
              </a:rPr>
              <a:t>How to define requirements?</a:t>
            </a:r>
          </a:p>
          <a:p>
            <a:pPr marL="285750" indent="-285750">
              <a:buFontTx/>
              <a:buChar char="-"/>
              <a:defRPr/>
            </a:pPr>
            <a:r>
              <a:rPr lang="en-US" sz="1800" dirty="0">
                <a:latin typeface="+mn-lt"/>
              </a:rPr>
              <a:t>understood by users</a:t>
            </a:r>
          </a:p>
          <a:p>
            <a:pPr marL="285750" indent="-285750">
              <a:buFontTx/>
              <a:buChar char="-"/>
              <a:defRPr/>
            </a:pPr>
            <a:r>
              <a:rPr lang="en-US" sz="1800" dirty="0">
                <a:latin typeface="+mn-lt"/>
              </a:rPr>
              <a:t>Precise for the system</a:t>
            </a:r>
          </a:p>
        </p:txBody>
      </p:sp>
      <p:sp>
        <p:nvSpPr>
          <p:cNvPr id="12" name="Abgerundetes Rechteck 11"/>
          <p:cNvSpPr/>
          <p:nvPr/>
        </p:nvSpPr>
        <p:spPr bwMode="auto">
          <a:xfrm>
            <a:off x="3641725" y="5757863"/>
            <a:ext cx="2144713" cy="92392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>
                <a:latin typeface="+mn-lt"/>
              </a:rPr>
              <a:t>Definition of the fundamental </a:t>
            </a:r>
            <a:r>
              <a:rPr lang="en-US" sz="1800" dirty="0" err="1">
                <a:latin typeface="+mn-lt"/>
              </a:rPr>
              <a:t>modelling</a:t>
            </a:r>
            <a:r>
              <a:rPr lang="en-US" sz="1800" dirty="0">
                <a:latin typeface="+mn-lt"/>
              </a:rPr>
              <a:t> concept</a:t>
            </a:r>
          </a:p>
        </p:txBody>
      </p:sp>
      <p:sp>
        <p:nvSpPr>
          <p:cNvPr id="13" name="Abgerundetes Rechteck 12"/>
          <p:cNvSpPr/>
          <p:nvPr/>
        </p:nvSpPr>
        <p:spPr bwMode="auto">
          <a:xfrm>
            <a:off x="8863013" y="5284788"/>
            <a:ext cx="2376487" cy="1595437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>
                <a:latin typeface="+mn-lt"/>
              </a:rPr>
              <a:t>Define software architecture for component-based system composition</a:t>
            </a:r>
          </a:p>
        </p:txBody>
      </p:sp>
      <p:sp>
        <p:nvSpPr>
          <p:cNvPr id="14" name="Abgerundetes Rechteck 13"/>
          <p:cNvSpPr/>
          <p:nvPr/>
        </p:nvSpPr>
        <p:spPr bwMode="auto">
          <a:xfrm>
            <a:off x="3389313" y="2616200"/>
            <a:ext cx="2916237" cy="18034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>
                <a:latin typeface="+mn-lt"/>
              </a:rPr>
              <a:t>Investigate models to express (security) properties as function between requirements and system</a:t>
            </a:r>
          </a:p>
        </p:txBody>
      </p:sp>
      <p:sp>
        <p:nvSpPr>
          <p:cNvPr id="15" name="Abgerundetes Rechteck 14"/>
          <p:cNvSpPr/>
          <p:nvPr/>
        </p:nvSpPr>
        <p:spPr bwMode="auto">
          <a:xfrm>
            <a:off x="8863013" y="2492375"/>
            <a:ext cx="2452687" cy="1579563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>
                <a:latin typeface="+mn-lt"/>
              </a:rPr>
              <a:t>Express hardware and software components as integral building blocks of the system</a:t>
            </a:r>
          </a:p>
        </p:txBody>
      </p:sp>
      <p:sp>
        <p:nvSpPr>
          <p:cNvPr id="16" name="Pfeil nach unten 8"/>
          <p:cNvSpPr>
            <a:spLocks noChangeArrowheads="1"/>
          </p:cNvSpPr>
          <p:nvPr/>
        </p:nvSpPr>
        <p:spPr bwMode="auto">
          <a:xfrm rot="-5400000">
            <a:off x="5037138" y="3676650"/>
            <a:ext cx="430212" cy="4268788"/>
          </a:xfrm>
          <a:prstGeom prst="downArrow">
            <a:avLst>
              <a:gd name="adj1" fmla="val 50000"/>
              <a:gd name="adj2" fmla="val 50210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87662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8" grpId="0" animBg="1"/>
      <p:bldP spid="14345" grpId="0" animBg="1"/>
      <p:bldP spid="1434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External (Remote) Attacks (1)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Not specific for WSNs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Via public networks</a:t>
            </a:r>
          </a:p>
          <a:p>
            <a:endParaRPr lang="en-US" dirty="0"/>
          </a:p>
          <a:p>
            <a:r>
              <a:rPr lang="en-US" dirty="0" smtClean="0"/>
              <a:t>Virus, worms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Social Engineering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8286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smtClean="0"/>
          </a:p>
        </p:txBody>
      </p:sp>
      <p:sp>
        <p:nvSpPr>
          <p:cNvPr id="4" name="Rechteck 3"/>
          <p:cNvSpPr/>
          <p:nvPr/>
        </p:nvSpPr>
        <p:spPr>
          <a:xfrm>
            <a:off x="1554163" y="5368925"/>
            <a:ext cx="8280400" cy="7191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b="1" dirty="0" smtClean="0"/>
              <a:t>Model Layer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1554163" y="3136900"/>
            <a:ext cx="1439862" cy="208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b="1" dirty="0" smtClean="0"/>
              <a:t>Require-</a:t>
            </a:r>
            <a:r>
              <a:rPr lang="en-US" sz="2000" b="1" dirty="0" err="1" smtClean="0"/>
              <a:t>ments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8394700" y="3154363"/>
            <a:ext cx="1439863" cy="20875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b="1" dirty="0" smtClean="0"/>
              <a:t>Compo-</a:t>
            </a:r>
            <a:r>
              <a:rPr lang="en-US" sz="2000" b="1" dirty="0" err="1" smtClean="0"/>
              <a:t>nents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6521450" y="3136900"/>
            <a:ext cx="1439863" cy="208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b="1" dirty="0" smtClean="0"/>
              <a:t>System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3641725" y="3136900"/>
            <a:ext cx="2160588" cy="20875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b="1" dirty="0" smtClean="0"/>
              <a:t>Holistic Model</a:t>
            </a:r>
            <a:endParaRPr lang="de-DE" dirty="0"/>
          </a:p>
        </p:txBody>
      </p:sp>
      <p:sp>
        <p:nvSpPr>
          <p:cNvPr id="9" name="Abgerundetes Rechteck 8"/>
          <p:cNvSpPr/>
          <p:nvPr/>
        </p:nvSpPr>
        <p:spPr bwMode="auto">
          <a:xfrm>
            <a:off x="185738" y="2200275"/>
            <a:ext cx="2159000" cy="10795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>
                <a:latin typeface="+mn-lt"/>
              </a:rPr>
              <a:t>Q2: How to define requirements</a:t>
            </a:r>
          </a:p>
        </p:txBody>
      </p:sp>
      <p:sp>
        <p:nvSpPr>
          <p:cNvPr id="10" name="Abgerundetes Rechteck 9"/>
          <p:cNvSpPr/>
          <p:nvPr/>
        </p:nvSpPr>
        <p:spPr bwMode="auto">
          <a:xfrm>
            <a:off x="1538288" y="5800725"/>
            <a:ext cx="2390775" cy="10795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>
                <a:latin typeface="+mn-lt"/>
              </a:rPr>
              <a:t>Q1: Definition of the model concept</a:t>
            </a:r>
          </a:p>
        </p:txBody>
      </p:sp>
      <p:sp>
        <p:nvSpPr>
          <p:cNvPr id="11" name="Abgerundetes Rechteck 10"/>
          <p:cNvSpPr/>
          <p:nvPr/>
        </p:nvSpPr>
        <p:spPr bwMode="auto">
          <a:xfrm>
            <a:off x="8537575" y="2271713"/>
            <a:ext cx="2160588" cy="1223962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>
                <a:latin typeface="+mn-lt"/>
              </a:rPr>
              <a:t>Q3: Describe the individual properties of the components</a:t>
            </a:r>
          </a:p>
        </p:txBody>
      </p:sp>
      <p:sp>
        <p:nvSpPr>
          <p:cNvPr id="12" name="Abgerundetes Rechteck 11"/>
          <p:cNvSpPr/>
          <p:nvPr/>
        </p:nvSpPr>
        <p:spPr bwMode="auto">
          <a:xfrm>
            <a:off x="3627438" y="2200275"/>
            <a:ext cx="2160587" cy="10795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>
                <a:latin typeface="+mn-lt"/>
              </a:rPr>
              <a:t>Q4:Does the system satisfies the requirements?</a:t>
            </a:r>
          </a:p>
        </p:txBody>
      </p:sp>
      <p:sp>
        <p:nvSpPr>
          <p:cNvPr id="13" name="Abgerundetes Rechteck 12"/>
          <p:cNvSpPr/>
          <p:nvPr/>
        </p:nvSpPr>
        <p:spPr bwMode="auto">
          <a:xfrm>
            <a:off x="6018213" y="2200275"/>
            <a:ext cx="2376487" cy="107315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>
                <a:latin typeface="+mn-lt"/>
              </a:rPr>
              <a:t>Q2: Express system as composition of components</a:t>
            </a:r>
          </a:p>
        </p:txBody>
      </p:sp>
    </p:spTree>
    <p:extLst>
      <p:ext uri="{BB962C8B-B14F-4D97-AF65-F5344CB8AC3E}">
        <p14:creationId xmlns:p14="http://schemas.microsoft.com/office/powerpoint/2010/main" xmlns="" val="24131946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2. Requirement engineering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5945188" y="5946775"/>
            <a:ext cx="3443287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rgbClr val="339966"/>
                </a:solidFill>
                <a:latin typeface="+mn-lt"/>
              </a:rPr>
              <a:t>Attacker model and capabilities </a:t>
            </a:r>
            <a:r>
              <a:rPr lang="en-US" sz="1800" dirty="0">
                <a:latin typeface="+mn-lt"/>
              </a:rPr>
              <a:t/>
            </a:r>
            <a:br>
              <a:rPr lang="en-US" sz="1800" dirty="0">
                <a:latin typeface="+mn-lt"/>
              </a:rPr>
            </a:br>
            <a:endParaRPr lang="de-DE" sz="1800" dirty="0">
              <a:latin typeface="+mn-lt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328613" y="5421313"/>
            <a:ext cx="4746625" cy="1477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>
                <a:latin typeface="+mn-lt"/>
              </a:rPr>
              <a:t>- </a:t>
            </a:r>
            <a:r>
              <a:rPr lang="en-US" sz="1800" dirty="0">
                <a:solidFill>
                  <a:srgbClr val="339966"/>
                </a:solidFill>
                <a:latin typeface="+mn-lt"/>
              </a:rPr>
              <a:t>Application type </a:t>
            </a:r>
            <a:br>
              <a:rPr lang="en-US" sz="1800" dirty="0">
                <a:solidFill>
                  <a:srgbClr val="339966"/>
                </a:solidFill>
                <a:latin typeface="+mn-lt"/>
              </a:rPr>
            </a:br>
            <a:r>
              <a:rPr lang="en-US" sz="1800" dirty="0">
                <a:solidFill>
                  <a:srgbClr val="339966"/>
                </a:solidFill>
                <a:latin typeface="+mn-lt"/>
              </a:rPr>
              <a:t>	(health care, home, industrial)</a:t>
            </a:r>
          </a:p>
          <a:p>
            <a:pPr>
              <a:buFontTx/>
              <a:buChar char="-"/>
              <a:defRPr/>
            </a:pPr>
            <a:r>
              <a:rPr lang="en-US" sz="1800" dirty="0">
                <a:solidFill>
                  <a:srgbClr val="339966"/>
                </a:solidFill>
                <a:latin typeface="+mn-lt"/>
              </a:rPr>
              <a:t> Required security attributes</a:t>
            </a:r>
            <a:br>
              <a:rPr lang="en-US" sz="1800" dirty="0">
                <a:solidFill>
                  <a:srgbClr val="339966"/>
                </a:solidFill>
                <a:latin typeface="+mn-lt"/>
              </a:rPr>
            </a:br>
            <a:r>
              <a:rPr lang="en-US" sz="1800" dirty="0">
                <a:solidFill>
                  <a:srgbClr val="339966"/>
                </a:solidFill>
                <a:latin typeface="+mn-lt"/>
              </a:rPr>
              <a:t>	(concealment, integrity, robustness)</a:t>
            </a:r>
          </a:p>
          <a:p>
            <a:pPr>
              <a:buFontTx/>
              <a:buChar char="-"/>
              <a:defRPr/>
            </a:pPr>
            <a:r>
              <a:rPr lang="en-US" sz="1800" dirty="0">
                <a:solidFill>
                  <a:srgbClr val="339966"/>
                </a:solidFill>
                <a:latin typeface="+mn-lt"/>
              </a:rPr>
              <a:t> Parameters</a:t>
            </a:r>
            <a:endParaRPr lang="de-DE" sz="1800" dirty="0">
              <a:solidFill>
                <a:srgbClr val="339966"/>
              </a:solidFill>
              <a:latin typeface="+mn-lt"/>
            </a:endParaRPr>
          </a:p>
        </p:txBody>
      </p:sp>
      <p:sp>
        <p:nvSpPr>
          <p:cNvPr id="16389" name="Pfeil nach rechts 6"/>
          <p:cNvSpPr>
            <a:spLocks noChangeArrowheads="1"/>
          </p:cNvSpPr>
          <p:nvPr/>
        </p:nvSpPr>
        <p:spPr bwMode="auto">
          <a:xfrm>
            <a:off x="4578350" y="6016625"/>
            <a:ext cx="863600" cy="287338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C0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6390" name="Inhaltsplatzhalter 2"/>
          <p:cNvSpPr>
            <a:spLocks noGrp="1"/>
          </p:cNvSpPr>
          <p:nvPr>
            <p:ph idx="1"/>
          </p:nvPr>
        </p:nvSpPr>
        <p:spPr>
          <a:xfrm>
            <a:off x="1524000" y="2133600"/>
            <a:ext cx="8153400" cy="3287713"/>
          </a:xfrm>
        </p:spPr>
        <p:txBody>
          <a:bodyPr/>
          <a:lstStyle/>
          <a:p>
            <a:r>
              <a:rPr lang="en-US" smtClean="0"/>
              <a:t>Requirements are: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Technical parameters and constraints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Description of environment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Description of participants (user, attacker) in the scenario</a:t>
            </a:r>
          </a:p>
          <a:p>
            <a:r>
              <a:rPr lang="en-US" smtClean="0"/>
              <a:t>User requirements are often fuzzy and non-technical</a:t>
            </a:r>
          </a:p>
          <a:p>
            <a:pPr>
              <a:buFont typeface="Wingdings" pitchFamily="2" charset="2"/>
              <a:buChar char="à"/>
            </a:pPr>
            <a:r>
              <a:rPr lang="en-US" smtClean="0"/>
              <a:t>Need for translation of user requirements to technical requirements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User selects and parameterizes properties from a requirement catalogue  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They will be translated to technical requirements</a:t>
            </a:r>
          </a:p>
          <a:p>
            <a:r>
              <a:rPr lang="en-US" smtClean="0"/>
              <a:t>Example:</a:t>
            </a:r>
          </a:p>
        </p:txBody>
      </p:sp>
    </p:spTree>
    <p:extLst>
      <p:ext uri="{BB962C8B-B14F-4D97-AF65-F5344CB8AC3E}">
        <p14:creationId xmlns:p14="http://schemas.microsoft.com/office/powerpoint/2010/main" xmlns="" val="3720727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5. Practically applicable security models </a:t>
            </a:r>
            <a:br>
              <a:rPr lang="en-US" smtClean="0"/>
            </a:br>
            <a:endParaRPr lang="en-US" smtClean="0"/>
          </a:p>
        </p:txBody>
      </p:sp>
      <p:pic>
        <p:nvPicPr>
          <p:cNvPr id="18435" name="Picture 2" descr="D:\Clipboard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7725" y="3630613"/>
            <a:ext cx="367347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eck 4"/>
          <p:cNvSpPr/>
          <p:nvPr/>
        </p:nvSpPr>
        <p:spPr bwMode="auto">
          <a:xfrm>
            <a:off x="1012825" y="4371975"/>
            <a:ext cx="1079500" cy="1152525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Require-</a:t>
            </a:r>
            <a:r>
              <a:rPr lang="en-US" sz="1600" dirty="0" err="1">
                <a:latin typeface="+mn-lt"/>
              </a:rPr>
              <a:t>ments</a:t>
            </a:r>
            <a:r>
              <a:rPr lang="en-US" sz="1600" dirty="0">
                <a:latin typeface="+mn-lt"/>
              </a:rPr>
              <a:t>/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Attacker </a:t>
            </a:r>
            <a:r>
              <a:rPr lang="en-US" sz="1600" dirty="0" err="1">
                <a:latin typeface="+mn-lt"/>
              </a:rPr>
              <a:t>modell</a:t>
            </a:r>
            <a:endParaRPr lang="de-DE" sz="1600" dirty="0">
              <a:latin typeface="+mn-lt"/>
            </a:endParaRPr>
          </a:p>
        </p:txBody>
      </p:sp>
      <p:cxnSp>
        <p:nvCxnSpPr>
          <p:cNvPr id="6" name="Gerade Verbindung mit Pfeil 5"/>
          <p:cNvCxnSpPr>
            <a:cxnSpLocks noChangeShapeType="1"/>
            <a:stCxn id="5" idx="3"/>
            <a:endCxn id="18435" idx="1"/>
          </p:cNvCxnSpPr>
          <p:nvPr/>
        </p:nvCxnSpPr>
        <p:spPr bwMode="auto">
          <a:xfrm>
            <a:off x="2092325" y="4948238"/>
            <a:ext cx="1295400" cy="682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" name="Gerade Verbindung mit Pfeil 6"/>
          <p:cNvCxnSpPr>
            <a:cxnSpLocks noChangeShapeType="1"/>
          </p:cNvCxnSpPr>
          <p:nvPr/>
        </p:nvCxnSpPr>
        <p:spPr bwMode="auto">
          <a:xfrm>
            <a:off x="2092325" y="5164138"/>
            <a:ext cx="2016125" cy="9318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8" name="Rechteck 7"/>
          <p:cNvSpPr/>
          <p:nvPr/>
        </p:nvSpPr>
        <p:spPr bwMode="auto">
          <a:xfrm>
            <a:off x="8645525" y="4343400"/>
            <a:ext cx="1223963" cy="1150938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System 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Properties</a:t>
            </a:r>
            <a:endParaRPr lang="de-DE" sz="1600" dirty="0">
              <a:latin typeface="+mn-lt"/>
            </a:endParaRPr>
          </a:p>
        </p:txBody>
      </p:sp>
      <p:cxnSp>
        <p:nvCxnSpPr>
          <p:cNvPr id="9" name="Gerade Verbindung mit Pfeil 8"/>
          <p:cNvCxnSpPr>
            <a:cxnSpLocks noChangeShapeType="1"/>
          </p:cNvCxnSpPr>
          <p:nvPr/>
        </p:nvCxnSpPr>
        <p:spPr bwMode="auto">
          <a:xfrm flipH="1">
            <a:off x="7061200" y="4900613"/>
            <a:ext cx="1544638" cy="11953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" name="Pfeil nach unten 9"/>
          <p:cNvSpPr/>
          <p:nvPr/>
        </p:nvSpPr>
        <p:spPr bwMode="auto">
          <a:xfrm rot="10800000">
            <a:off x="6881813" y="3074988"/>
            <a:ext cx="504825" cy="1296987"/>
          </a:xfrm>
          <a:prstGeom prst="downArrow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de-DE" sz="1600">
              <a:latin typeface="+mn-lt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7386638" y="3351213"/>
            <a:ext cx="1401762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n-lt"/>
              </a:rPr>
              <a:t>propagation</a:t>
            </a:r>
            <a:endParaRPr lang="de-DE" sz="1800" dirty="0">
              <a:latin typeface="+mn-lt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4324350" y="2859088"/>
            <a:ext cx="1223963" cy="493712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System Security</a:t>
            </a:r>
            <a:endParaRPr lang="de-DE" sz="1600" dirty="0">
              <a:latin typeface="+mn-lt"/>
            </a:endParaRPr>
          </a:p>
        </p:txBody>
      </p:sp>
      <p:cxnSp>
        <p:nvCxnSpPr>
          <p:cNvPr id="18444" name="Gerade Verbindung mit Pfeil 12"/>
          <p:cNvCxnSpPr>
            <a:cxnSpLocks noChangeShapeType="1"/>
          </p:cNvCxnSpPr>
          <p:nvPr/>
        </p:nvCxnSpPr>
        <p:spPr bwMode="auto">
          <a:xfrm>
            <a:off x="4937125" y="3352800"/>
            <a:ext cx="0" cy="3714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8445" name="Gerade Verbindung mit Pfeil 13"/>
          <p:cNvCxnSpPr>
            <a:cxnSpLocks noChangeShapeType="1"/>
          </p:cNvCxnSpPr>
          <p:nvPr/>
        </p:nvCxnSpPr>
        <p:spPr bwMode="auto">
          <a:xfrm flipH="1">
            <a:off x="3676650" y="3352800"/>
            <a:ext cx="1008063" cy="3714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8446" name="Gerade Verbindung mit Pfeil 14"/>
          <p:cNvCxnSpPr>
            <a:cxnSpLocks noChangeShapeType="1"/>
          </p:cNvCxnSpPr>
          <p:nvPr/>
        </p:nvCxnSpPr>
        <p:spPr bwMode="auto">
          <a:xfrm flipH="1" flipV="1">
            <a:off x="5224463" y="3352800"/>
            <a:ext cx="1008062" cy="3714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238" y="5607050"/>
            <a:ext cx="2109787" cy="795338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83625" y="5629275"/>
            <a:ext cx="1185863" cy="773113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8" name="Textfeld 17"/>
          <p:cNvSpPr txBox="1"/>
          <p:nvPr/>
        </p:nvSpPr>
        <p:spPr>
          <a:xfrm>
            <a:off x="2595563" y="3795713"/>
            <a:ext cx="14033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n-lt"/>
              </a:rPr>
              <a:t>…Attacks…</a:t>
            </a:r>
            <a:endParaRPr lang="de-DE" sz="1800" dirty="0">
              <a:latin typeface="+mn-lt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5657850" y="3786188"/>
            <a:ext cx="14033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n-lt"/>
              </a:rPr>
              <a:t>…Attacks…</a:t>
            </a:r>
            <a:endParaRPr lang="de-DE" sz="1800" dirty="0">
              <a:latin typeface="+mn-lt"/>
            </a:endParaRPr>
          </a:p>
        </p:txBody>
      </p:sp>
      <p:sp>
        <p:nvSpPr>
          <p:cNvPr id="18451" name="Inhaltsplatzhalter 2"/>
          <p:cNvSpPr>
            <a:spLocks noGrp="1"/>
          </p:cNvSpPr>
          <p:nvPr>
            <p:ph idx="1"/>
          </p:nvPr>
        </p:nvSpPr>
        <p:spPr>
          <a:xfrm>
            <a:off x="41275" y="1446213"/>
            <a:ext cx="7950200" cy="1401762"/>
          </a:xfrm>
        </p:spPr>
        <p:txBody>
          <a:bodyPr/>
          <a:lstStyle/>
          <a:p>
            <a:r>
              <a:rPr lang="en-US" smtClean="0"/>
              <a:t>Based on Attack Trees</a:t>
            </a:r>
          </a:p>
          <a:p>
            <a:pPr lvl="1" indent="0"/>
            <a:r>
              <a:rPr lang="en-US" smtClean="0"/>
              <a:t> A system is secure if all attacks:</a:t>
            </a:r>
          </a:p>
          <a:p>
            <a:pPr marL="1116013" lvl="2" indent="-457200">
              <a:buFontTx/>
              <a:buAutoNum type="arabicPeriod"/>
            </a:pPr>
            <a:r>
              <a:rPr lang="en-US" b="0" smtClean="0"/>
              <a:t>can be prevented (property of the system), or</a:t>
            </a:r>
          </a:p>
          <a:p>
            <a:pPr marL="1116013" lvl="2" indent="-457200">
              <a:buFontTx/>
              <a:buAutoNum type="arabicPeriod"/>
            </a:pPr>
            <a:r>
              <a:rPr lang="en-US" b="0" smtClean="0"/>
              <a:t>Do not apply (property of the system requirements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69371984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Requirements</a:t>
            </a:r>
            <a:endParaRPr lang="de-DE" smtClean="0"/>
          </a:p>
        </p:txBody>
      </p:sp>
      <p:sp>
        <p:nvSpPr>
          <p:cNvPr id="19459" name="Rechteck 3"/>
          <p:cNvSpPr>
            <a:spLocks noChangeArrowheads="1"/>
          </p:cNvSpPr>
          <p:nvPr/>
        </p:nvSpPr>
        <p:spPr bwMode="auto">
          <a:xfrm>
            <a:off x="762000" y="2055813"/>
            <a:ext cx="1871663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2" name="Rechteck 61"/>
          <p:cNvSpPr/>
          <p:nvPr/>
        </p:nvSpPr>
        <p:spPr bwMode="auto">
          <a:xfrm>
            <a:off x="941388" y="2244725"/>
            <a:ext cx="1512887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Requirements</a:t>
            </a:r>
            <a:endParaRPr lang="de-DE" sz="1600" dirty="0">
              <a:latin typeface="+mn-lt"/>
            </a:endParaRPr>
          </a:p>
        </p:txBody>
      </p:sp>
      <p:sp>
        <p:nvSpPr>
          <p:cNvPr id="64" name="Rechteck 63"/>
          <p:cNvSpPr/>
          <p:nvPr/>
        </p:nvSpPr>
        <p:spPr bwMode="auto">
          <a:xfrm>
            <a:off x="941388" y="2925763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User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65" name="Rechteck 64"/>
          <p:cNvSpPr/>
          <p:nvPr/>
        </p:nvSpPr>
        <p:spPr bwMode="auto">
          <a:xfrm>
            <a:off x="941388" y="4541838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Technical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19463" name="Pfeil nach unten 84"/>
          <p:cNvSpPr>
            <a:spLocks noChangeArrowheads="1"/>
          </p:cNvSpPr>
          <p:nvPr/>
        </p:nvSpPr>
        <p:spPr bwMode="auto">
          <a:xfrm>
            <a:off x="1554163" y="3929063"/>
            <a:ext cx="287337" cy="504825"/>
          </a:xfrm>
          <a:prstGeom prst="downArrow">
            <a:avLst>
              <a:gd name="adj1" fmla="val 50000"/>
              <a:gd name="adj2" fmla="val 50194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9464" name="Inhaltsplatzhalter 2"/>
          <p:cNvSpPr>
            <a:spLocks noGrp="1"/>
          </p:cNvSpPr>
          <p:nvPr>
            <p:ph idx="1"/>
          </p:nvPr>
        </p:nvSpPr>
        <p:spPr>
          <a:xfrm>
            <a:off x="2849563" y="1984375"/>
            <a:ext cx="8153400" cy="3287713"/>
          </a:xfrm>
        </p:spPr>
        <p:txBody>
          <a:bodyPr/>
          <a:lstStyle/>
          <a:p>
            <a:r>
              <a:rPr lang="en-US" smtClean="0"/>
              <a:t>Requirements are: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Technical parameters and constraints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Description of environment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Description of participants (user, attacker) in the scenario</a:t>
            </a:r>
          </a:p>
          <a:p>
            <a:r>
              <a:rPr lang="en-US" smtClean="0"/>
              <a:t>User requirements are often fuzzy and non-technical</a:t>
            </a:r>
          </a:p>
          <a:p>
            <a:pPr>
              <a:buFont typeface="Wingdings" pitchFamily="2" charset="2"/>
              <a:buChar char="à"/>
            </a:pPr>
            <a:r>
              <a:rPr lang="en-US" smtClean="0"/>
              <a:t>Need for translation of user requirements to technical requirements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User selects and parameterizes properties from a requirement catalogue  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They will be translated to technical requirements</a:t>
            </a:r>
          </a:p>
          <a:p>
            <a:r>
              <a:rPr lang="en-US" smtClean="0"/>
              <a:t>Example:</a:t>
            </a:r>
          </a:p>
        </p:txBody>
      </p:sp>
      <p:sp>
        <p:nvSpPr>
          <p:cNvPr id="61" name="Textfeld 60"/>
          <p:cNvSpPr txBox="1"/>
          <p:nvPr/>
        </p:nvSpPr>
        <p:spPr>
          <a:xfrm>
            <a:off x="8407400" y="5668963"/>
            <a:ext cx="2236788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rgbClr val="339966"/>
                </a:solidFill>
                <a:latin typeface="+mn-lt"/>
              </a:rPr>
              <a:t>Attacker model and </a:t>
            </a:r>
            <a:br>
              <a:rPr lang="en-US" sz="1800" dirty="0">
                <a:solidFill>
                  <a:srgbClr val="339966"/>
                </a:solidFill>
                <a:latin typeface="+mn-lt"/>
              </a:rPr>
            </a:br>
            <a:r>
              <a:rPr lang="en-US" sz="1800" dirty="0">
                <a:solidFill>
                  <a:srgbClr val="339966"/>
                </a:solidFill>
                <a:latin typeface="+mn-lt"/>
              </a:rPr>
              <a:t>capabilities </a:t>
            </a:r>
            <a:r>
              <a:rPr lang="en-US" sz="1800" dirty="0">
                <a:latin typeface="+mn-lt"/>
              </a:rPr>
              <a:t/>
            </a:r>
            <a:br>
              <a:rPr lang="en-US" sz="1800" dirty="0">
                <a:latin typeface="+mn-lt"/>
              </a:rPr>
            </a:br>
            <a:endParaRPr lang="de-DE" sz="1800" dirty="0">
              <a:latin typeface="+mn-lt"/>
            </a:endParaRPr>
          </a:p>
        </p:txBody>
      </p:sp>
      <p:sp>
        <p:nvSpPr>
          <p:cNvPr id="63" name="Textfeld 62"/>
          <p:cNvSpPr txBox="1"/>
          <p:nvPr/>
        </p:nvSpPr>
        <p:spPr>
          <a:xfrm>
            <a:off x="2790825" y="5368925"/>
            <a:ext cx="4746625" cy="147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>
                <a:latin typeface="+mn-lt"/>
              </a:rPr>
              <a:t>- </a:t>
            </a:r>
            <a:r>
              <a:rPr lang="en-US" sz="1800" dirty="0">
                <a:solidFill>
                  <a:srgbClr val="339966"/>
                </a:solidFill>
                <a:latin typeface="+mn-lt"/>
              </a:rPr>
              <a:t>Application type </a:t>
            </a:r>
            <a:br>
              <a:rPr lang="en-US" sz="1800" dirty="0">
                <a:solidFill>
                  <a:srgbClr val="339966"/>
                </a:solidFill>
                <a:latin typeface="+mn-lt"/>
              </a:rPr>
            </a:br>
            <a:r>
              <a:rPr lang="en-US" sz="1800" dirty="0">
                <a:solidFill>
                  <a:srgbClr val="339966"/>
                </a:solidFill>
                <a:latin typeface="+mn-lt"/>
              </a:rPr>
              <a:t>	(health care, home, industrial)</a:t>
            </a:r>
          </a:p>
          <a:p>
            <a:pPr>
              <a:buFontTx/>
              <a:buChar char="-"/>
              <a:defRPr/>
            </a:pPr>
            <a:r>
              <a:rPr lang="en-US" sz="1800" dirty="0">
                <a:solidFill>
                  <a:srgbClr val="339966"/>
                </a:solidFill>
                <a:latin typeface="+mn-lt"/>
              </a:rPr>
              <a:t> Required security attributes</a:t>
            </a:r>
            <a:br>
              <a:rPr lang="en-US" sz="1800" dirty="0">
                <a:solidFill>
                  <a:srgbClr val="339966"/>
                </a:solidFill>
                <a:latin typeface="+mn-lt"/>
              </a:rPr>
            </a:br>
            <a:r>
              <a:rPr lang="en-US" sz="1800" dirty="0">
                <a:solidFill>
                  <a:srgbClr val="339966"/>
                </a:solidFill>
                <a:latin typeface="+mn-lt"/>
              </a:rPr>
              <a:t>	(concealment, integrity, robustness)</a:t>
            </a:r>
          </a:p>
          <a:p>
            <a:pPr>
              <a:buFontTx/>
              <a:buChar char="-"/>
              <a:defRPr/>
            </a:pPr>
            <a:r>
              <a:rPr lang="en-US" sz="1800" dirty="0">
                <a:solidFill>
                  <a:srgbClr val="339966"/>
                </a:solidFill>
                <a:latin typeface="+mn-lt"/>
              </a:rPr>
              <a:t> Parameters</a:t>
            </a:r>
            <a:endParaRPr lang="de-DE" sz="1800" dirty="0">
              <a:solidFill>
                <a:srgbClr val="339966"/>
              </a:solidFill>
              <a:latin typeface="+mn-lt"/>
            </a:endParaRPr>
          </a:p>
        </p:txBody>
      </p:sp>
      <p:sp>
        <p:nvSpPr>
          <p:cNvPr id="19467" name="Pfeil nach rechts 6"/>
          <p:cNvSpPr>
            <a:spLocks noChangeArrowheads="1"/>
          </p:cNvSpPr>
          <p:nvPr/>
        </p:nvSpPr>
        <p:spPr bwMode="auto">
          <a:xfrm>
            <a:off x="6881813" y="5964238"/>
            <a:ext cx="863600" cy="287337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C0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37175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Model Architecture</a:t>
            </a:r>
            <a:endParaRPr lang="de-DE" smtClean="0"/>
          </a:p>
        </p:txBody>
      </p:sp>
      <p:sp>
        <p:nvSpPr>
          <p:cNvPr id="2048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mtClean="0"/>
          </a:p>
        </p:txBody>
      </p:sp>
      <p:pic>
        <p:nvPicPr>
          <p:cNvPr id="20484" name="Picture 2" descr="D:\Clipboard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3" y="1624013"/>
            <a:ext cx="9448800" cy="574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552819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Model</a:t>
            </a:r>
            <a:endParaRPr lang="de-DE" smtClean="0"/>
          </a:p>
        </p:txBody>
      </p:sp>
      <p:sp>
        <p:nvSpPr>
          <p:cNvPr id="21507" name="Rechteck 3"/>
          <p:cNvSpPr>
            <a:spLocks noChangeArrowheads="1"/>
          </p:cNvSpPr>
          <p:nvPr/>
        </p:nvSpPr>
        <p:spPr bwMode="auto">
          <a:xfrm>
            <a:off x="762000" y="2055813"/>
            <a:ext cx="1871663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508" name="Rechteck 4"/>
          <p:cNvSpPr>
            <a:spLocks noChangeArrowheads="1"/>
          </p:cNvSpPr>
          <p:nvPr/>
        </p:nvSpPr>
        <p:spPr bwMode="auto">
          <a:xfrm>
            <a:off x="8250238" y="2055813"/>
            <a:ext cx="1871662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509" name="Rechteck 5"/>
          <p:cNvSpPr>
            <a:spLocks noChangeArrowheads="1"/>
          </p:cNvSpPr>
          <p:nvPr/>
        </p:nvSpPr>
        <p:spPr bwMode="auto">
          <a:xfrm>
            <a:off x="3354388" y="2071688"/>
            <a:ext cx="4248150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2" name="Rechteck 61"/>
          <p:cNvSpPr/>
          <p:nvPr/>
        </p:nvSpPr>
        <p:spPr bwMode="auto">
          <a:xfrm>
            <a:off x="941388" y="2244725"/>
            <a:ext cx="1512887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Requirements</a:t>
            </a:r>
            <a:endParaRPr lang="de-DE" sz="1600" dirty="0">
              <a:latin typeface="+mn-lt"/>
            </a:endParaRPr>
          </a:p>
        </p:txBody>
      </p:sp>
      <p:sp>
        <p:nvSpPr>
          <p:cNvPr id="64" name="Rechteck 63"/>
          <p:cNvSpPr/>
          <p:nvPr/>
        </p:nvSpPr>
        <p:spPr bwMode="auto">
          <a:xfrm>
            <a:off x="941388" y="2925763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User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65" name="Rechteck 64"/>
          <p:cNvSpPr/>
          <p:nvPr/>
        </p:nvSpPr>
        <p:spPr bwMode="auto">
          <a:xfrm>
            <a:off x="941388" y="4541838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Technical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21513" name="Pfeil nach unten 84"/>
          <p:cNvSpPr>
            <a:spLocks noChangeArrowheads="1"/>
          </p:cNvSpPr>
          <p:nvPr/>
        </p:nvSpPr>
        <p:spPr bwMode="auto">
          <a:xfrm>
            <a:off x="1554163" y="3929063"/>
            <a:ext cx="287337" cy="504825"/>
          </a:xfrm>
          <a:prstGeom prst="downArrow">
            <a:avLst>
              <a:gd name="adj1" fmla="val 50000"/>
              <a:gd name="adj2" fmla="val 50194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6" name="Rechteck 85"/>
          <p:cNvSpPr/>
          <p:nvPr/>
        </p:nvSpPr>
        <p:spPr bwMode="auto">
          <a:xfrm>
            <a:off x="8429625" y="2236788"/>
            <a:ext cx="1512888" cy="358775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System</a:t>
            </a:r>
            <a:endParaRPr lang="de-DE" sz="1600" dirty="0">
              <a:latin typeface="+mn-lt"/>
            </a:endParaRPr>
          </a:p>
        </p:txBody>
      </p:sp>
      <p:sp>
        <p:nvSpPr>
          <p:cNvPr id="21515" name="Inhaltsplatzhalter 2"/>
          <p:cNvSpPr>
            <a:spLocks noGrp="1"/>
          </p:cNvSpPr>
          <p:nvPr>
            <p:ph idx="1"/>
          </p:nvPr>
        </p:nvSpPr>
        <p:spPr>
          <a:xfrm>
            <a:off x="2921000" y="2416175"/>
            <a:ext cx="4465638" cy="3287713"/>
          </a:xfrm>
        </p:spPr>
        <p:txBody>
          <a:bodyPr/>
          <a:lstStyle/>
          <a:p>
            <a:pPr marL="812800" lvl="1" indent="-285750">
              <a:buFontTx/>
              <a:buChar char="-"/>
            </a:pPr>
            <a:r>
              <a:rPr lang="en-US" smtClean="0"/>
              <a:t>Technical parameters and constraints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Description of environment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Description of participants (user, attacker) in the scenario</a:t>
            </a:r>
          </a:p>
        </p:txBody>
      </p:sp>
    </p:spTree>
    <p:extLst>
      <p:ext uri="{BB962C8B-B14F-4D97-AF65-F5344CB8AC3E}">
        <p14:creationId xmlns:p14="http://schemas.microsoft.com/office/powerpoint/2010/main" xmlns="" val="22158171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Example: Attack Tree Model</a:t>
            </a:r>
            <a:endParaRPr lang="de-DE" smtClean="0"/>
          </a:p>
        </p:txBody>
      </p:sp>
      <p:sp>
        <p:nvSpPr>
          <p:cNvPr id="7" name="Rechteck 6"/>
          <p:cNvSpPr/>
          <p:nvPr/>
        </p:nvSpPr>
        <p:spPr bwMode="auto">
          <a:xfrm>
            <a:off x="4578350" y="2271713"/>
            <a:ext cx="1511300" cy="3603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System security</a:t>
            </a:r>
            <a:endParaRPr lang="de-DE" sz="1400" dirty="0">
              <a:latin typeface="+mn-lt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5507038" y="2921000"/>
            <a:ext cx="1296987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concealment</a:t>
            </a:r>
            <a:endParaRPr lang="de-DE" sz="1400" dirty="0">
              <a:latin typeface="+mn-lt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3641725" y="2921000"/>
            <a:ext cx="1295400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integrity</a:t>
            </a:r>
            <a:endParaRPr lang="de-DE" sz="1400" dirty="0">
              <a:latin typeface="+mn-lt"/>
            </a:endParaRPr>
          </a:p>
        </p:txBody>
      </p:sp>
      <p:cxnSp>
        <p:nvCxnSpPr>
          <p:cNvPr id="22534" name="Gerade Verbindung mit Pfeil 14"/>
          <p:cNvCxnSpPr>
            <a:cxnSpLocks noChangeShapeType="1"/>
            <a:stCxn id="8" idx="0"/>
            <a:endCxn id="7" idx="2"/>
          </p:cNvCxnSpPr>
          <p:nvPr/>
        </p:nvCxnSpPr>
        <p:spPr bwMode="auto">
          <a:xfrm flipH="1" flipV="1">
            <a:off x="5334000" y="2632075"/>
            <a:ext cx="820738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2535" name="Gerade Verbindung mit Pfeil 14"/>
          <p:cNvCxnSpPr>
            <a:cxnSpLocks noChangeShapeType="1"/>
            <a:stCxn id="9" idx="0"/>
            <a:endCxn id="7" idx="2"/>
          </p:cNvCxnSpPr>
          <p:nvPr/>
        </p:nvCxnSpPr>
        <p:spPr bwMode="auto">
          <a:xfrm flipV="1">
            <a:off x="4289425" y="2632075"/>
            <a:ext cx="1044575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8" name="Rechteck 17"/>
          <p:cNvSpPr/>
          <p:nvPr/>
        </p:nvSpPr>
        <p:spPr bwMode="auto">
          <a:xfrm>
            <a:off x="4505325" y="3679825"/>
            <a:ext cx="1296988" cy="3206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Read data</a:t>
            </a:r>
            <a:endParaRPr lang="de-DE" sz="1400" dirty="0">
              <a:latin typeface="+mn-lt"/>
            </a:endParaRPr>
          </a:p>
        </p:txBody>
      </p:sp>
      <p:sp>
        <p:nvSpPr>
          <p:cNvPr id="19" name="Rechteck 18"/>
          <p:cNvSpPr/>
          <p:nvPr/>
        </p:nvSpPr>
        <p:spPr bwMode="auto">
          <a:xfrm>
            <a:off x="5873750" y="4360863"/>
            <a:ext cx="1296988" cy="503237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Physically (node)</a:t>
            </a:r>
            <a:endParaRPr lang="de-DE" sz="1400" dirty="0">
              <a:latin typeface="+mn-lt"/>
            </a:endParaRPr>
          </a:p>
        </p:txBody>
      </p:sp>
      <p:sp>
        <p:nvSpPr>
          <p:cNvPr id="20" name="Rechteck 19"/>
          <p:cNvSpPr/>
          <p:nvPr/>
        </p:nvSpPr>
        <p:spPr bwMode="auto">
          <a:xfrm>
            <a:off x="3786188" y="4362450"/>
            <a:ext cx="1295400" cy="50165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Eavesdrop (radio)</a:t>
            </a:r>
            <a:endParaRPr lang="de-DE" sz="1400" dirty="0">
              <a:latin typeface="+mn-lt"/>
            </a:endParaRPr>
          </a:p>
        </p:txBody>
      </p:sp>
      <p:cxnSp>
        <p:nvCxnSpPr>
          <p:cNvPr id="22539" name="Gerade Verbindung mit Pfeil 14"/>
          <p:cNvCxnSpPr>
            <a:cxnSpLocks noChangeShapeType="1"/>
            <a:stCxn id="18" idx="0"/>
            <a:endCxn id="8" idx="2"/>
          </p:cNvCxnSpPr>
          <p:nvPr/>
        </p:nvCxnSpPr>
        <p:spPr bwMode="auto">
          <a:xfrm flipV="1">
            <a:off x="5153025" y="3279775"/>
            <a:ext cx="1001713" cy="4000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2540" name="Gerade Verbindung mit Pfeil 14"/>
          <p:cNvCxnSpPr>
            <a:cxnSpLocks noChangeShapeType="1"/>
            <a:stCxn id="20" idx="0"/>
            <a:endCxn id="18" idx="2"/>
          </p:cNvCxnSpPr>
          <p:nvPr/>
        </p:nvCxnSpPr>
        <p:spPr bwMode="auto">
          <a:xfrm flipV="1">
            <a:off x="4433888" y="4000500"/>
            <a:ext cx="719137" cy="3619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2541" name="Gerade Verbindung mit Pfeil 14"/>
          <p:cNvCxnSpPr>
            <a:cxnSpLocks noChangeShapeType="1"/>
            <a:stCxn id="19" idx="0"/>
            <a:endCxn id="18" idx="2"/>
          </p:cNvCxnSpPr>
          <p:nvPr/>
        </p:nvCxnSpPr>
        <p:spPr bwMode="auto">
          <a:xfrm flipH="1" flipV="1">
            <a:off x="5153025" y="4000500"/>
            <a:ext cx="1368425" cy="3603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0" name="Rechteck 39"/>
          <p:cNvSpPr/>
          <p:nvPr/>
        </p:nvSpPr>
        <p:spPr bwMode="auto">
          <a:xfrm>
            <a:off x="5441950" y="5424488"/>
            <a:ext cx="1295400" cy="3206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Access to node</a:t>
            </a:r>
            <a:endParaRPr lang="de-DE" sz="1200" dirty="0">
              <a:latin typeface="+mn-lt"/>
            </a:endParaRPr>
          </a:p>
        </p:txBody>
      </p:sp>
      <p:sp>
        <p:nvSpPr>
          <p:cNvPr id="41" name="Rechteck 40"/>
          <p:cNvSpPr/>
          <p:nvPr/>
        </p:nvSpPr>
        <p:spPr bwMode="auto">
          <a:xfrm>
            <a:off x="6305550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Read physically</a:t>
            </a:r>
            <a:endParaRPr lang="de-DE" sz="1200" dirty="0">
              <a:latin typeface="+mn-lt"/>
            </a:endParaRPr>
          </a:p>
        </p:txBody>
      </p:sp>
      <p:cxnSp>
        <p:nvCxnSpPr>
          <p:cNvPr id="22544" name="Gerade Verbindung mit Pfeil 14"/>
          <p:cNvCxnSpPr>
            <a:cxnSpLocks noChangeShapeType="1"/>
            <a:stCxn id="41" idx="0"/>
          </p:cNvCxnSpPr>
          <p:nvPr/>
        </p:nvCxnSpPr>
        <p:spPr bwMode="auto">
          <a:xfrm flipH="1" flipV="1">
            <a:off x="6672263" y="4867275"/>
            <a:ext cx="280987" cy="10048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2545" name="Gerade Verbindung mit Pfeil 14"/>
          <p:cNvCxnSpPr>
            <a:cxnSpLocks noChangeShapeType="1"/>
            <a:stCxn id="19" idx="2"/>
            <a:endCxn id="40" idx="0"/>
          </p:cNvCxnSpPr>
          <p:nvPr/>
        </p:nvCxnSpPr>
        <p:spPr bwMode="auto">
          <a:xfrm flipH="1">
            <a:off x="6089650" y="4864100"/>
            <a:ext cx="431800" cy="5603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2546" name="Freihandform 48"/>
          <p:cNvSpPr>
            <a:spLocks/>
          </p:cNvSpPr>
          <p:nvPr/>
        </p:nvSpPr>
        <p:spPr bwMode="auto">
          <a:xfrm>
            <a:off x="6450013" y="4975225"/>
            <a:ext cx="287337" cy="46038"/>
          </a:xfrm>
          <a:custGeom>
            <a:avLst/>
            <a:gdLst>
              <a:gd name="T0" fmla="*/ 0 w 175260"/>
              <a:gd name="T1" fmla="*/ 0 h 91440"/>
              <a:gd name="T2" fmla="*/ 20531 w 175260"/>
              <a:gd name="T3" fmla="*/ 6714 h 91440"/>
              <a:gd name="T4" fmla="*/ 41063 w 175260"/>
              <a:gd name="T5" fmla="*/ 9591 h 91440"/>
              <a:gd name="T6" fmla="*/ 133454 w 175260"/>
              <a:gd name="T7" fmla="*/ 16305 h 91440"/>
              <a:gd name="T8" fmla="*/ 164252 w 175260"/>
              <a:gd name="T9" fmla="*/ 18223 h 91440"/>
              <a:gd name="T10" fmla="*/ 256644 w 175260"/>
              <a:gd name="T11" fmla="*/ 22060 h 91440"/>
              <a:gd name="T12" fmla="*/ 287442 w 175260"/>
              <a:gd name="T13" fmla="*/ 23019 h 91440"/>
              <a:gd name="T14" fmla="*/ 472226 w 175260"/>
              <a:gd name="T15" fmla="*/ 22060 h 914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75260" h="91440">
                <a:moveTo>
                  <a:pt x="0" y="0"/>
                </a:moveTo>
                <a:cubicBezTo>
                  <a:pt x="2540" y="8890"/>
                  <a:pt x="4186" y="18086"/>
                  <a:pt x="7620" y="26670"/>
                </a:cubicBezTo>
                <a:cubicBezTo>
                  <a:pt x="9321" y="30922"/>
                  <a:pt x="12309" y="34582"/>
                  <a:pt x="15240" y="38100"/>
                </a:cubicBezTo>
                <a:cubicBezTo>
                  <a:pt x="26431" y="51529"/>
                  <a:pt x="33600" y="54150"/>
                  <a:pt x="49530" y="64770"/>
                </a:cubicBezTo>
                <a:lnTo>
                  <a:pt x="60960" y="72390"/>
                </a:lnTo>
                <a:cubicBezTo>
                  <a:pt x="79073" y="84465"/>
                  <a:pt x="68046" y="78562"/>
                  <a:pt x="95250" y="87630"/>
                </a:cubicBezTo>
                <a:lnTo>
                  <a:pt x="106680" y="91440"/>
                </a:lnTo>
                <a:cubicBezTo>
                  <a:pt x="170175" y="87472"/>
                  <a:pt x="147280" y="87630"/>
                  <a:pt x="175260" y="87630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Rechteck 50"/>
          <p:cNvSpPr/>
          <p:nvPr/>
        </p:nvSpPr>
        <p:spPr bwMode="auto">
          <a:xfrm>
            <a:off x="3425825" y="5407025"/>
            <a:ext cx="1295400" cy="3222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Read Radio</a:t>
            </a:r>
            <a:endParaRPr lang="de-DE" sz="1200" dirty="0">
              <a:latin typeface="+mn-lt"/>
            </a:endParaRPr>
          </a:p>
        </p:txBody>
      </p:sp>
      <p:sp>
        <p:nvSpPr>
          <p:cNvPr id="52" name="Rechteck 51"/>
          <p:cNvSpPr/>
          <p:nvPr/>
        </p:nvSpPr>
        <p:spPr bwMode="auto">
          <a:xfrm>
            <a:off x="4073525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Decipher packet</a:t>
            </a:r>
            <a:endParaRPr lang="de-DE" sz="1200" dirty="0">
              <a:latin typeface="+mn-lt"/>
            </a:endParaRPr>
          </a:p>
        </p:txBody>
      </p:sp>
      <p:cxnSp>
        <p:nvCxnSpPr>
          <p:cNvPr id="22549" name="Gerade Verbindung mit Pfeil 14"/>
          <p:cNvCxnSpPr>
            <a:cxnSpLocks noChangeShapeType="1"/>
            <a:stCxn id="20" idx="2"/>
            <a:endCxn id="51" idx="0"/>
          </p:cNvCxnSpPr>
          <p:nvPr/>
        </p:nvCxnSpPr>
        <p:spPr bwMode="auto">
          <a:xfrm flipH="1">
            <a:off x="4073525" y="4864100"/>
            <a:ext cx="360363" cy="542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2550" name="Gerade Verbindung mit Pfeil 14"/>
          <p:cNvCxnSpPr>
            <a:cxnSpLocks noChangeShapeType="1"/>
            <a:stCxn id="20" idx="2"/>
          </p:cNvCxnSpPr>
          <p:nvPr/>
        </p:nvCxnSpPr>
        <p:spPr bwMode="auto">
          <a:xfrm>
            <a:off x="4433888" y="4864100"/>
            <a:ext cx="828675" cy="10080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2551" name="Freihandform 58"/>
          <p:cNvSpPr>
            <a:spLocks/>
          </p:cNvSpPr>
          <p:nvPr/>
        </p:nvSpPr>
        <p:spPr bwMode="auto">
          <a:xfrm>
            <a:off x="4322763" y="5046663"/>
            <a:ext cx="230187" cy="42862"/>
          </a:xfrm>
          <a:custGeom>
            <a:avLst/>
            <a:gdLst>
              <a:gd name="T0" fmla="*/ 0 w 231648"/>
              <a:gd name="T1" fmla="*/ 35 h 42710"/>
              <a:gd name="T2" fmla="*/ 48460 w 231648"/>
              <a:gd name="T3" fmla="*/ 36741 h 42710"/>
              <a:gd name="T4" fmla="*/ 78748 w 231648"/>
              <a:gd name="T5" fmla="*/ 42859 h 42710"/>
              <a:gd name="T6" fmla="*/ 193842 w 231648"/>
              <a:gd name="T7" fmla="*/ 30624 h 42710"/>
              <a:gd name="T8" fmla="*/ 212014 w 231648"/>
              <a:gd name="T9" fmla="*/ 18388 h 42710"/>
              <a:gd name="T10" fmla="*/ 230187 w 231648"/>
              <a:gd name="T11" fmla="*/ 35 h 427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1648" h="42710">
                <a:moveTo>
                  <a:pt x="0" y="35"/>
                </a:moveTo>
                <a:cubicBezTo>
                  <a:pt x="718" y="610"/>
                  <a:pt x="39634" y="33186"/>
                  <a:pt x="48768" y="36611"/>
                </a:cubicBezTo>
                <a:cubicBezTo>
                  <a:pt x="58470" y="40249"/>
                  <a:pt x="69088" y="40675"/>
                  <a:pt x="79248" y="42707"/>
                </a:cubicBezTo>
                <a:cubicBezTo>
                  <a:pt x="88196" y="42148"/>
                  <a:pt x="164620" y="45741"/>
                  <a:pt x="195072" y="30515"/>
                </a:cubicBezTo>
                <a:cubicBezTo>
                  <a:pt x="201625" y="27238"/>
                  <a:pt x="207264" y="22387"/>
                  <a:pt x="213360" y="18323"/>
                </a:cubicBezTo>
                <a:cubicBezTo>
                  <a:pt x="226679" y="-1656"/>
                  <a:pt x="218226" y="35"/>
                  <a:pt x="231648" y="35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" name="Rechteck 73"/>
          <p:cNvSpPr/>
          <p:nvPr/>
        </p:nvSpPr>
        <p:spPr bwMode="auto">
          <a:xfrm>
            <a:off x="6135688" y="2416175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Possibility of attacks on</a:t>
            </a:r>
            <a:endParaRPr lang="de-DE" sz="1200" dirty="0">
              <a:latin typeface="+mn-lt"/>
            </a:endParaRPr>
          </a:p>
        </p:txBody>
      </p:sp>
      <p:sp>
        <p:nvSpPr>
          <p:cNvPr id="59" name="Rechteck 58"/>
          <p:cNvSpPr/>
          <p:nvPr/>
        </p:nvSpPr>
        <p:spPr bwMode="auto">
          <a:xfrm>
            <a:off x="6129338" y="3508375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Actual Attacks</a:t>
            </a:r>
            <a:endParaRPr lang="de-DE" sz="1200" dirty="0">
              <a:latin typeface="+mn-lt"/>
            </a:endParaRPr>
          </a:p>
        </p:txBody>
      </p:sp>
      <p:sp>
        <p:nvSpPr>
          <p:cNvPr id="60" name="Pfeil nach unten 59"/>
          <p:cNvSpPr>
            <a:spLocks noChangeArrowheads="1"/>
          </p:cNvSpPr>
          <p:nvPr/>
        </p:nvSpPr>
        <p:spPr bwMode="auto">
          <a:xfrm rot="10800000">
            <a:off x="5153025" y="1839913"/>
            <a:ext cx="295275" cy="431800"/>
          </a:xfrm>
          <a:prstGeom prst="downArrow">
            <a:avLst>
              <a:gd name="adj1" fmla="val 50000"/>
              <a:gd name="adj2" fmla="val 49849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1" name="Rechteck 60"/>
          <p:cNvSpPr/>
          <p:nvPr/>
        </p:nvSpPr>
        <p:spPr bwMode="auto">
          <a:xfrm>
            <a:off x="5154613" y="1835150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Yes/Not</a:t>
            </a:r>
            <a:endParaRPr lang="de-DE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300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Example: Attack Tree Model</a:t>
            </a:r>
            <a:endParaRPr lang="de-DE" smtClean="0"/>
          </a:p>
        </p:txBody>
      </p:sp>
      <p:sp>
        <p:nvSpPr>
          <p:cNvPr id="23555" name="Rechteck 3"/>
          <p:cNvSpPr>
            <a:spLocks noChangeArrowheads="1"/>
          </p:cNvSpPr>
          <p:nvPr/>
        </p:nvSpPr>
        <p:spPr bwMode="auto">
          <a:xfrm>
            <a:off x="762000" y="2055813"/>
            <a:ext cx="1871663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3556" name="Rechteck 4"/>
          <p:cNvSpPr>
            <a:spLocks noChangeArrowheads="1"/>
          </p:cNvSpPr>
          <p:nvPr/>
        </p:nvSpPr>
        <p:spPr bwMode="auto">
          <a:xfrm>
            <a:off x="8250238" y="2055813"/>
            <a:ext cx="1871662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3557" name="Rechteck 5"/>
          <p:cNvSpPr>
            <a:spLocks noChangeArrowheads="1"/>
          </p:cNvSpPr>
          <p:nvPr/>
        </p:nvSpPr>
        <p:spPr bwMode="auto">
          <a:xfrm>
            <a:off x="3354388" y="2071688"/>
            <a:ext cx="4248150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" name="Rechteck 6"/>
          <p:cNvSpPr/>
          <p:nvPr/>
        </p:nvSpPr>
        <p:spPr bwMode="auto">
          <a:xfrm>
            <a:off x="4578350" y="2271713"/>
            <a:ext cx="1511300" cy="3603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System security</a:t>
            </a:r>
            <a:endParaRPr lang="de-DE" sz="1400" dirty="0">
              <a:latin typeface="+mn-lt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5507038" y="2921000"/>
            <a:ext cx="1296987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concealment</a:t>
            </a:r>
            <a:endParaRPr lang="de-DE" sz="1400" dirty="0">
              <a:latin typeface="+mn-lt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3641725" y="2921000"/>
            <a:ext cx="1295400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integrity</a:t>
            </a:r>
            <a:endParaRPr lang="de-DE" sz="1400" dirty="0">
              <a:latin typeface="+mn-lt"/>
            </a:endParaRPr>
          </a:p>
        </p:txBody>
      </p:sp>
      <p:cxnSp>
        <p:nvCxnSpPr>
          <p:cNvPr id="23561" name="Gerade Verbindung mit Pfeil 14"/>
          <p:cNvCxnSpPr>
            <a:cxnSpLocks noChangeShapeType="1"/>
            <a:stCxn id="8" idx="0"/>
            <a:endCxn id="7" idx="2"/>
          </p:cNvCxnSpPr>
          <p:nvPr/>
        </p:nvCxnSpPr>
        <p:spPr bwMode="auto">
          <a:xfrm flipH="1" flipV="1">
            <a:off x="5334000" y="2632075"/>
            <a:ext cx="820738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3562" name="Gerade Verbindung mit Pfeil 14"/>
          <p:cNvCxnSpPr>
            <a:cxnSpLocks noChangeShapeType="1"/>
            <a:stCxn id="9" idx="0"/>
            <a:endCxn id="7" idx="2"/>
          </p:cNvCxnSpPr>
          <p:nvPr/>
        </p:nvCxnSpPr>
        <p:spPr bwMode="auto">
          <a:xfrm flipV="1">
            <a:off x="4289425" y="2632075"/>
            <a:ext cx="1044575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8" name="Rechteck 17"/>
          <p:cNvSpPr/>
          <p:nvPr/>
        </p:nvSpPr>
        <p:spPr bwMode="auto">
          <a:xfrm>
            <a:off x="4505325" y="3679825"/>
            <a:ext cx="1296988" cy="3206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Read data</a:t>
            </a:r>
            <a:endParaRPr lang="de-DE" sz="1400" dirty="0">
              <a:latin typeface="+mn-lt"/>
            </a:endParaRPr>
          </a:p>
        </p:txBody>
      </p:sp>
      <p:sp>
        <p:nvSpPr>
          <p:cNvPr id="19" name="Rechteck 18"/>
          <p:cNvSpPr/>
          <p:nvPr/>
        </p:nvSpPr>
        <p:spPr bwMode="auto">
          <a:xfrm>
            <a:off x="5873750" y="4360863"/>
            <a:ext cx="1296988" cy="503237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Physically (node)</a:t>
            </a:r>
            <a:endParaRPr lang="de-DE" sz="1400" dirty="0">
              <a:latin typeface="+mn-lt"/>
            </a:endParaRPr>
          </a:p>
        </p:txBody>
      </p:sp>
      <p:sp>
        <p:nvSpPr>
          <p:cNvPr id="20" name="Rechteck 19"/>
          <p:cNvSpPr/>
          <p:nvPr/>
        </p:nvSpPr>
        <p:spPr bwMode="auto">
          <a:xfrm>
            <a:off x="3786188" y="4362450"/>
            <a:ext cx="1295400" cy="50165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Eavesdrop (radio)</a:t>
            </a:r>
            <a:endParaRPr lang="de-DE" sz="1400" dirty="0">
              <a:latin typeface="+mn-lt"/>
            </a:endParaRPr>
          </a:p>
        </p:txBody>
      </p:sp>
      <p:cxnSp>
        <p:nvCxnSpPr>
          <p:cNvPr id="23566" name="Gerade Verbindung mit Pfeil 14"/>
          <p:cNvCxnSpPr>
            <a:cxnSpLocks noChangeShapeType="1"/>
            <a:stCxn id="18" idx="0"/>
            <a:endCxn id="8" idx="2"/>
          </p:cNvCxnSpPr>
          <p:nvPr/>
        </p:nvCxnSpPr>
        <p:spPr bwMode="auto">
          <a:xfrm flipV="1">
            <a:off x="5153025" y="3279775"/>
            <a:ext cx="1001713" cy="4000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3567" name="Gerade Verbindung mit Pfeil 14"/>
          <p:cNvCxnSpPr>
            <a:cxnSpLocks noChangeShapeType="1"/>
            <a:stCxn id="20" idx="0"/>
            <a:endCxn id="18" idx="2"/>
          </p:cNvCxnSpPr>
          <p:nvPr/>
        </p:nvCxnSpPr>
        <p:spPr bwMode="auto">
          <a:xfrm flipV="1">
            <a:off x="4433888" y="4000500"/>
            <a:ext cx="719137" cy="3619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3568" name="Gerade Verbindung mit Pfeil 14"/>
          <p:cNvCxnSpPr>
            <a:cxnSpLocks noChangeShapeType="1"/>
            <a:stCxn id="19" idx="0"/>
            <a:endCxn id="18" idx="2"/>
          </p:cNvCxnSpPr>
          <p:nvPr/>
        </p:nvCxnSpPr>
        <p:spPr bwMode="auto">
          <a:xfrm flipH="1" flipV="1">
            <a:off x="5153025" y="4000500"/>
            <a:ext cx="1368425" cy="3603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0" name="Rechteck 39"/>
          <p:cNvSpPr/>
          <p:nvPr/>
        </p:nvSpPr>
        <p:spPr bwMode="auto">
          <a:xfrm>
            <a:off x="5441950" y="5424488"/>
            <a:ext cx="1295400" cy="3206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Access to node</a:t>
            </a:r>
            <a:endParaRPr lang="de-DE" sz="1200" dirty="0">
              <a:latin typeface="+mn-lt"/>
            </a:endParaRPr>
          </a:p>
        </p:txBody>
      </p:sp>
      <p:sp>
        <p:nvSpPr>
          <p:cNvPr id="41" name="Rechteck 40"/>
          <p:cNvSpPr/>
          <p:nvPr/>
        </p:nvSpPr>
        <p:spPr bwMode="auto">
          <a:xfrm>
            <a:off x="6305550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Read physically</a:t>
            </a:r>
            <a:endParaRPr lang="de-DE" sz="1200" dirty="0">
              <a:latin typeface="+mn-lt"/>
            </a:endParaRPr>
          </a:p>
        </p:txBody>
      </p:sp>
      <p:cxnSp>
        <p:nvCxnSpPr>
          <p:cNvPr id="23571" name="Gerade Verbindung mit Pfeil 14"/>
          <p:cNvCxnSpPr>
            <a:cxnSpLocks noChangeShapeType="1"/>
            <a:stCxn id="41" idx="0"/>
          </p:cNvCxnSpPr>
          <p:nvPr/>
        </p:nvCxnSpPr>
        <p:spPr bwMode="auto">
          <a:xfrm flipH="1" flipV="1">
            <a:off x="6672263" y="4867275"/>
            <a:ext cx="280987" cy="10048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3572" name="Gerade Verbindung mit Pfeil 14"/>
          <p:cNvCxnSpPr>
            <a:cxnSpLocks noChangeShapeType="1"/>
            <a:stCxn id="19" idx="2"/>
            <a:endCxn id="40" idx="0"/>
          </p:cNvCxnSpPr>
          <p:nvPr/>
        </p:nvCxnSpPr>
        <p:spPr bwMode="auto">
          <a:xfrm flipH="1">
            <a:off x="6089650" y="4864100"/>
            <a:ext cx="431800" cy="5603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3573" name="Freihandform 48"/>
          <p:cNvSpPr>
            <a:spLocks/>
          </p:cNvSpPr>
          <p:nvPr/>
        </p:nvSpPr>
        <p:spPr bwMode="auto">
          <a:xfrm>
            <a:off x="6450013" y="4975225"/>
            <a:ext cx="287337" cy="46038"/>
          </a:xfrm>
          <a:custGeom>
            <a:avLst/>
            <a:gdLst>
              <a:gd name="T0" fmla="*/ 0 w 175260"/>
              <a:gd name="T1" fmla="*/ 0 h 91440"/>
              <a:gd name="T2" fmla="*/ 20531 w 175260"/>
              <a:gd name="T3" fmla="*/ 6714 h 91440"/>
              <a:gd name="T4" fmla="*/ 41063 w 175260"/>
              <a:gd name="T5" fmla="*/ 9591 h 91440"/>
              <a:gd name="T6" fmla="*/ 133454 w 175260"/>
              <a:gd name="T7" fmla="*/ 16305 h 91440"/>
              <a:gd name="T8" fmla="*/ 164252 w 175260"/>
              <a:gd name="T9" fmla="*/ 18223 h 91440"/>
              <a:gd name="T10" fmla="*/ 256644 w 175260"/>
              <a:gd name="T11" fmla="*/ 22060 h 91440"/>
              <a:gd name="T12" fmla="*/ 287442 w 175260"/>
              <a:gd name="T13" fmla="*/ 23019 h 91440"/>
              <a:gd name="T14" fmla="*/ 472226 w 175260"/>
              <a:gd name="T15" fmla="*/ 22060 h 914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75260" h="91440">
                <a:moveTo>
                  <a:pt x="0" y="0"/>
                </a:moveTo>
                <a:cubicBezTo>
                  <a:pt x="2540" y="8890"/>
                  <a:pt x="4186" y="18086"/>
                  <a:pt x="7620" y="26670"/>
                </a:cubicBezTo>
                <a:cubicBezTo>
                  <a:pt x="9321" y="30922"/>
                  <a:pt x="12309" y="34582"/>
                  <a:pt x="15240" y="38100"/>
                </a:cubicBezTo>
                <a:cubicBezTo>
                  <a:pt x="26431" y="51529"/>
                  <a:pt x="33600" y="54150"/>
                  <a:pt x="49530" y="64770"/>
                </a:cubicBezTo>
                <a:lnTo>
                  <a:pt x="60960" y="72390"/>
                </a:lnTo>
                <a:cubicBezTo>
                  <a:pt x="79073" y="84465"/>
                  <a:pt x="68046" y="78562"/>
                  <a:pt x="95250" y="87630"/>
                </a:cubicBezTo>
                <a:lnTo>
                  <a:pt x="106680" y="91440"/>
                </a:lnTo>
                <a:cubicBezTo>
                  <a:pt x="170175" y="87472"/>
                  <a:pt x="147280" y="87630"/>
                  <a:pt x="175260" y="87630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Rechteck 50"/>
          <p:cNvSpPr/>
          <p:nvPr/>
        </p:nvSpPr>
        <p:spPr bwMode="auto">
          <a:xfrm>
            <a:off x="3425825" y="5407025"/>
            <a:ext cx="1295400" cy="3222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Read Radio</a:t>
            </a:r>
            <a:endParaRPr lang="de-DE" sz="1200" dirty="0">
              <a:latin typeface="+mn-lt"/>
            </a:endParaRPr>
          </a:p>
        </p:txBody>
      </p:sp>
      <p:sp>
        <p:nvSpPr>
          <p:cNvPr id="52" name="Rechteck 51"/>
          <p:cNvSpPr/>
          <p:nvPr/>
        </p:nvSpPr>
        <p:spPr bwMode="auto">
          <a:xfrm>
            <a:off x="4073525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Decipher packet</a:t>
            </a:r>
            <a:endParaRPr lang="de-DE" sz="1200" dirty="0">
              <a:latin typeface="+mn-lt"/>
            </a:endParaRPr>
          </a:p>
        </p:txBody>
      </p:sp>
      <p:cxnSp>
        <p:nvCxnSpPr>
          <p:cNvPr id="23576" name="Gerade Verbindung mit Pfeil 14"/>
          <p:cNvCxnSpPr>
            <a:cxnSpLocks noChangeShapeType="1"/>
            <a:stCxn id="20" idx="2"/>
            <a:endCxn id="51" idx="0"/>
          </p:cNvCxnSpPr>
          <p:nvPr/>
        </p:nvCxnSpPr>
        <p:spPr bwMode="auto">
          <a:xfrm flipH="1">
            <a:off x="4073525" y="4864100"/>
            <a:ext cx="360363" cy="542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3577" name="Gerade Verbindung mit Pfeil 14"/>
          <p:cNvCxnSpPr>
            <a:cxnSpLocks noChangeShapeType="1"/>
            <a:stCxn id="20" idx="2"/>
          </p:cNvCxnSpPr>
          <p:nvPr/>
        </p:nvCxnSpPr>
        <p:spPr bwMode="auto">
          <a:xfrm>
            <a:off x="4433888" y="4864100"/>
            <a:ext cx="828675" cy="10080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3578" name="Freihandform 58"/>
          <p:cNvSpPr>
            <a:spLocks/>
          </p:cNvSpPr>
          <p:nvPr/>
        </p:nvSpPr>
        <p:spPr bwMode="auto">
          <a:xfrm>
            <a:off x="4322763" y="5046663"/>
            <a:ext cx="230187" cy="42862"/>
          </a:xfrm>
          <a:custGeom>
            <a:avLst/>
            <a:gdLst>
              <a:gd name="T0" fmla="*/ 0 w 231648"/>
              <a:gd name="T1" fmla="*/ 35 h 42710"/>
              <a:gd name="T2" fmla="*/ 48460 w 231648"/>
              <a:gd name="T3" fmla="*/ 36741 h 42710"/>
              <a:gd name="T4" fmla="*/ 78748 w 231648"/>
              <a:gd name="T5" fmla="*/ 42859 h 42710"/>
              <a:gd name="T6" fmla="*/ 193842 w 231648"/>
              <a:gd name="T7" fmla="*/ 30624 h 42710"/>
              <a:gd name="T8" fmla="*/ 212014 w 231648"/>
              <a:gd name="T9" fmla="*/ 18388 h 42710"/>
              <a:gd name="T10" fmla="*/ 230187 w 231648"/>
              <a:gd name="T11" fmla="*/ 35 h 427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1648" h="42710">
                <a:moveTo>
                  <a:pt x="0" y="35"/>
                </a:moveTo>
                <a:cubicBezTo>
                  <a:pt x="718" y="610"/>
                  <a:pt x="39634" y="33186"/>
                  <a:pt x="48768" y="36611"/>
                </a:cubicBezTo>
                <a:cubicBezTo>
                  <a:pt x="58470" y="40249"/>
                  <a:pt x="69088" y="40675"/>
                  <a:pt x="79248" y="42707"/>
                </a:cubicBezTo>
                <a:cubicBezTo>
                  <a:pt x="88196" y="42148"/>
                  <a:pt x="164620" y="45741"/>
                  <a:pt x="195072" y="30515"/>
                </a:cubicBezTo>
                <a:cubicBezTo>
                  <a:pt x="201625" y="27238"/>
                  <a:pt x="207264" y="22387"/>
                  <a:pt x="213360" y="18323"/>
                </a:cubicBezTo>
                <a:cubicBezTo>
                  <a:pt x="226679" y="-1656"/>
                  <a:pt x="218226" y="35"/>
                  <a:pt x="231648" y="35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" name="Rechteck 61"/>
          <p:cNvSpPr/>
          <p:nvPr/>
        </p:nvSpPr>
        <p:spPr bwMode="auto">
          <a:xfrm>
            <a:off x="941388" y="2244725"/>
            <a:ext cx="1512887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Requirements</a:t>
            </a:r>
            <a:endParaRPr lang="de-DE" sz="1600" dirty="0">
              <a:latin typeface="+mn-lt"/>
            </a:endParaRPr>
          </a:p>
        </p:txBody>
      </p:sp>
      <p:sp>
        <p:nvSpPr>
          <p:cNvPr id="64" name="Rechteck 63"/>
          <p:cNvSpPr/>
          <p:nvPr/>
        </p:nvSpPr>
        <p:spPr bwMode="auto">
          <a:xfrm>
            <a:off x="941388" y="2925763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User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65" name="Rechteck 64"/>
          <p:cNvSpPr/>
          <p:nvPr/>
        </p:nvSpPr>
        <p:spPr bwMode="auto">
          <a:xfrm>
            <a:off x="941388" y="4541838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Technical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66" name="Freihandform 65"/>
          <p:cNvSpPr>
            <a:spLocks/>
          </p:cNvSpPr>
          <p:nvPr/>
        </p:nvSpPr>
        <p:spPr bwMode="auto">
          <a:xfrm>
            <a:off x="1917700" y="5476875"/>
            <a:ext cx="1506538" cy="219075"/>
          </a:xfrm>
          <a:custGeom>
            <a:avLst/>
            <a:gdLst>
              <a:gd name="T0" fmla="*/ 0 w 1506071"/>
              <a:gd name="T1" fmla="*/ 0 h 217921"/>
              <a:gd name="T2" fmla="*/ 35870 w 1506071"/>
              <a:gd name="T3" fmla="*/ 45061 h 217921"/>
              <a:gd name="T4" fmla="*/ 71740 w 1506071"/>
              <a:gd name="T5" fmla="*/ 63085 h 217921"/>
              <a:gd name="T6" fmla="*/ 134513 w 1506071"/>
              <a:gd name="T7" fmla="*/ 99134 h 217921"/>
              <a:gd name="T8" fmla="*/ 161415 w 1506071"/>
              <a:gd name="T9" fmla="*/ 108147 h 217921"/>
              <a:gd name="T10" fmla="*/ 188317 w 1506071"/>
              <a:gd name="T11" fmla="*/ 126171 h 217921"/>
              <a:gd name="T12" fmla="*/ 242122 w 1506071"/>
              <a:gd name="T13" fmla="*/ 144196 h 217921"/>
              <a:gd name="T14" fmla="*/ 304895 w 1506071"/>
              <a:gd name="T15" fmla="*/ 180243 h 217921"/>
              <a:gd name="T16" fmla="*/ 331797 w 1506071"/>
              <a:gd name="T17" fmla="*/ 198268 h 217921"/>
              <a:gd name="T18" fmla="*/ 394569 w 1506071"/>
              <a:gd name="T19" fmla="*/ 207281 h 217921"/>
              <a:gd name="T20" fmla="*/ 430439 w 1506071"/>
              <a:gd name="T21" fmla="*/ 216292 h 217921"/>
              <a:gd name="T22" fmla="*/ 780171 w 1506071"/>
              <a:gd name="T23" fmla="*/ 198268 h 217921"/>
              <a:gd name="T24" fmla="*/ 869847 w 1506071"/>
              <a:gd name="T25" fmla="*/ 171232 h 217921"/>
              <a:gd name="T26" fmla="*/ 986424 w 1506071"/>
              <a:gd name="T27" fmla="*/ 153207 h 217921"/>
              <a:gd name="T28" fmla="*/ 1013326 w 1506071"/>
              <a:gd name="T29" fmla="*/ 144196 h 217921"/>
              <a:gd name="T30" fmla="*/ 1210610 w 1506071"/>
              <a:gd name="T31" fmla="*/ 126171 h 217921"/>
              <a:gd name="T32" fmla="*/ 1246480 w 1506071"/>
              <a:gd name="T33" fmla="*/ 117158 h 217921"/>
              <a:gd name="T34" fmla="*/ 1506538 w 1506071"/>
              <a:gd name="T35" fmla="*/ 108147 h 21792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506071" h="217921">
                <a:moveTo>
                  <a:pt x="0" y="0"/>
                </a:moveTo>
                <a:cubicBezTo>
                  <a:pt x="11953" y="14941"/>
                  <a:pt x="21459" y="32224"/>
                  <a:pt x="35859" y="44824"/>
                </a:cubicBezTo>
                <a:cubicBezTo>
                  <a:pt x="45916" y="53624"/>
                  <a:pt x="60115" y="56123"/>
                  <a:pt x="71718" y="62753"/>
                </a:cubicBezTo>
                <a:cubicBezTo>
                  <a:pt x="116742" y="88481"/>
                  <a:pt x="80279" y="75387"/>
                  <a:pt x="134471" y="98612"/>
                </a:cubicBezTo>
                <a:cubicBezTo>
                  <a:pt x="143157" y="102334"/>
                  <a:pt x="152913" y="103351"/>
                  <a:pt x="161365" y="107577"/>
                </a:cubicBezTo>
                <a:cubicBezTo>
                  <a:pt x="171002" y="112395"/>
                  <a:pt x="178413" y="121130"/>
                  <a:pt x="188259" y="125506"/>
                </a:cubicBezTo>
                <a:cubicBezTo>
                  <a:pt x="205529" y="133182"/>
                  <a:pt x="242047" y="143436"/>
                  <a:pt x="242047" y="143436"/>
                </a:cubicBezTo>
                <a:cubicBezTo>
                  <a:pt x="276890" y="178277"/>
                  <a:pt x="241593" y="147690"/>
                  <a:pt x="304800" y="179294"/>
                </a:cubicBezTo>
                <a:cubicBezTo>
                  <a:pt x="314437" y="184112"/>
                  <a:pt x="321374" y="194128"/>
                  <a:pt x="331694" y="197224"/>
                </a:cubicBezTo>
                <a:cubicBezTo>
                  <a:pt x="351933" y="203296"/>
                  <a:pt x="373658" y="202409"/>
                  <a:pt x="394447" y="206189"/>
                </a:cubicBezTo>
                <a:cubicBezTo>
                  <a:pt x="406569" y="208393"/>
                  <a:pt x="418353" y="212165"/>
                  <a:pt x="430306" y="215153"/>
                </a:cubicBezTo>
                <a:cubicBezTo>
                  <a:pt x="546847" y="209177"/>
                  <a:pt x="669223" y="234127"/>
                  <a:pt x="779929" y="197224"/>
                </a:cubicBezTo>
                <a:cubicBezTo>
                  <a:pt x="814245" y="185785"/>
                  <a:pt x="835697" y="177106"/>
                  <a:pt x="869577" y="170330"/>
                </a:cubicBezTo>
                <a:cubicBezTo>
                  <a:pt x="900680" y="164110"/>
                  <a:pt x="955971" y="156707"/>
                  <a:pt x="986118" y="152400"/>
                </a:cubicBezTo>
                <a:cubicBezTo>
                  <a:pt x="995083" y="149412"/>
                  <a:pt x="1003787" y="145486"/>
                  <a:pt x="1013012" y="143436"/>
                </a:cubicBezTo>
                <a:cubicBezTo>
                  <a:pt x="1078914" y="128791"/>
                  <a:pt x="1141270" y="129816"/>
                  <a:pt x="1210235" y="125506"/>
                </a:cubicBezTo>
                <a:cubicBezTo>
                  <a:pt x="1222188" y="122518"/>
                  <a:pt x="1233824" y="117656"/>
                  <a:pt x="1246094" y="116541"/>
                </a:cubicBezTo>
                <a:cubicBezTo>
                  <a:pt x="1364756" y="105754"/>
                  <a:pt x="1399670" y="107577"/>
                  <a:pt x="1506071" y="107577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" name="Freihandform 66"/>
          <p:cNvSpPr>
            <a:spLocks/>
          </p:cNvSpPr>
          <p:nvPr/>
        </p:nvSpPr>
        <p:spPr bwMode="auto">
          <a:xfrm>
            <a:off x="1925638" y="5481638"/>
            <a:ext cx="3906837" cy="873125"/>
          </a:xfrm>
          <a:custGeom>
            <a:avLst/>
            <a:gdLst>
              <a:gd name="T0" fmla="*/ 5080 w 3906522"/>
              <a:gd name="T1" fmla="*/ 40640 h 873760"/>
              <a:gd name="T2" fmla="*/ 55880 w 3906522"/>
              <a:gd name="T3" fmla="*/ 147320 h 873760"/>
              <a:gd name="T4" fmla="*/ 91440 w 3906522"/>
              <a:gd name="T5" fmla="*/ 203200 h 873760"/>
              <a:gd name="T6" fmla="*/ 127000 w 3906522"/>
              <a:gd name="T7" fmla="*/ 254000 h 873760"/>
              <a:gd name="T8" fmla="*/ 157480 w 3906522"/>
              <a:gd name="T9" fmla="*/ 289560 h 873760"/>
              <a:gd name="T10" fmla="*/ 187960 w 3906522"/>
              <a:gd name="T11" fmla="*/ 325120 h 873760"/>
              <a:gd name="T12" fmla="*/ 238760 w 3906522"/>
              <a:gd name="T13" fmla="*/ 375920 h 873760"/>
              <a:gd name="T14" fmla="*/ 274320 w 3906522"/>
              <a:gd name="T15" fmla="*/ 416560 h 873760"/>
              <a:gd name="T16" fmla="*/ 330200 w 3906522"/>
              <a:gd name="T17" fmla="*/ 467360 h 873760"/>
              <a:gd name="T18" fmla="*/ 416560 w 3906522"/>
              <a:gd name="T19" fmla="*/ 533400 h 873760"/>
              <a:gd name="T20" fmla="*/ 497840 w 3906522"/>
              <a:gd name="T21" fmla="*/ 579120 h 873760"/>
              <a:gd name="T22" fmla="*/ 533400 w 3906522"/>
              <a:gd name="T23" fmla="*/ 594360 h 873760"/>
              <a:gd name="T24" fmla="*/ 609600 w 3906522"/>
              <a:gd name="T25" fmla="*/ 624840 h 873760"/>
              <a:gd name="T26" fmla="*/ 650240 w 3906522"/>
              <a:gd name="T27" fmla="*/ 640080 h 873760"/>
              <a:gd name="T28" fmla="*/ 767080 w 3906522"/>
              <a:gd name="T29" fmla="*/ 665480 h 873760"/>
              <a:gd name="T30" fmla="*/ 838200 w 3906522"/>
              <a:gd name="T31" fmla="*/ 685800 h 873760"/>
              <a:gd name="T32" fmla="*/ 894080 w 3906522"/>
              <a:gd name="T33" fmla="*/ 706120 h 873760"/>
              <a:gd name="T34" fmla="*/ 960120 w 3906522"/>
              <a:gd name="T35" fmla="*/ 726440 h 873760"/>
              <a:gd name="T36" fmla="*/ 1026160 w 3906522"/>
              <a:gd name="T37" fmla="*/ 741680 h 873760"/>
              <a:gd name="T38" fmla="*/ 1102360 w 3906522"/>
              <a:gd name="T39" fmla="*/ 762000 h 873760"/>
              <a:gd name="T40" fmla="*/ 1148080 w 3906522"/>
              <a:gd name="T41" fmla="*/ 772160 h 873760"/>
              <a:gd name="T42" fmla="*/ 1203960 w 3906522"/>
              <a:gd name="T43" fmla="*/ 782320 h 873760"/>
              <a:gd name="T44" fmla="*/ 1346200 w 3906522"/>
              <a:gd name="T45" fmla="*/ 817880 h 873760"/>
              <a:gd name="T46" fmla="*/ 1468120 w 3906522"/>
              <a:gd name="T47" fmla="*/ 838200 h 873760"/>
              <a:gd name="T48" fmla="*/ 1574800 w 3906522"/>
              <a:gd name="T49" fmla="*/ 848360 h 873760"/>
              <a:gd name="T50" fmla="*/ 1645920 w 3906522"/>
              <a:gd name="T51" fmla="*/ 858520 h 873760"/>
              <a:gd name="T52" fmla="*/ 1798320 w 3906522"/>
              <a:gd name="T53" fmla="*/ 873760 h 873760"/>
              <a:gd name="T54" fmla="*/ 2682240 w 3906522"/>
              <a:gd name="T55" fmla="*/ 858520 h 873760"/>
              <a:gd name="T56" fmla="*/ 3230880 w 3906522"/>
              <a:gd name="T57" fmla="*/ 843280 h 873760"/>
              <a:gd name="T58" fmla="*/ 3332480 w 3906522"/>
              <a:gd name="T59" fmla="*/ 833120 h 873760"/>
              <a:gd name="T60" fmla="*/ 3545840 w 3906522"/>
              <a:gd name="T61" fmla="*/ 822960 h 873760"/>
              <a:gd name="T62" fmla="*/ 3596640 w 3906522"/>
              <a:gd name="T63" fmla="*/ 812800 h 873760"/>
              <a:gd name="T64" fmla="*/ 3683000 w 3906522"/>
              <a:gd name="T65" fmla="*/ 756920 h 873760"/>
              <a:gd name="T66" fmla="*/ 3713480 w 3906522"/>
              <a:gd name="T67" fmla="*/ 721360 h 873760"/>
              <a:gd name="T68" fmla="*/ 3784600 w 3906522"/>
              <a:gd name="T69" fmla="*/ 619760 h 873760"/>
              <a:gd name="T70" fmla="*/ 3815080 w 3906522"/>
              <a:gd name="T71" fmla="*/ 553720 h 873760"/>
              <a:gd name="T72" fmla="*/ 3845560 w 3906522"/>
              <a:gd name="T73" fmla="*/ 492760 h 873760"/>
              <a:gd name="T74" fmla="*/ 3865880 w 3906522"/>
              <a:gd name="T75" fmla="*/ 436880 h 873760"/>
              <a:gd name="T76" fmla="*/ 3881120 w 3906522"/>
              <a:gd name="T77" fmla="*/ 386080 h 873760"/>
              <a:gd name="T78" fmla="*/ 3896360 w 3906522"/>
              <a:gd name="T79" fmla="*/ 350520 h 873760"/>
              <a:gd name="T80" fmla="*/ 3906520 w 3906522"/>
              <a:gd name="T81" fmla="*/ 299720 h 873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906522" h="873760">
                <a:moveTo>
                  <a:pt x="0" y="0"/>
                </a:moveTo>
                <a:cubicBezTo>
                  <a:pt x="1693" y="13547"/>
                  <a:pt x="2638" y="27208"/>
                  <a:pt x="5080" y="40640"/>
                </a:cubicBezTo>
                <a:cubicBezTo>
                  <a:pt x="8598" y="59989"/>
                  <a:pt x="30594" y="91668"/>
                  <a:pt x="35560" y="101600"/>
                </a:cubicBezTo>
                <a:cubicBezTo>
                  <a:pt x="43018" y="116517"/>
                  <a:pt x="49466" y="131925"/>
                  <a:pt x="55880" y="147320"/>
                </a:cubicBezTo>
                <a:cubicBezTo>
                  <a:pt x="57940" y="152263"/>
                  <a:pt x="58085" y="158042"/>
                  <a:pt x="60960" y="162560"/>
                </a:cubicBezTo>
                <a:cubicBezTo>
                  <a:pt x="70051" y="176846"/>
                  <a:pt x="81280" y="189653"/>
                  <a:pt x="91440" y="203200"/>
                </a:cubicBezTo>
                <a:cubicBezTo>
                  <a:pt x="93133" y="208280"/>
                  <a:pt x="93863" y="213791"/>
                  <a:pt x="96520" y="218440"/>
                </a:cubicBezTo>
                <a:cubicBezTo>
                  <a:pt x="110356" y="242653"/>
                  <a:pt x="110622" y="234346"/>
                  <a:pt x="127000" y="254000"/>
                </a:cubicBezTo>
                <a:cubicBezTo>
                  <a:pt x="130909" y="258690"/>
                  <a:pt x="133187" y="264604"/>
                  <a:pt x="137160" y="269240"/>
                </a:cubicBezTo>
                <a:cubicBezTo>
                  <a:pt x="143394" y="276513"/>
                  <a:pt x="151599" y="281999"/>
                  <a:pt x="157480" y="289560"/>
                </a:cubicBezTo>
                <a:cubicBezTo>
                  <a:pt x="163542" y="297354"/>
                  <a:pt x="166294" y="307463"/>
                  <a:pt x="172720" y="314960"/>
                </a:cubicBezTo>
                <a:cubicBezTo>
                  <a:pt x="176693" y="319596"/>
                  <a:pt x="183397" y="321064"/>
                  <a:pt x="187960" y="325120"/>
                </a:cubicBezTo>
                <a:cubicBezTo>
                  <a:pt x="198699" y="334666"/>
                  <a:pt x="208280" y="345440"/>
                  <a:pt x="218440" y="355600"/>
                </a:cubicBezTo>
                <a:cubicBezTo>
                  <a:pt x="225213" y="362373"/>
                  <a:pt x="231097" y="370173"/>
                  <a:pt x="238760" y="375920"/>
                </a:cubicBezTo>
                <a:lnTo>
                  <a:pt x="259080" y="391160"/>
                </a:lnTo>
                <a:cubicBezTo>
                  <a:pt x="264160" y="399627"/>
                  <a:pt x="267818" y="409129"/>
                  <a:pt x="274320" y="416560"/>
                </a:cubicBezTo>
                <a:cubicBezTo>
                  <a:pt x="279895" y="422932"/>
                  <a:pt x="288375" y="426105"/>
                  <a:pt x="294640" y="431800"/>
                </a:cubicBezTo>
                <a:cubicBezTo>
                  <a:pt x="307044" y="443076"/>
                  <a:pt x="318347" y="455507"/>
                  <a:pt x="330200" y="467360"/>
                </a:cubicBezTo>
                <a:cubicBezTo>
                  <a:pt x="338667" y="475827"/>
                  <a:pt x="345333" y="486600"/>
                  <a:pt x="355600" y="492760"/>
                </a:cubicBezTo>
                <a:cubicBezTo>
                  <a:pt x="414598" y="528159"/>
                  <a:pt x="341826" y="483578"/>
                  <a:pt x="416560" y="533400"/>
                </a:cubicBezTo>
                <a:cubicBezTo>
                  <a:pt x="445165" y="552470"/>
                  <a:pt x="435651" y="544275"/>
                  <a:pt x="462280" y="558800"/>
                </a:cubicBezTo>
                <a:cubicBezTo>
                  <a:pt x="474265" y="565337"/>
                  <a:pt x="485629" y="573015"/>
                  <a:pt x="497840" y="579120"/>
                </a:cubicBezTo>
                <a:cubicBezTo>
                  <a:pt x="502629" y="581515"/>
                  <a:pt x="508158" y="582091"/>
                  <a:pt x="513080" y="584200"/>
                </a:cubicBezTo>
                <a:cubicBezTo>
                  <a:pt x="520041" y="587183"/>
                  <a:pt x="526216" y="591965"/>
                  <a:pt x="533400" y="594360"/>
                </a:cubicBezTo>
                <a:cubicBezTo>
                  <a:pt x="546647" y="598776"/>
                  <a:pt x="560493" y="601133"/>
                  <a:pt x="574040" y="604520"/>
                </a:cubicBezTo>
                <a:cubicBezTo>
                  <a:pt x="585893" y="611293"/>
                  <a:pt x="597172" y="619191"/>
                  <a:pt x="609600" y="624840"/>
                </a:cubicBezTo>
                <a:cubicBezTo>
                  <a:pt x="615956" y="627729"/>
                  <a:pt x="623383" y="627469"/>
                  <a:pt x="629920" y="629920"/>
                </a:cubicBezTo>
                <a:cubicBezTo>
                  <a:pt x="637011" y="632579"/>
                  <a:pt x="643123" y="637492"/>
                  <a:pt x="650240" y="640080"/>
                </a:cubicBezTo>
                <a:cubicBezTo>
                  <a:pt x="669448" y="647065"/>
                  <a:pt x="713484" y="657018"/>
                  <a:pt x="731520" y="660400"/>
                </a:cubicBezTo>
                <a:cubicBezTo>
                  <a:pt x="743289" y="662607"/>
                  <a:pt x="755299" y="663338"/>
                  <a:pt x="767080" y="665480"/>
                </a:cubicBezTo>
                <a:cubicBezTo>
                  <a:pt x="820232" y="675144"/>
                  <a:pt x="753512" y="664458"/>
                  <a:pt x="807720" y="680720"/>
                </a:cubicBezTo>
                <a:cubicBezTo>
                  <a:pt x="817586" y="683680"/>
                  <a:pt x="828040" y="684107"/>
                  <a:pt x="838200" y="685800"/>
                </a:cubicBezTo>
                <a:cubicBezTo>
                  <a:pt x="846667" y="689187"/>
                  <a:pt x="855030" y="692844"/>
                  <a:pt x="863600" y="695960"/>
                </a:cubicBezTo>
                <a:cubicBezTo>
                  <a:pt x="873665" y="699620"/>
                  <a:pt x="884084" y="702275"/>
                  <a:pt x="894080" y="706120"/>
                </a:cubicBezTo>
                <a:cubicBezTo>
                  <a:pt x="906116" y="710749"/>
                  <a:pt x="917314" y="717567"/>
                  <a:pt x="929640" y="721360"/>
                </a:cubicBezTo>
                <a:cubicBezTo>
                  <a:pt x="939485" y="724389"/>
                  <a:pt x="950084" y="724124"/>
                  <a:pt x="960120" y="726440"/>
                </a:cubicBezTo>
                <a:cubicBezTo>
                  <a:pt x="972132" y="729212"/>
                  <a:pt x="983668" y="733828"/>
                  <a:pt x="995680" y="736600"/>
                </a:cubicBezTo>
                <a:cubicBezTo>
                  <a:pt x="1005716" y="738916"/>
                  <a:pt x="1016105" y="739446"/>
                  <a:pt x="1026160" y="741680"/>
                </a:cubicBezTo>
                <a:cubicBezTo>
                  <a:pt x="1046607" y="746224"/>
                  <a:pt x="1067249" y="750296"/>
                  <a:pt x="1087120" y="756920"/>
                </a:cubicBezTo>
                <a:cubicBezTo>
                  <a:pt x="1092200" y="758613"/>
                  <a:pt x="1097165" y="760701"/>
                  <a:pt x="1102360" y="762000"/>
                </a:cubicBezTo>
                <a:cubicBezTo>
                  <a:pt x="1110737" y="764094"/>
                  <a:pt x="1119331" y="765207"/>
                  <a:pt x="1127760" y="767080"/>
                </a:cubicBezTo>
                <a:cubicBezTo>
                  <a:pt x="1134576" y="768595"/>
                  <a:pt x="1141367" y="770242"/>
                  <a:pt x="1148080" y="772160"/>
                </a:cubicBezTo>
                <a:cubicBezTo>
                  <a:pt x="1153229" y="773631"/>
                  <a:pt x="1158052" y="776282"/>
                  <a:pt x="1163320" y="777240"/>
                </a:cubicBezTo>
                <a:cubicBezTo>
                  <a:pt x="1176752" y="779682"/>
                  <a:pt x="1190413" y="780627"/>
                  <a:pt x="1203960" y="782320"/>
                </a:cubicBezTo>
                <a:cubicBezTo>
                  <a:pt x="1341189" y="821528"/>
                  <a:pt x="1139749" y="765717"/>
                  <a:pt x="1275080" y="797560"/>
                </a:cubicBezTo>
                <a:cubicBezTo>
                  <a:pt x="1281152" y="798989"/>
                  <a:pt x="1329034" y="814759"/>
                  <a:pt x="1346200" y="817880"/>
                </a:cubicBezTo>
                <a:cubicBezTo>
                  <a:pt x="1376602" y="823408"/>
                  <a:pt x="1407160" y="828040"/>
                  <a:pt x="1437640" y="833120"/>
                </a:cubicBezTo>
                <a:cubicBezTo>
                  <a:pt x="1447800" y="834813"/>
                  <a:pt x="1457883" y="837063"/>
                  <a:pt x="1468120" y="838200"/>
                </a:cubicBezTo>
                <a:lnTo>
                  <a:pt x="1513840" y="843280"/>
                </a:lnTo>
                <a:cubicBezTo>
                  <a:pt x="1534139" y="845213"/>
                  <a:pt x="1554511" y="846331"/>
                  <a:pt x="1574800" y="848360"/>
                </a:cubicBezTo>
                <a:cubicBezTo>
                  <a:pt x="1588384" y="849718"/>
                  <a:pt x="1601925" y="851509"/>
                  <a:pt x="1615440" y="853440"/>
                </a:cubicBezTo>
                <a:cubicBezTo>
                  <a:pt x="1625637" y="854897"/>
                  <a:pt x="1635666" y="857543"/>
                  <a:pt x="1645920" y="858520"/>
                </a:cubicBezTo>
                <a:cubicBezTo>
                  <a:pt x="1671262" y="860933"/>
                  <a:pt x="1696720" y="861907"/>
                  <a:pt x="1722120" y="863600"/>
                </a:cubicBezTo>
                <a:cubicBezTo>
                  <a:pt x="1730889" y="864853"/>
                  <a:pt x="1791755" y="873760"/>
                  <a:pt x="1798320" y="873760"/>
                </a:cubicBezTo>
                <a:lnTo>
                  <a:pt x="2600960" y="868680"/>
                </a:lnTo>
                <a:cubicBezTo>
                  <a:pt x="2618295" y="866204"/>
                  <a:pt x="2667398" y="858811"/>
                  <a:pt x="2682240" y="858520"/>
                </a:cubicBezTo>
                <a:lnTo>
                  <a:pt x="3154680" y="853440"/>
                </a:lnTo>
                <a:cubicBezTo>
                  <a:pt x="3176884" y="850268"/>
                  <a:pt x="3208996" y="845468"/>
                  <a:pt x="3230880" y="843280"/>
                </a:cubicBezTo>
                <a:cubicBezTo>
                  <a:pt x="3251169" y="841251"/>
                  <a:pt x="3271551" y="840229"/>
                  <a:pt x="3291840" y="838200"/>
                </a:cubicBezTo>
                <a:cubicBezTo>
                  <a:pt x="3305424" y="836842"/>
                  <a:pt x="3318843" y="833769"/>
                  <a:pt x="3332480" y="833120"/>
                </a:cubicBezTo>
                <a:cubicBezTo>
                  <a:pt x="3390013" y="830380"/>
                  <a:pt x="3447627" y="829733"/>
                  <a:pt x="3505200" y="828040"/>
                </a:cubicBezTo>
                <a:cubicBezTo>
                  <a:pt x="3518747" y="826347"/>
                  <a:pt x="3532408" y="825402"/>
                  <a:pt x="3545840" y="822960"/>
                </a:cubicBezTo>
                <a:cubicBezTo>
                  <a:pt x="3551108" y="822002"/>
                  <a:pt x="3555829" y="818930"/>
                  <a:pt x="3561080" y="817880"/>
                </a:cubicBezTo>
                <a:cubicBezTo>
                  <a:pt x="3572821" y="815532"/>
                  <a:pt x="3584787" y="814493"/>
                  <a:pt x="3596640" y="812800"/>
                </a:cubicBezTo>
                <a:cubicBezTo>
                  <a:pt x="3627882" y="797179"/>
                  <a:pt x="3610659" y="806841"/>
                  <a:pt x="3647440" y="782320"/>
                </a:cubicBezTo>
                <a:cubicBezTo>
                  <a:pt x="3658820" y="774734"/>
                  <a:pt x="3672918" y="765742"/>
                  <a:pt x="3683000" y="756920"/>
                </a:cubicBezTo>
                <a:cubicBezTo>
                  <a:pt x="3690209" y="750612"/>
                  <a:pt x="3697086" y="743873"/>
                  <a:pt x="3703320" y="736600"/>
                </a:cubicBezTo>
                <a:cubicBezTo>
                  <a:pt x="3707293" y="731964"/>
                  <a:pt x="3709889" y="726298"/>
                  <a:pt x="3713480" y="721360"/>
                </a:cubicBezTo>
                <a:cubicBezTo>
                  <a:pt x="3763889" y="652048"/>
                  <a:pt x="3725480" y="708441"/>
                  <a:pt x="3764280" y="650240"/>
                </a:cubicBezTo>
                <a:lnTo>
                  <a:pt x="3784600" y="619760"/>
                </a:lnTo>
                <a:cubicBezTo>
                  <a:pt x="3793764" y="606013"/>
                  <a:pt x="3798475" y="600313"/>
                  <a:pt x="3804920" y="584200"/>
                </a:cubicBezTo>
                <a:cubicBezTo>
                  <a:pt x="3808897" y="574256"/>
                  <a:pt x="3809570" y="562903"/>
                  <a:pt x="3815080" y="553720"/>
                </a:cubicBezTo>
                <a:cubicBezTo>
                  <a:pt x="3848199" y="498521"/>
                  <a:pt x="3818995" y="551358"/>
                  <a:pt x="3835400" y="513080"/>
                </a:cubicBezTo>
                <a:cubicBezTo>
                  <a:pt x="3838383" y="506119"/>
                  <a:pt x="3842901" y="499851"/>
                  <a:pt x="3845560" y="492760"/>
                </a:cubicBezTo>
                <a:cubicBezTo>
                  <a:pt x="3858449" y="458389"/>
                  <a:pt x="3843439" y="485856"/>
                  <a:pt x="3855720" y="457200"/>
                </a:cubicBezTo>
                <a:cubicBezTo>
                  <a:pt x="3858703" y="450239"/>
                  <a:pt x="3863221" y="443971"/>
                  <a:pt x="3865880" y="436880"/>
                </a:cubicBezTo>
                <a:cubicBezTo>
                  <a:pt x="3868331" y="430343"/>
                  <a:pt x="3868954" y="423247"/>
                  <a:pt x="3870960" y="416560"/>
                </a:cubicBezTo>
                <a:cubicBezTo>
                  <a:pt x="3874037" y="406302"/>
                  <a:pt x="3877733" y="396240"/>
                  <a:pt x="3881120" y="386080"/>
                </a:cubicBezTo>
                <a:cubicBezTo>
                  <a:pt x="3882813" y="381000"/>
                  <a:pt x="3883805" y="375629"/>
                  <a:pt x="3886200" y="370840"/>
                </a:cubicBezTo>
                <a:cubicBezTo>
                  <a:pt x="3889587" y="364067"/>
                  <a:pt x="3893377" y="357481"/>
                  <a:pt x="3896360" y="350520"/>
                </a:cubicBezTo>
                <a:cubicBezTo>
                  <a:pt x="3898469" y="345598"/>
                  <a:pt x="3900278" y="340507"/>
                  <a:pt x="3901440" y="335280"/>
                </a:cubicBezTo>
                <a:cubicBezTo>
                  <a:pt x="3906798" y="311167"/>
                  <a:pt x="3906520" y="313779"/>
                  <a:pt x="3906520" y="299720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" name="Freihandform 67"/>
          <p:cNvSpPr>
            <a:spLocks/>
          </p:cNvSpPr>
          <p:nvPr/>
        </p:nvSpPr>
        <p:spPr bwMode="auto">
          <a:xfrm>
            <a:off x="4918075" y="6175375"/>
            <a:ext cx="3944938" cy="633413"/>
          </a:xfrm>
          <a:custGeom>
            <a:avLst/>
            <a:gdLst>
              <a:gd name="T0" fmla="*/ 3944938 w 3944787"/>
              <a:gd name="T1" fmla="*/ 0 h 633984"/>
              <a:gd name="T2" fmla="*/ 3926649 w 3944787"/>
              <a:gd name="T3" fmla="*/ 36543 h 633984"/>
              <a:gd name="T4" fmla="*/ 3847398 w 3944787"/>
              <a:gd name="T5" fmla="*/ 133991 h 633984"/>
              <a:gd name="T6" fmla="*/ 3816917 w 3944787"/>
              <a:gd name="T7" fmla="*/ 188806 h 633984"/>
              <a:gd name="T8" fmla="*/ 3743762 w 3944787"/>
              <a:gd name="T9" fmla="*/ 274073 h 633984"/>
              <a:gd name="T10" fmla="*/ 3707185 w 3944787"/>
              <a:gd name="T11" fmla="*/ 328888 h 633984"/>
              <a:gd name="T12" fmla="*/ 3621838 w 3944787"/>
              <a:gd name="T13" fmla="*/ 414155 h 633984"/>
              <a:gd name="T14" fmla="*/ 3548683 w 3944787"/>
              <a:gd name="T15" fmla="*/ 481150 h 633984"/>
              <a:gd name="T16" fmla="*/ 3530394 w 3944787"/>
              <a:gd name="T17" fmla="*/ 499422 h 633984"/>
              <a:gd name="T18" fmla="*/ 3506009 w 3944787"/>
              <a:gd name="T19" fmla="*/ 511603 h 633984"/>
              <a:gd name="T20" fmla="*/ 3469432 w 3944787"/>
              <a:gd name="T21" fmla="*/ 535965 h 633984"/>
              <a:gd name="T22" fmla="*/ 3445047 w 3944787"/>
              <a:gd name="T23" fmla="*/ 548146 h 633984"/>
              <a:gd name="T24" fmla="*/ 3402373 w 3944787"/>
              <a:gd name="T25" fmla="*/ 572508 h 633984"/>
              <a:gd name="T26" fmla="*/ 3384085 w 3944787"/>
              <a:gd name="T27" fmla="*/ 578598 h 633984"/>
              <a:gd name="T28" fmla="*/ 3341411 w 3944787"/>
              <a:gd name="T29" fmla="*/ 596870 h 633984"/>
              <a:gd name="T30" fmla="*/ 3298737 w 3944787"/>
              <a:gd name="T31" fmla="*/ 615141 h 633984"/>
              <a:gd name="T32" fmla="*/ 3225582 w 3944787"/>
              <a:gd name="T33" fmla="*/ 633413 h 633984"/>
              <a:gd name="T34" fmla="*/ 2603767 w 3944787"/>
              <a:gd name="T35" fmla="*/ 627322 h 633984"/>
              <a:gd name="T36" fmla="*/ 2512323 w 3944787"/>
              <a:gd name="T37" fmla="*/ 621232 h 633984"/>
              <a:gd name="T38" fmla="*/ 2451361 w 3944787"/>
              <a:gd name="T39" fmla="*/ 609051 h 633984"/>
              <a:gd name="T40" fmla="*/ 1786871 w 3944787"/>
              <a:gd name="T41" fmla="*/ 596870 h 633984"/>
              <a:gd name="T42" fmla="*/ 1725909 w 3944787"/>
              <a:gd name="T43" fmla="*/ 590779 h 633984"/>
              <a:gd name="T44" fmla="*/ 1677139 w 3944787"/>
              <a:gd name="T45" fmla="*/ 584689 h 633984"/>
              <a:gd name="T46" fmla="*/ 1122382 w 3944787"/>
              <a:gd name="T47" fmla="*/ 578598 h 633984"/>
              <a:gd name="T48" fmla="*/ 1104093 w 3944787"/>
              <a:gd name="T49" fmla="*/ 572508 h 633984"/>
              <a:gd name="T50" fmla="*/ 1043131 w 3944787"/>
              <a:gd name="T51" fmla="*/ 560327 h 633984"/>
              <a:gd name="T52" fmla="*/ 1024842 w 3944787"/>
              <a:gd name="T53" fmla="*/ 554236 h 633984"/>
              <a:gd name="T54" fmla="*/ 933399 w 3944787"/>
              <a:gd name="T55" fmla="*/ 542055 h 633984"/>
              <a:gd name="T56" fmla="*/ 866340 w 3944787"/>
              <a:gd name="T57" fmla="*/ 529874 h 633984"/>
              <a:gd name="T58" fmla="*/ 848051 w 3944787"/>
              <a:gd name="T59" fmla="*/ 523784 h 633984"/>
              <a:gd name="T60" fmla="*/ 799282 w 3944787"/>
              <a:gd name="T61" fmla="*/ 517693 h 633984"/>
              <a:gd name="T62" fmla="*/ 774897 w 3944787"/>
              <a:gd name="T63" fmla="*/ 511603 h 633984"/>
              <a:gd name="T64" fmla="*/ 707838 w 3944787"/>
              <a:gd name="T65" fmla="*/ 499422 h 633984"/>
              <a:gd name="T66" fmla="*/ 671261 w 3944787"/>
              <a:gd name="T67" fmla="*/ 481150 h 633984"/>
              <a:gd name="T68" fmla="*/ 604202 w 3944787"/>
              <a:gd name="T69" fmla="*/ 468969 h 633984"/>
              <a:gd name="T70" fmla="*/ 573721 w 3944787"/>
              <a:gd name="T71" fmla="*/ 456788 h 633984"/>
              <a:gd name="T72" fmla="*/ 549336 w 3944787"/>
              <a:gd name="T73" fmla="*/ 450698 h 633984"/>
              <a:gd name="T74" fmla="*/ 488374 w 3944787"/>
              <a:gd name="T75" fmla="*/ 426336 h 633984"/>
              <a:gd name="T76" fmla="*/ 421315 w 3944787"/>
              <a:gd name="T77" fmla="*/ 408064 h 633984"/>
              <a:gd name="T78" fmla="*/ 360353 w 3944787"/>
              <a:gd name="T79" fmla="*/ 377612 h 633984"/>
              <a:gd name="T80" fmla="*/ 335968 w 3944787"/>
              <a:gd name="T81" fmla="*/ 365431 h 633984"/>
              <a:gd name="T82" fmla="*/ 317679 w 3944787"/>
              <a:gd name="T83" fmla="*/ 353250 h 633984"/>
              <a:gd name="T84" fmla="*/ 293294 w 3944787"/>
              <a:gd name="T85" fmla="*/ 347159 h 633984"/>
              <a:gd name="T86" fmla="*/ 250621 w 3944787"/>
              <a:gd name="T87" fmla="*/ 328888 h 633984"/>
              <a:gd name="T88" fmla="*/ 207947 w 3944787"/>
              <a:gd name="T89" fmla="*/ 292344 h 633984"/>
              <a:gd name="T90" fmla="*/ 165273 w 3944787"/>
              <a:gd name="T91" fmla="*/ 267982 h 633984"/>
              <a:gd name="T92" fmla="*/ 146985 w 3944787"/>
              <a:gd name="T93" fmla="*/ 249711 h 633984"/>
              <a:gd name="T94" fmla="*/ 122600 w 3944787"/>
              <a:gd name="T95" fmla="*/ 237530 h 633984"/>
              <a:gd name="T96" fmla="*/ 18964 w 3944787"/>
              <a:gd name="T97" fmla="*/ 146172 h 633984"/>
              <a:gd name="T98" fmla="*/ 675 w 3944787"/>
              <a:gd name="T99" fmla="*/ 103539 h 633984"/>
              <a:gd name="T100" fmla="*/ 675 w 3944787"/>
              <a:gd name="T101" fmla="*/ 48724 h 63398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944787" h="633984">
                <a:moveTo>
                  <a:pt x="3944787" y="0"/>
                </a:moveTo>
                <a:cubicBezTo>
                  <a:pt x="3938691" y="12192"/>
                  <a:pt x="3934516" y="25552"/>
                  <a:pt x="3926499" y="36576"/>
                </a:cubicBezTo>
                <a:cubicBezTo>
                  <a:pt x="3901860" y="70455"/>
                  <a:pt x="3867595" y="97493"/>
                  <a:pt x="3847251" y="134112"/>
                </a:cubicBezTo>
                <a:cubicBezTo>
                  <a:pt x="3837091" y="152400"/>
                  <a:pt x="3829206" y="172152"/>
                  <a:pt x="3816771" y="188976"/>
                </a:cubicBezTo>
                <a:cubicBezTo>
                  <a:pt x="3794500" y="219107"/>
                  <a:pt x="3764403" y="243145"/>
                  <a:pt x="3743619" y="274320"/>
                </a:cubicBezTo>
                <a:cubicBezTo>
                  <a:pt x="3731427" y="292608"/>
                  <a:pt x="3721278" y="312437"/>
                  <a:pt x="3707043" y="329184"/>
                </a:cubicBezTo>
                <a:lnTo>
                  <a:pt x="3621699" y="414528"/>
                </a:lnTo>
                <a:cubicBezTo>
                  <a:pt x="3546837" y="489390"/>
                  <a:pt x="3623280" y="415155"/>
                  <a:pt x="3548547" y="481584"/>
                </a:cubicBezTo>
                <a:cubicBezTo>
                  <a:pt x="3542104" y="487312"/>
                  <a:pt x="3537274" y="494861"/>
                  <a:pt x="3530259" y="499872"/>
                </a:cubicBezTo>
                <a:cubicBezTo>
                  <a:pt x="3522864" y="505154"/>
                  <a:pt x="3513667" y="507389"/>
                  <a:pt x="3505875" y="512064"/>
                </a:cubicBezTo>
                <a:cubicBezTo>
                  <a:pt x="3493310" y="519603"/>
                  <a:pt x="3482405" y="529895"/>
                  <a:pt x="3469299" y="536448"/>
                </a:cubicBezTo>
                <a:cubicBezTo>
                  <a:pt x="3461171" y="540512"/>
                  <a:pt x="3452805" y="544131"/>
                  <a:pt x="3444915" y="548640"/>
                </a:cubicBezTo>
                <a:cubicBezTo>
                  <a:pt x="3414304" y="566132"/>
                  <a:pt x="3439086" y="557234"/>
                  <a:pt x="3402243" y="573024"/>
                </a:cubicBezTo>
                <a:cubicBezTo>
                  <a:pt x="3396337" y="575555"/>
                  <a:pt x="3389702" y="576246"/>
                  <a:pt x="3383955" y="579120"/>
                </a:cubicBezTo>
                <a:cubicBezTo>
                  <a:pt x="3341857" y="600169"/>
                  <a:pt x="3392031" y="584721"/>
                  <a:pt x="3341283" y="597408"/>
                </a:cubicBezTo>
                <a:cubicBezTo>
                  <a:pt x="3312269" y="616751"/>
                  <a:pt x="3334397" y="604960"/>
                  <a:pt x="3298611" y="615696"/>
                </a:cubicBezTo>
                <a:cubicBezTo>
                  <a:pt x="3238234" y="633809"/>
                  <a:pt x="3286325" y="623840"/>
                  <a:pt x="3225459" y="633984"/>
                </a:cubicBezTo>
                <a:lnTo>
                  <a:pt x="2603667" y="627888"/>
                </a:lnTo>
                <a:cubicBezTo>
                  <a:pt x="2573124" y="627366"/>
                  <a:pt x="2542557" y="625432"/>
                  <a:pt x="2512227" y="621792"/>
                </a:cubicBezTo>
                <a:cubicBezTo>
                  <a:pt x="2491652" y="619323"/>
                  <a:pt x="2471978" y="610296"/>
                  <a:pt x="2451267" y="609600"/>
                </a:cubicBezTo>
                <a:cubicBezTo>
                  <a:pt x="2229867" y="602158"/>
                  <a:pt x="2008291" y="601472"/>
                  <a:pt x="1786803" y="597408"/>
                </a:cubicBezTo>
                <a:lnTo>
                  <a:pt x="1725843" y="591312"/>
                </a:lnTo>
                <a:cubicBezTo>
                  <a:pt x="1709561" y="589503"/>
                  <a:pt x="1693454" y="585547"/>
                  <a:pt x="1677075" y="585216"/>
                </a:cubicBezTo>
                <a:lnTo>
                  <a:pt x="1122339" y="579120"/>
                </a:lnTo>
                <a:cubicBezTo>
                  <a:pt x="1116243" y="577088"/>
                  <a:pt x="1110312" y="574469"/>
                  <a:pt x="1104051" y="573024"/>
                </a:cubicBezTo>
                <a:cubicBezTo>
                  <a:pt x="1083859" y="568364"/>
                  <a:pt x="1062750" y="567385"/>
                  <a:pt x="1043091" y="560832"/>
                </a:cubicBezTo>
                <a:cubicBezTo>
                  <a:pt x="1036995" y="558800"/>
                  <a:pt x="1031104" y="555996"/>
                  <a:pt x="1024803" y="554736"/>
                </a:cubicBezTo>
                <a:cubicBezTo>
                  <a:pt x="1010782" y="551932"/>
                  <a:pt x="945231" y="544027"/>
                  <a:pt x="933363" y="542544"/>
                </a:cubicBezTo>
                <a:cubicBezTo>
                  <a:pt x="891422" y="528564"/>
                  <a:pt x="942130" y="544138"/>
                  <a:pt x="866307" y="530352"/>
                </a:cubicBezTo>
                <a:cubicBezTo>
                  <a:pt x="859985" y="529203"/>
                  <a:pt x="854341" y="525405"/>
                  <a:pt x="848019" y="524256"/>
                </a:cubicBezTo>
                <a:cubicBezTo>
                  <a:pt x="831901" y="521325"/>
                  <a:pt x="815411" y="520853"/>
                  <a:pt x="799251" y="518160"/>
                </a:cubicBezTo>
                <a:cubicBezTo>
                  <a:pt x="790987" y="516783"/>
                  <a:pt x="783046" y="513881"/>
                  <a:pt x="774867" y="512064"/>
                </a:cubicBezTo>
                <a:cubicBezTo>
                  <a:pt x="749307" y="506384"/>
                  <a:pt x="734280" y="504283"/>
                  <a:pt x="707811" y="499872"/>
                </a:cubicBezTo>
                <a:cubicBezTo>
                  <a:pt x="695619" y="493776"/>
                  <a:pt x="684045" y="486242"/>
                  <a:pt x="671235" y="481584"/>
                </a:cubicBezTo>
                <a:cubicBezTo>
                  <a:pt x="664026" y="478962"/>
                  <a:pt x="608756" y="470155"/>
                  <a:pt x="604179" y="469392"/>
                </a:cubicBezTo>
                <a:cubicBezTo>
                  <a:pt x="594019" y="465328"/>
                  <a:pt x="584080" y="460660"/>
                  <a:pt x="573699" y="457200"/>
                </a:cubicBezTo>
                <a:cubicBezTo>
                  <a:pt x="565751" y="454551"/>
                  <a:pt x="557205" y="453922"/>
                  <a:pt x="549315" y="451104"/>
                </a:cubicBezTo>
                <a:cubicBezTo>
                  <a:pt x="528705" y="443743"/>
                  <a:pt x="509117" y="433641"/>
                  <a:pt x="488355" y="426720"/>
                </a:cubicBezTo>
                <a:cubicBezTo>
                  <a:pt x="486744" y="426183"/>
                  <a:pt x="435009" y="414760"/>
                  <a:pt x="421299" y="408432"/>
                </a:cubicBezTo>
                <a:cubicBezTo>
                  <a:pt x="400672" y="398912"/>
                  <a:pt x="380659" y="388112"/>
                  <a:pt x="360339" y="377952"/>
                </a:cubicBezTo>
                <a:cubicBezTo>
                  <a:pt x="352211" y="373888"/>
                  <a:pt x="343516" y="370801"/>
                  <a:pt x="335955" y="365760"/>
                </a:cubicBezTo>
                <a:cubicBezTo>
                  <a:pt x="329859" y="361696"/>
                  <a:pt x="324401" y="356454"/>
                  <a:pt x="317667" y="353568"/>
                </a:cubicBezTo>
                <a:cubicBezTo>
                  <a:pt x="309966" y="350268"/>
                  <a:pt x="301339" y="349774"/>
                  <a:pt x="293283" y="347472"/>
                </a:cubicBezTo>
                <a:cubicBezTo>
                  <a:pt x="280242" y="343746"/>
                  <a:pt x="261130" y="336834"/>
                  <a:pt x="250611" y="329184"/>
                </a:cubicBezTo>
                <a:cubicBezTo>
                  <a:pt x="235460" y="318165"/>
                  <a:pt x="223090" y="303627"/>
                  <a:pt x="207939" y="292608"/>
                </a:cubicBezTo>
                <a:cubicBezTo>
                  <a:pt x="161091" y="258537"/>
                  <a:pt x="203944" y="300455"/>
                  <a:pt x="165267" y="268224"/>
                </a:cubicBezTo>
                <a:cubicBezTo>
                  <a:pt x="158644" y="262705"/>
                  <a:pt x="153994" y="254947"/>
                  <a:pt x="146979" y="249936"/>
                </a:cubicBezTo>
                <a:cubicBezTo>
                  <a:pt x="139584" y="244654"/>
                  <a:pt x="130067" y="242917"/>
                  <a:pt x="122595" y="237744"/>
                </a:cubicBezTo>
                <a:cubicBezTo>
                  <a:pt x="104565" y="225262"/>
                  <a:pt x="29557" y="167493"/>
                  <a:pt x="18963" y="146304"/>
                </a:cubicBezTo>
                <a:cubicBezTo>
                  <a:pt x="15314" y="139006"/>
                  <a:pt x="1572" y="114396"/>
                  <a:pt x="675" y="103632"/>
                </a:cubicBezTo>
                <a:cubicBezTo>
                  <a:pt x="-844" y="85407"/>
                  <a:pt x="675" y="67056"/>
                  <a:pt x="675" y="48768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9" name="Freihandform 68"/>
          <p:cNvSpPr>
            <a:spLocks/>
          </p:cNvSpPr>
          <p:nvPr/>
        </p:nvSpPr>
        <p:spPr bwMode="auto">
          <a:xfrm rot="-5029846">
            <a:off x="8059738" y="4826000"/>
            <a:ext cx="2070100" cy="298450"/>
          </a:xfrm>
          <a:custGeom>
            <a:avLst/>
            <a:gdLst>
              <a:gd name="T0" fmla="*/ 3642967 w 1176528"/>
              <a:gd name="T1" fmla="*/ 0 h 81827"/>
              <a:gd name="T2" fmla="*/ 2944575 w 1176528"/>
              <a:gd name="T3" fmla="*/ 161843 h 81827"/>
              <a:gd name="T4" fmla="*/ 2661443 w 1176528"/>
              <a:gd name="T5" fmla="*/ 323690 h 81827"/>
              <a:gd name="T6" fmla="*/ 1359034 w 1176528"/>
              <a:gd name="T7" fmla="*/ 485532 h 81827"/>
              <a:gd name="T8" fmla="*/ 1132528 w 1176528"/>
              <a:gd name="T9" fmla="*/ 566456 h 81827"/>
              <a:gd name="T10" fmla="*/ 1000400 w 1176528"/>
              <a:gd name="T11" fmla="*/ 647379 h 81827"/>
              <a:gd name="T12" fmla="*/ 849396 w 1176528"/>
              <a:gd name="T13" fmla="*/ 728302 h 81827"/>
              <a:gd name="T14" fmla="*/ 622891 w 1176528"/>
              <a:gd name="T15" fmla="*/ 809222 h 81827"/>
              <a:gd name="T16" fmla="*/ 434135 w 1176528"/>
              <a:gd name="T17" fmla="*/ 890145 h 81827"/>
              <a:gd name="T18" fmla="*/ 0 w 1176528"/>
              <a:gd name="T19" fmla="*/ 1051992 h 818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76528" h="81827">
                <a:moveTo>
                  <a:pt x="1176528" y="0"/>
                </a:moveTo>
                <a:cubicBezTo>
                  <a:pt x="1133733" y="1945"/>
                  <a:pt x="1003900" y="6900"/>
                  <a:pt x="950976" y="12192"/>
                </a:cubicBezTo>
                <a:cubicBezTo>
                  <a:pt x="818787" y="25411"/>
                  <a:pt x="1091801" y="11112"/>
                  <a:pt x="859536" y="24384"/>
                </a:cubicBezTo>
                <a:cubicBezTo>
                  <a:pt x="738200" y="31317"/>
                  <a:pt x="546133" y="34139"/>
                  <a:pt x="438912" y="36576"/>
                </a:cubicBezTo>
                <a:cubicBezTo>
                  <a:pt x="414528" y="38608"/>
                  <a:pt x="390094" y="40111"/>
                  <a:pt x="365760" y="42672"/>
                </a:cubicBezTo>
                <a:cubicBezTo>
                  <a:pt x="351471" y="44176"/>
                  <a:pt x="337330" y="46869"/>
                  <a:pt x="323088" y="48768"/>
                </a:cubicBezTo>
                <a:cubicBezTo>
                  <a:pt x="306849" y="50933"/>
                  <a:pt x="290621" y="53234"/>
                  <a:pt x="274320" y="54864"/>
                </a:cubicBezTo>
                <a:cubicBezTo>
                  <a:pt x="249973" y="57299"/>
                  <a:pt x="225536" y="58745"/>
                  <a:pt x="201168" y="60960"/>
                </a:cubicBezTo>
                <a:lnTo>
                  <a:pt x="140208" y="67056"/>
                </a:lnTo>
                <a:cubicBezTo>
                  <a:pt x="70861" y="90172"/>
                  <a:pt x="116483" y="79248"/>
                  <a:pt x="0" y="79248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" name="Freihandform 69"/>
          <p:cNvSpPr>
            <a:spLocks/>
          </p:cNvSpPr>
          <p:nvPr/>
        </p:nvSpPr>
        <p:spPr bwMode="auto">
          <a:xfrm>
            <a:off x="5699125" y="5389563"/>
            <a:ext cx="823913" cy="414337"/>
          </a:xfrm>
          <a:custGeom>
            <a:avLst/>
            <a:gdLst>
              <a:gd name="T0" fmla="*/ 0 w 822960"/>
              <a:gd name="T1" fmla="*/ 414337 h 414528"/>
              <a:gd name="T2" fmla="*/ 48824 w 822960"/>
              <a:gd name="T3" fmla="*/ 402151 h 414528"/>
              <a:gd name="T4" fmla="*/ 164783 w 822960"/>
              <a:gd name="T5" fmla="*/ 335126 h 414528"/>
              <a:gd name="T6" fmla="*/ 244122 w 822960"/>
              <a:gd name="T7" fmla="*/ 280287 h 414528"/>
              <a:gd name="T8" fmla="*/ 335668 w 822960"/>
              <a:gd name="T9" fmla="*/ 237634 h 414528"/>
              <a:gd name="T10" fmla="*/ 457729 w 822960"/>
              <a:gd name="T11" fmla="*/ 164516 h 414528"/>
              <a:gd name="T12" fmla="*/ 482142 w 822960"/>
              <a:gd name="T13" fmla="*/ 152330 h 414528"/>
              <a:gd name="T14" fmla="*/ 518760 w 822960"/>
              <a:gd name="T15" fmla="*/ 140143 h 414528"/>
              <a:gd name="T16" fmla="*/ 561481 w 822960"/>
              <a:gd name="T17" fmla="*/ 121864 h 414528"/>
              <a:gd name="T18" fmla="*/ 610306 w 822960"/>
              <a:gd name="T19" fmla="*/ 109677 h 414528"/>
              <a:gd name="T20" fmla="*/ 628615 w 822960"/>
              <a:gd name="T21" fmla="*/ 103584 h 414528"/>
              <a:gd name="T22" fmla="*/ 646924 w 822960"/>
              <a:gd name="T23" fmla="*/ 91398 h 414528"/>
              <a:gd name="T24" fmla="*/ 695749 w 822960"/>
              <a:gd name="T25" fmla="*/ 67025 h 414528"/>
              <a:gd name="T26" fmla="*/ 714058 w 822960"/>
              <a:gd name="T27" fmla="*/ 54839 h 414528"/>
              <a:gd name="T28" fmla="*/ 732367 w 822960"/>
              <a:gd name="T29" fmla="*/ 48746 h 414528"/>
              <a:gd name="T30" fmla="*/ 750676 w 822960"/>
              <a:gd name="T31" fmla="*/ 36559 h 414528"/>
              <a:gd name="T32" fmla="*/ 768985 w 822960"/>
              <a:gd name="T33" fmla="*/ 30466 h 414528"/>
              <a:gd name="T34" fmla="*/ 799501 w 822960"/>
              <a:gd name="T35" fmla="*/ 12186 h 414528"/>
              <a:gd name="T36" fmla="*/ 823913 w 822960"/>
              <a:gd name="T37" fmla="*/ 0 h 41452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822960" h="414528">
                <a:moveTo>
                  <a:pt x="0" y="414528"/>
                </a:moveTo>
                <a:cubicBezTo>
                  <a:pt x="16256" y="410464"/>
                  <a:pt x="33535" y="409318"/>
                  <a:pt x="48768" y="402336"/>
                </a:cubicBezTo>
                <a:cubicBezTo>
                  <a:pt x="63672" y="395505"/>
                  <a:pt x="132750" y="358024"/>
                  <a:pt x="164592" y="335280"/>
                </a:cubicBezTo>
                <a:cubicBezTo>
                  <a:pt x="195514" y="313193"/>
                  <a:pt x="204417" y="302318"/>
                  <a:pt x="243840" y="280416"/>
                </a:cubicBezTo>
                <a:cubicBezTo>
                  <a:pt x="285839" y="257083"/>
                  <a:pt x="298050" y="260495"/>
                  <a:pt x="335280" y="237744"/>
                </a:cubicBezTo>
                <a:cubicBezTo>
                  <a:pt x="467691" y="156826"/>
                  <a:pt x="354847" y="215768"/>
                  <a:pt x="457200" y="164592"/>
                </a:cubicBezTo>
                <a:cubicBezTo>
                  <a:pt x="465328" y="160528"/>
                  <a:pt x="472963" y="155274"/>
                  <a:pt x="481584" y="152400"/>
                </a:cubicBezTo>
                <a:cubicBezTo>
                  <a:pt x="493776" y="148336"/>
                  <a:pt x="506228" y="144981"/>
                  <a:pt x="518160" y="140208"/>
                </a:cubicBezTo>
                <a:cubicBezTo>
                  <a:pt x="553845" y="125934"/>
                  <a:pt x="529996" y="130330"/>
                  <a:pt x="560832" y="121920"/>
                </a:cubicBezTo>
                <a:cubicBezTo>
                  <a:pt x="576998" y="117511"/>
                  <a:pt x="593704" y="115027"/>
                  <a:pt x="609600" y="109728"/>
                </a:cubicBezTo>
                <a:cubicBezTo>
                  <a:pt x="615696" y="107696"/>
                  <a:pt x="622141" y="106506"/>
                  <a:pt x="627888" y="103632"/>
                </a:cubicBezTo>
                <a:cubicBezTo>
                  <a:pt x="634441" y="100355"/>
                  <a:pt x="639744" y="94948"/>
                  <a:pt x="646176" y="91440"/>
                </a:cubicBezTo>
                <a:cubicBezTo>
                  <a:pt x="662132" y="82737"/>
                  <a:pt x="679822" y="77138"/>
                  <a:pt x="694944" y="67056"/>
                </a:cubicBezTo>
                <a:cubicBezTo>
                  <a:pt x="701040" y="62992"/>
                  <a:pt x="706679" y="58141"/>
                  <a:pt x="713232" y="54864"/>
                </a:cubicBezTo>
                <a:cubicBezTo>
                  <a:pt x="718979" y="51990"/>
                  <a:pt x="725773" y="51642"/>
                  <a:pt x="731520" y="48768"/>
                </a:cubicBezTo>
                <a:cubicBezTo>
                  <a:pt x="738073" y="45491"/>
                  <a:pt x="743255" y="39853"/>
                  <a:pt x="749808" y="36576"/>
                </a:cubicBezTo>
                <a:cubicBezTo>
                  <a:pt x="755555" y="33702"/>
                  <a:pt x="762349" y="33354"/>
                  <a:pt x="768096" y="30480"/>
                </a:cubicBezTo>
                <a:cubicBezTo>
                  <a:pt x="778694" y="25181"/>
                  <a:pt x="787978" y="17491"/>
                  <a:pt x="798576" y="12192"/>
                </a:cubicBezTo>
                <a:cubicBezTo>
                  <a:pt x="826595" y="-1817"/>
                  <a:pt x="809188" y="13772"/>
                  <a:pt x="822960" y="0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" name="Freihandform 70"/>
          <p:cNvSpPr>
            <a:spLocks/>
          </p:cNvSpPr>
          <p:nvPr/>
        </p:nvSpPr>
        <p:spPr bwMode="auto">
          <a:xfrm>
            <a:off x="5815013" y="5327650"/>
            <a:ext cx="493712" cy="469900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744 h 469392"/>
              <a:gd name="T4" fmla="*/ 67047 w 493776"/>
              <a:gd name="T5" fmla="*/ 122052 h 469392"/>
              <a:gd name="T6" fmla="*/ 85333 w 493776"/>
              <a:gd name="T7" fmla="*/ 140360 h 469392"/>
              <a:gd name="T8" fmla="*/ 103619 w 493776"/>
              <a:gd name="T9" fmla="*/ 164770 h 469392"/>
              <a:gd name="T10" fmla="*/ 115809 w 493776"/>
              <a:gd name="T11" fmla="*/ 183078 h 469392"/>
              <a:gd name="T12" fmla="*/ 158475 w 493776"/>
              <a:gd name="T13" fmla="*/ 225796 h 469392"/>
              <a:gd name="T14" fmla="*/ 176761 w 493776"/>
              <a:gd name="T15" fmla="*/ 244104 h 469392"/>
              <a:gd name="T16" fmla="*/ 201142 w 493776"/>
              <a:gd name="T17" fmla="*/ 274617 h 469392"/>
              <a:gd name="T18" fmla="*/ 231618 w 493776"/>
              <a:gd name="T19" fmla="*/ 292925 h 469392"/>
              <a:gd name="T20" fmla="*/ 255999 w 493776"/>
              <a:gd name="T21" fmla="*/ 317335 h 469392"/>
              <a:gd name="T22" fmla="*/ 280380 w 493776"/>
              <a:gd name="T23" fmla="*/ 335643 h 469392"/>
              <a:gd name="T24" fmla="*/ 298665 w 493776"/>
              <a:gd name="T25" fmla="*/ 360053 h 469392"/>
              <a:gd name="T26" fmla="*/ 323046 w 493776"/>
              <a:gd name="T27" fmla="*/ 372258 h 469392"/>
              <a:gd name="T28" fmla="*/ 347427 w 493776"/>
              <a:gd name="T29" fmla="*/ 390566 h 469392"/>
              <a:gd name="T30" fmla="*/ 365713 w 493776"/>
              <a:gd name="T31" fmla="*/ 402771 h 469392"/>
              <a:gd name="T32" fmla="*/ 390093 w 493776"/>
              <a:gd name="T33" fmla="*/ 421079 h 469392"/>
              <a:gd name="T34" fmla="*/ 408379 w 493776"/>
              <a:gd name="T35" fmla="*/ 433284 h 469392"/>
              <a:gd name="T36" fmla="*/ 432760 w 493776"/>
              <a:gd name="T37" fmla="*/ 439387 h 469392"/>
              <a:gd name="T38" fmla="*/ 487617 w 493776"/>
              <a:gd name="T39" fmla="*/ 463797 h 469392"/>
              <a:gd name="T40" fmla="*/ 493712 w 493776"/>
              <a:gd name="T41" fmla="*/ 469900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" name="Freihandform 71"/>
          <p:cNvSpPr>
            <a:spLocks/>
          </p:cNvSpPr>
          <p:nvPr/>
        </p:nvSpPr>
        <p:spPr bwMode="auto">
          <a:xfrm>
            <a:off x="6156325" y="4297363"/>
            <a:ext cx="677863" cy="665162"/>
          </a:xfrm>
          <a:custGeom>
            <a:avLst/>
            <a:gdLst>
              <a:gd name="T0" fmla="*/ 0 w 676656"/>
              <a:gd name="T1" fmla="*/ 665162 h 664464"/>
              <a:gd name="T2" fmla="*/ 54962 w 676656"/>
              <a:gd name="T3" fmla="*/ 573626 h 664464"/>
              <a:gd name="T4" fmla="*/ 116031 w 676656"/>
              <a:gd name="T5" fmla="*/ 500397 h 664464"/>
              <a:gd name="T6" fmla="*/ 128244 w 676656"/>
              <a:gd name="T7" fmla="*/ 482090 h 664464"/>
              <a:gd name="T8" fmla="*/ 146565 w 676656"/>
              <a:gd name="T9" fmla="*/ 463783 h 664464"/>
              <a:gd name="T10" fmla="*/ 164886 w 676656"/>
              <a:gd name="T11" fmla="*/ 439373 h 664464"/>
              <a:gd name="T12" fmla="*/ 183206 w 676656"/>
              <a:gd name="T13" fmla="*/ 421066 h 664464"/>
              <a:gd name="T14" fmla="*/ 232061 w 676656"/>
              <a:gd name="T15" fmla="*/ 360042 h 664464"/>
              <a:gd name="T16" fmla="*/ 280916 w 676656"/>
              <a:gd name="T17" fmla="*/ 317325 h 664464"/>
              <a:gd name="T18" fmla="*/ 305344 w 676656"/>
              <a:gd name="T19" fmla="*/ 292915 h 664464"/>
              <a:gd name="T20" fmla="*/ 354199 w 676656"/>
              <a:gd name="T21" fmla="*/ 256301 h 664464"/>
              <a:gd name="T22" fmla="*/ 403054 w 676656"/>
              <a:gd name="T23" fmla="*/ 207482 h 664464"/>
              <a:gd name="T24" fmla="*/ 421374 w 676656"/>
              <a:gd name="T25" fmla="*/ 195277 h 664464"/>
              <a:gd name="T26" fmla="*/ 464122 w 676656"/>
              <a:gd name="T27" fmla="*/ 152560 h 664464"/>
              <a:gd name="T28" fmla="*/ 580153 w 676656"/>
              <a:gd name="T29" fmla="*/ 61024 h 664464"/>
              <a:gd name="T30" fmla="*/ 622901 w 676656"/>
              <a:gd name="T31" fmla="*/ 36614 h 664464"/>
              <a:gd name="T32" fmla="*/ 659542 w 676656"/>
              <a:gd name="T33" fmla="*/ 12205 h 664464"/>
              <a:gd name="T34" fmla="*/ 677863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" name="Freihandform 72"/>
          <p:cNvSpPr>
            <a:spLocks/>
          </p:cNvSpPr>
          <p:nvPr/>
        </p:nvSpPr>
        <p:spPr bwMode="auto">
          <a:xfrm>
            <a:off x="6089650" y="4303713"/>
            <a:ext cx="639763" cy="622300"/>
          </a:xfrm>
          <a:custGeom>
            <a:avLst/>
            <a:gdLst>
              <a:gd name="T0" fmla="*/ 0 w 640080"/>
              <a:gd name="T1" fmla="*/ 0 h 621792"/>
              <a:gd name="T2" fmla="*/ 127953 w 640080"/>
              <a:gd name="T3" fmla="*/ 115919 h 621792"/>
              <a:gd name="T4" fmla="*/ 274184 w 640080"/>
              <a:gd name="T5" fmla="*/ 244039 h 621792"/>
              <a:gd name="T6" fmla="*/ 335114 w 640080"/>
              <a:gd name="T7" fmla="*/ 298948 h 621792"/>
              <a:gd name="T8" fmla="*/ 377765 w 640080"/>
              <a:gd name="T9" fmla="*/ 335554 h 621792"/>
              <a:gd name="T10" fmla="*/ 396044 w 640080"/>
              <a:gd name="T11" fmla="*/ 347756 h 621792"/>
              <a:gd name="T12" fmla="*/ 450881 w 640080"/>
              <a:gd name="T13" fmla="*/ 402665 h 621792"/>
              <a:gd name="T14" fmla="*/ 499624 w 640080"/>
              <a:gd name="T15" fmla="*/ 457574 h 621792"/>
              <a:gd name="T16" fmla="*/ 536182 w 640080"/>
              <a:gd name="T17" fmla="*/ 494179 h 621792"/>
              <a:gd name="T18" fmla="*/ 560554 w 640080"/>
              <a:gd name="T19" fmla="*/ 518583 h 621792"/>
              <a:gd name="T20" fmla="*/ 584926 w 640080"/>
              <a:gd name="T21" fmla="*/ 549088 h 621792"/>
              <a:gd name="T22" fmla="*/ 627577 w 640080"/>
              <a:gd name="T23" fmla="*/ 603997 h 621792"/>
              <a:gd name="T24" fmla="*/ 639763 w 640080"/>
              <a:gd name="T25" fmla="*/ 622300 h 6217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40080" h="621792">
                <a:moveTo>
                  <a:pt x="0" y="0"/>
                </a:moveTo>
                <a:cubicBezTo>
                  <a:pt x="47363" y="82884"/>
                  <a:pt x="5838" y="24190"/>
                  <a:pt x="128016" y="115824"/>
                </a:cubicBezTo>
                <a:cubicBezTo>
                  <a:pt x="244560" y="203232"/>
                  <a:pt x="188603" y="162635"/>
                  <a:pt x="274320" y="243840"/>
                </a:cubicBezTo>
                <a:cubicBezTo>
                  <a:pt x="294166" y="262641"/>
                  <a:pt x="314781" y="280617"/>
                  <a:pt x="335280" y="298704"/>
                </a:cubicBezTo>
                <a:cubicBezTo>
                  <a:pt x="349328" y="311099"/>
                  <a:pt x="362364" y="324888"/>
                  <a:pt x="377952" y="335280"/>
                </a:cubicBezTo>
                <a:cubicBezTo>
                  <a:pt x="384048" y="339344"/>
                  <a:pt x="390839" y="342521"/>
                  <a:pt x="396240" y="347472"/>
                </a:cubicBezTo>
                <a:cubicBezTo>
                  <a:pt x="415305" y="364948"/>
                  <a:pt x="432816" y="384048"/>
                  <a:pt x="451104" y="402336"/>
                </a:cubicBezTo>
                <a:cubicBezTo>
                  <a:pt x="526517" y="477749"/>
                  <a:pt x="420960" y="370397"/>
                  <a:pt x="499872" y="457200"/>
                </a:cubicBezTo>
                <a:cubicBezTo>
                  <a:pt x="511470" y="469958"/>
                  <a:pt x="524256" y="481584"/>
                  <a:pt x="536448" y="493776"/>
                </a:cubicBezTo>
                <a:cubicBezTo>
                  <a:pt x="544576" y="501904"/>
                  <a:pt x="553651" y="509184"/>
                  <a:pt x="560832" y="518160"/>
                </a:cubicBezTo>
                <a:cubicBezTo>
                  <a:pt x="568960" y="528320"/>
                  <a:pt x="577755" y="537981"/>
                  <a:pt x="585216" y="548640"/>
                </a:cubicBezTo>
                <a:cubicBezTo>
                  <a:pt x="652910" y="645346"/>
                  <a:pt x="552932" y="516056"/>
                  <a:pt x="627888" y="603504"/>
                </a:cubicBezTo>
                <a:cubicBezTo>
                  <a:pt x="632656" y="609067"/>
                  <a:pt x="640080" y="621792"/>
                  <a:pt x="640080" y="6217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" name="Rechteck 73"/>
          <p:cNvSpPr/>
          <p:nvPr/>
        </p:nvSpPr>
        <p:spPr bwMode="auto">
          <a:xfrm>
            <a:off x="6135688" y="2416175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Possibility of attacks on</a:t>
            </a:r>
            <a:endParaRPr lang="de-DE" sz="1200" dirty="0">
              <a:latin typeface="+mn-lt"/>
            </a:endParaRPr>
          </a:p>
        </p:txBody>
      </p:sp>
      <p:sp>
        <p:nvSpPr>
          <p:cNvPr id="76" name="Freihandform 75"/>
          <p:cNvSpPr>
            <a:spLocks/>
          </p:cNvSpPr>
          <p:nvPr/>
        </p:nvSpPr>
        <p:spPr bwMode="auto">
          <a:xfrm>
            <a:off x="4330700" y="5803900"/>
            <a:ext cx="493713" cy="468313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394 h 469392"/>
              <a:gd name="T4" fmla="*/ 67047 w 493776"/>
              <a:gd name="T5" fmla="*/ 121640 h 469392"/>
              <a:gd name="T6" fmla="*/ 85333 w 493776"/>
              <a:gd name="T7" fmla="*/ 139886 h 469392"/>
              <a:gd name="T8" fmla="*/ 103619 w 493776"/>
              <a:gd name="T9" fmla="*/ 164214 h 469392"/>
              <a:gd name="T10" fmla="*/ 115809 w 493776"/>
              <a:gd name="T11" fmla="*/ 182460 h 469392"/>
              <a:gd name="T12" fmla="*/ 158476 w 493776"/>
              <a:gd name="T13" fmla="*/ 225034 h 469392"/>
              <a:gd name="T14" fmla="*/ 176761 w 493776"/>
              <a:gd name="T15" fmla="*/ 243279 h 469392"/>
              <a:gd name="T16" fmla="*/ 201142 w 493776"/>
              <a:gd name="T17" fmla="*/ 273689 h 469392"/>
              <a:gd name="T18" fmla="*/ 231618 w 493776"/>
              <a:gd name="T19" fmla="*/ 291935 h 469392"/>
              <a:gd name="T20" fmla="*/ 255999 w 493776"/>
              <a:gd name="T21" fmla="*/ 316263 h 469392"/>
              <a:gd name="T22" fmla="*/ 280380 w 493776"/>
              <a:gd name="T23" fmla="*/ 334509 h 469392"/>
              <a:gd name="T24" fmla="*/ 298666 w 493776"/>
              <a:gd name="T25" fmla="*/ 358837 h 469392"/>
              <a:gd name="T26" fmla="*/ 323047 w 493776"/>
              <a:gd name="T27" fmla="*/ 371001 h 469392"/>
              <a:gd name="T28" fmla="*/ 347428 w 493776"/>
              <a:gd name="T29" fmla="*/ 389247 h 469392"/>
              <a:gd name="T30" fmla="*/ 365713 w 493776"/>
              <a:gd name="T31" fmla="*/ 401411 h 469392"/>
              <a:gd name="T32" fmla="*/ 390094 w 493776"/>
              <a:gd name="T33" fmla="*/ 419657 h 469392"/>
              <a:gd name="T34" fmla="*/ 408380 w 493776"/>
              <a:gd name="T35" fmla="*/ 431821 h 469392"/>
              <a:gd name="T36" fmla="*/ 432761 w 493776"/>
              <a:gd name="T37" fmla="*/ 437903 h 469392"/>
              <a:gd name="T38" fmla="*/ 487618 w 493776"/>
              <a:gd name="T39" fmla="*/ 462231 h 469392"/>
              <a:gd name="T40" fmla="*/ 493713 w 493776"/>
              <a:gd name="T41" fmla="*/ 468313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7" name="Freihandform 76"/>
          <p:cNvSpPr>
            <a:spLocks/>
          </p:cNvSpPr>
          <p:nvPr/>
        </p:nvSpPr>
        <p:spPr bwMode="auto">
          <a:xfrm>
            <a:off x="4375150" y="5745163"/>
            <a:ext cx="542925" cy="593725"/>
          </a:xfrm>
          <a:custGeom>
            <a:avLst/>
            <a:gdLst>
              <a:gd name="T0" fmla="*/ 0 w 676656"/>
              <a:gd name="T1" fmla="*/ 530224 h 664464"/>
              <a:gd name="T2" fmla="*/ 35400 w 676656"/>
              <a:gd name="T3" fmla="*/ 457257 h 664464"/>
              <a:gd name="T4" fmla="*/ 74734 w 676656"/>
              <a:gd name="T5" fmla="*/ 398884 h 664464"/>
              <a:gd name="T6" fmla="*/ 82601 w 676656"/>
              <a:gd name="T7" fmla="*/ 384291 h 664464"/>
              <a:gd name="T8" fmla="*/ 94401 w 676656"/>
              <a:gd name="T9" fmla="*/ 369698 h 664464"/>
              <a:gd name="T10" fmla="*/ 106201 w 676656"/>
              <a:gd name="T11" fmla="*/ 350240 h 664464"/>
              <a:gd name="T12" fmla="*/ 118001 w 676656"/>
              <a:gd name="T13" fmla="*/ 335647 h 664464"/>
              <a:gd name="T14" fmla="*/ 149469 w 676656"/>
              <a:gd name="T15" fmla="*/ 287002 h 664464"/>
              <a:gd name="T16" fmla="*/ 180935 w 676656"/>
              <a:gd name="T17" fmla="*/ 252950 h 664464"/>
              <a:gd name="T18" fmla="*/ 196668 w 676656"/>
              <a:gd name="T19" fmla="*/ 233493 h 664464"/>
              <a:gd name="T20" fmla="*/ 228136 w 676656"/>
              <a:gd name="T21" fmla="*/ 204306 h 664464"/>
              <a:gd name="T22" fmla="*/ 259603 w 676656"/>
              <a:gd name="T23" fmla="*/ 165391 h 664464"/>
              <a:gd name="T24" fmla="*/ 271403 w 676656"/>
              <a:gd name="T25" fmla="*/ 155662 h 664464"/>
              <a:gd name="T26" fmla="*/ 298936 w 676656"/>
              <a:gd name="T27" fmla="*/ 121611 h 664464"/>
              <a:gd name="T28" fmla="*/ 373670 w 676656"/>
              <a:gd name="T29" fmla="*/ 48644 h 664464"/>
              <a:gd name="T30" fmla="*/ 401204 w 676656"/>
              <a:gd name="T31" fmla="*/ 29187 h 664464"/>
              <a:gd name="T32" fmla="*/ 424804 w 676656"/>
              <a:gd name="T33" fmla="*/ 9729 h 664464"/>
              <a:gd name="T34" fmla="*/ 436604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" name="Freihandform 77"/>
          <p:cNvSpPr>
            <a:spLocks/>
          </p:cNvSpPr>
          <p:nvPr/>
        </p:nvSpPr>
        <p:spPr bwMode="auto">
          <a:xfrm>
            <a:off x="4079875" y="4268788"/>
            <a:ext cx="676275" cy="663575"/>
          </a:xfrm>
          <a:custGeom>
            <a:avLst/>
            <a:gdLst>
              <a:gd name="T0" fmla="*/ 0 w 676656"/>
              <a:gd name="T1" fmla="*/ 663575 h 664464"/>
              <a:gd name="T2" fmla="*/ 54833 w 676656"/>
              <a:gd name="T3" fmla="*/ 572257 h 664464"/>
              <a:gd name="T4" fmla="*/ 115759 w 676656"/>
              <a:gd name="T5" fmla="*/ 499203 h 664464"/>
              <a:gd name="T6" fmla="*/ 127944 w 676656"/>
              <a:gd name="T7" fmla="*/ 480940 h 664464"/>
              <a:gd name="T8" fmla="*/ 146222 w 676656"/>
              <a:gd name="T9" fmla="*/ 462676 h 664464"/>
              <a:gd name="T10" fmla="*/ 164499 w 676656"/>
              <a:gd name="T11" fmla="*/ 438325 h 664464"/>
              <a:gd name="T12" fmla="*/ 182777 w 676656"/>
              <a:gd name="T13" fmla="*/ 420061 h 664464"/>
              <a:gd name="T14" fmla="*/ 231518 w 676656"/>
              <a:gd name="T15" fmla="*/ 359183 h 664464"/>
              <a:gd name="T16" fmla="*/ 280258 w 676656"/>
              <a:gd name="T17" fmla="*/ 316568 h 664464"/>
              <a:gd name="T18" fmla="*/ 304628 w 676656"/>
              <a:gd name="T19" fmla="*/ 292217 h 664464"/>
              <a:gd name="T20" fmla="*/ 353369 w 676656"/>
              <a:gd name="T21" fmla="*/ 255689 h 664464"/>
              <a:gd name="T22" fmla="*/ 402109 w 676656"/>
              <a:gd name="T23" fmla="*/ 206987 h 664464"/>
              <a:gd name="T24" fmla="*/ 420387 w 676656"/>
              <a:gd name="T25" fmla="*/ 194811 h 664464"/>
              <a:gd name="T26" fmla="*/ 463035 w 676656"/>
              <a:gd name="T27" fmla="*/ 152196 h 664464"/>
              <a:gd name="T28" fmla="*/ 578794 w 676656"/>
              <a:gd name="T29" fmla="*/ 60878 h 664464"/>
              <a:gd name="T30" fmla="*/ 621442 w 676656"/>
              <a:gd name="T31" fmla="*/ 36527 h 664464"/>
              <a:gd name="T32" fmla="*/ 657997 w 676656"/>
              <a:gd name="T33" fmla="*/ 12176 h 664464"/>
              <a:gd name="T34" fmla="*/ 676275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" name="Freihandform 78"/>
          <p:cNvSpPr>
            <a:spLocks/>
          </p:cNvSpPr>
          <p:nvPr/>
        </p:nvSpPr>
        <p:spPr bwMode="auto">
          <a:xfrm>
            <a:off x="4227513" y="4354513"/>
            <a:ext cx="493712" cy="469900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744 h 469392"/>
              <a:gd name="T4" fmla="*/ 67047 w 493776"/>
              <a:gd name="T5" fmla="*/ 122052 h 469392"/>
              <a:gd name="T6" fmla="*/ 85333 w 493776"/>
              <a:gd name="T7" fmla="*/ 140360 h 469392"/>
              <a:gd name="T8" fmla="*/ 103619 w 493776"/>
              <a:gd name="T9" fmla="*/ 164770 h 469392"/>
              <a:gd name="T10" fmla="*/ 115809 w 493776"/>
              <a:gd name="T11" fmla="*/ 183078 h 469392"/>
              <a:gd name="T12" fmla="*/ 158475 w 493776"/>
              <a:gd name="T13" fmla="*/ 225796 h 469392"/>
              <a:gd name="T14" fmla="*/ 176761 w 493776"/>
              <a:gd name="T15" fmla="*/ 244104 h 469392"/>
              <a:gd name="T16" fmla="*/ 201142 w 493776"/>
              <a:gd name="T17" fmla="*/ 274617 h 469392"/>
              <a:gd name="T18" fmla="*/ 231618 w 493776"/>
              <a:gd name="T19" fmla="*/ 292925 h 469392"/>
              <a:gd name="T20" fmla="*/ 255999 w 493776"/>
              <a:gd name="T21" fmla="*/ 317335 h 469392"/>
              <a:gd name="T22" fmla="*/ 280380 w 493776"/>
              <a:gd name="T23" fmla="*/ 335643 h 469392"/>
              <a:gd name="T24" fmla="*/ 298665 w 493776"/>
              <a:gd name="T25" fmla="*/ 360053 h 469392"/>
              <a:gd name="T26" fmla="*/ 323046 w 493776"/>
              <a:gd name="T27" fmla="*/ 372258 h 469392"/>
              <a:gd name="T28" fmla="*/ 347427 w 493776"/>
              <a:gd name="T29" fmla="*/ 390566 h 469392"/>
              <a:gd name="T30" fmla="*/ 365713 w 493776"/>
              <a:gd name="T31" fmla="*/ 402771 h 469392"/>
              <a:gd name="T32" fmla="*/ 390093 w 493776"/>
              <a:gd name="T33" fmla="*/ 421079 h 469392"/>
              <a:gd name="T34" fmla="*/ 408379 w 493776"/>
              <a:gd name="T35" fmla="*/ 433284 h 469392"/>
              <a:gd name="T36" fmla="*/ 432760 w 493776"/>
              <a:gd name="T37" fmla="*/ 439387 h 469392"/>
              <a:gd name="T38" fmla="*/ 487617 w 493776"/>
              <a:gd name="T39" fmla="*/ 463797 h 469392"/>
              <a:gd name="T40" fmla="*/ 493712 w 493776"/>
              <a:gd name="T41" fmla="*/ 469900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" name="Freihandform 79"/>
          <p:cNvSpPr>
            <a:spLocks/>
          </p:cNvSpPr>
          <p:nvPr/>
        </p:nvSpPr>
        <p:spPr bwMode="auto">
          <a:xfrm>
            <a:off x="4776788" y="3632200"/>
            <a:ext cx="822325" cy="414338"/>
          </a:xfrm>
          <a:custGeom>
            <a:avLst/>
            <a:gdLst>
              <a:gd name="T0" fmla="*/ 0 w 822960"/>
              <a:gd name="T1" fmla="*/ 414338 h 414528"/>
              <a:gd name="T2" fmla="*/ 48730 w 822960"/>
              <a:gd name="T3" fmla="*/ 402152 h 414528"/>
              <a:gd name="T4" fmla="*/ 164465 w 822960"/>
              <a:gd name="T5" fmla="*/ 335126 h 414528"/>
              <a:gd name="T6" fmla="*/ 243652 w 822960"/>
              <a:gd name="T7" fmla="*/ 280287 h 414528"/>
              <a:gd name="T8" fmla="*/ 335021 w 822960"/>
              <a:gd name="T9" fmla="*/ 237635 h 414528"/>
              <a:gd name="T10" fmla="*/ 456847 w 822960"/>
              <a:gd name="T11" fmla="*/ 164517 h 414528"/>
              <a:gd name="T12" fmla="*/ 481212 w 822960"/>
              <a:gd name="T13" fmla="*/ 152330 h 414528"/>
              <a:gd name="T14" fmla="*/ 517760 w 822960"/>
              <a:gd name="T15" fmla="*/ 140144 h 414528"/>
              <a:gd name="T16" fmla="*/ 560399 w 822960"/>
              <a:gd name="T17" fmla="*/ 121864 h 414528"/>
              <a:gd name="T18" fmla="*/ 609130 w 822960"/>
              <a:gd name="T19" fmla="*/ 109678 h 414528"/>
              <a:gd name="T20" fmla="*/ 627404 w 822960"/>
              <a:gd name="T21" fmla="*/ 103585 h 414528"/>
              <a:gd name="T22" fmla="*/ 645677 w 822960"/>
              <a:gd name="T23" fmla="*/ 91398 h 414528"/>
              <a:gd name="T24" fmla="*/ 694408 w 822960"/>
              <a:gd name="T25" fmla="*/ 67025 h 414528"/>
              <a:gd name="T26" fmla="*/ 712682 w 822960"/>
              <a:gd name="T27" fmla="*/ 54839 h 414528"/>
              <a:gd name="T28" fmla="*/ 730956 w 822960"/>
              <a:gd name="T29" fmla="*/ 48746 h 414528"/>
              <a:gd name="T30" fmla="*/ 749229 w 822960"/>
              <a:gd name="T31" fmla="*/ 36559 h 414528"/>
              <a:gd name="T32" fmla="*/ 767503 w 822960"/>
              <a:gd name="T33" fmla="*/ 30466 h 414528"/>
              <a:gd name="T34" fmla="*/ 797960 w 822960"/>
              <a:gd name="T35" fmla="*/ 12186 h 414528"/>
              <a:gd name="T36" fmla="*/ 822325 w 822960"/>
              <a:gd name="T37" fmla="*/ 0 h 41452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822960" h="414528">
                <a:moveTo>
                  <a:pt x="0" y="414528"/>
                </a:moveTo>
                <a:cubicBezTo>
                  <a:pt x="16256" y="410464"/>
                  <a:pt x="33535" y="409318"/>
                  <a:pt x="48768" y="402336"/>
                </a:cubicBezTo>
                <a:cubicBezTo>
                  <a:pt x="63672" y="395505"/>
                  <a:pt x="132750" y="358024"/>
                  <a:pt x="164592" y="335280"/>
                </a:cubicBezTo>
                <a:cubicBezTo>
                  <a:pt x="195514" y="313193"/>
                  <a:pt x="204417" y="302318"/>
                  <a:pt x="243840" y="280416"/>
                </a:cubicBezTo>
                <a:cubicBezTo>
                  <a:pt x="285839" y="257083"/>
                  <a:pt x="298050" y="260495"/>
                  <a:pt x="335280" y="237744"/>
                </a:cubicBezTo>
                <a:cubicBezTo>
                  <a:pt x="467691" y="156826"/>
                  <a:pt x="354847" y="215768"/>
                  <a:pt x="457200" y="164592"/>
                </a:cubicBezTo>
                <a:cubicBezTo>
                  <a:pt x="465328" y="160528"/>
                  <a:pt x="472963" y="155274"/>
                  <a:pt x="481584" y="152400"/>
                </a:cubicBezTo>
                <a:cubicBezTo>
                  <a:pt x="493776" y="148336"/>
                  <a:pt x="506228" y="144981"/>
                  <a:pt x="518160" y="140208"/>
                </a:cubicBezTo>
                <a:cubicBezTo>
                  <a:pt x="553845" y="125934"/>
                  <a:pt x="529996" y="130330"/>
                  <a:pt x="560832" y="121920"/>
                </a:cubicBezTo>
                <a:cubicBezTo>
                  <a:pt x="576998" y="117511"/>
                  <a:pt x="593704" y="115027"/>
                  <a:pt x="609600" y="109728"/>
                </a:cubicBezTo>
                <a:cubicBezTo>
                  <a:pt x="615696" y="107696"/>
                  <a:pt x="622141" y="106506"/>
                  <a:pt x="627888" y="103632"/>
                </a:cubicBezTo>
                <a:cubicBezTo>
                  <a:pt x="634441" y="100355"/>
                  <a:pt x="639744" y="94948"/>
                  <a:pt x="646176" y="91440"/>
                </a:cubicBezTo>
                <a:cubicBezTo>
                  <a:pt x="662132" y="82737"/>
                  <a:pt x="679822" y="77138"/>
                  <a:pt x="694944" y="67056"/>
                </a:cubicBezTo>
                <a:cubicBezTo>
                  <a:pt x="701040" y="62992"/>
                  <a:pt x="706679" y="58141"/>
                  <a:pt x="713232" y="54864"/>
                </a:cubicBezTo>
                <a:cubicBezTo>
                  <a:pt x="718979" y="51990"/>
                  <a:pt x="725773" y="51642"/>
                  <a:pt x="731520" y="48768"/>
                </a:cubicBezTo>
                <a:cubicBezTo>
                  <a:pt x="738073" y="45491"/>
                  <a:pt x="743255" y="39853"/>
                  <a:pt x="749808" y="36576"/>
                </a:cubicBezTo>
                <a:cubicBezTo>
                  <a:pt x="755555" y="33702"/>
                  <a:pt x="762349" y="33354"/>
                  <a:pt x="768096" y="30480"/>
                </a:cubicBezTo>
                <a:cubicBezTo>
                  <a:pt x="778694" y="25181"/>
                  <a:pt x="787978" y="17491"/>
                  <a:pt x="798576" y="12192"/>
                </a:cubicBezTo>
                <a:cubicBezTo>
                  <a:pt x="826595" y="-1817"/>
                  <a:pt x="809188" y="13772"/>
                  <a:pt x="822960" y="0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" name="Freihandform 80"/>
          <p:cNvSpPr>
            <a:spLocks/>
          </p:cNvSpPr>
          <p:nvPr/>
        </p:nvSpPr>
        <p:spPr bwMode="auto">
          <a:xfrm>
            <a:off x="4948238" y="3632200"/>
            <a:ext cx="493712" cy="469900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744 h 469392"/>
              <a:gd name="T4" fmla="*/ 67047 w 493776"/>
              <a:gd name="T5" fmla="*/ 122052 h 469392"/>
              <a:gd name="T6" fmla="*/ 85333 w 493776"/>
              <a:gd name="T7" fmla="*/ 140360 h 469392"/>
              <a:gd name="T8" fmla="*/ 103619 w 493776"/>
              <a:gd name="T9" fmla="*/ 164770 h 469392"/>
              <a:gd name="T10" fmla="*/ 115809 w 493776"/>
              <a:gd name="T11" fmla="*/ 183078 h 469392"/>
              <a:gd name="T12" fmla="*/ 158475 w 493776"/>
              <a:gd name="T13" fmla="*/ 225796 h 469392"/>
              <a:gd name="T14" fmla="*/ 176761 w 493776"/>
              <a:gd name="T15" fmla="*/ 244104 h 469392"/>
              <a:gd name="T16" fmla="*/ 201142 w 493776"/>
              <a:gd name="T17" fmla="*/ 274617 h 469392"/>
              <a:gd name="T18" fmla="*/ 231618 w 493776"/>
              <a:gd name="T19" fmla="*/ 292925 h 469392"/>
              <a:gd name="T20" fmla="*/ 255999 w 493776"/>
              <a:gd name="T21" fmla="*/ 317335 h 469392"/>
              <a:gd name="T22" fmla="*/ 280380 w 493776"/>
              <a:gd name="T23" fmla="*/ 335643 h 469392"/>
              <a:gd name="T24" fmla="*/ 298665 w 493776"/>
              <a:gd name="T25" fmla="*/ 360053 h 469392"/>
              <a:gd name="T26" fmla="*/ 323046 w 493776"/>
              <a:gd name="T27" fmla="*/ 372258 h 469392"/>
              <a:gd name="T28" fmla="*/ 347427 w 493776"/>
              <a:gd name="T29" fmla="*/ 390566 h 469392"/>
              <a:gd name="T30" fmla="*/ 365713 w 493776"/>
              <a:gd name="T31" fmla="*/ 402771 h 469392"/>
              <a:gd name="T32" fmla="*/ 390093 w 493776"/>
              <a:gd name="T33" fmla="*/ 421079 h 469392"/>
              <a:gd name="T34" fmla="*/ 408379 w 493776"/>
              <a:gd name="T35" fmla="*/ 433284 h 469392"/>
              <a:gd name="T36" fmla="*/ 432760 w 493776"/>
              <a:gd name="T37" fmla="*/ 439387 h 469392"/>
              <a:gd name="T38" fmla="*/ 487617 w 493776"/>
              <a:gd name="T39" fmla="*/ 463797 h 469392"/>
              <a:gd name="T40" fmla="*/ 493712 w 493776"/>
              <a:gd name="T41" fmla="*/ 469900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" name="Zylinder 81"/>
          <p:cNvSpPr/>
          <p:nvPr/>
        </p:nvSpPr>
        <p:spPr bwMode="auto">
          <a:xfrm>
            <a:off x="8337550" y="2754313"/>
            <a:ext cx="1728788" cy="1296987"/>
          </a:xfrm>
          <a:prstGeom prst="can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sz="2000" dirty="0">
              <a:latin typeface="+mn-lt"/>
            </a:endParaRPr>
          </a:p>
          <a:p>
            <a:pPr algn="ctr">
              <a:defRPr/>
            </a:pPr>
            <a:r>
              <a:rPr lang="en-US" sz="2000" dirty="0">
                <a:latin typeface="+mn-lt"/>
              </a:rPr>
              <a:t>components</a:t>
            </a:r>
            <a:endParaRPr lang="de-DE" sz="2000" dirty="0">
              <a:latin typeface="+mn-lt"/>
            </a:endParaRPr>
          </a:p>
        </p:txBody>
      </p:sp>
      <p:sp>
        <p:nvSpPr>
          <p:cNvPr id="83" name="Rechteck 82"/>
          <p:cNvSpPr/>
          <p:nvPr/>
        </p:nvSpPr>
        <p:spPr bwMode="auto">
          <a:xfrm>
            <a:off x="8321675" y="4721225"/>
            <a:ext cx="1744663" cy="163353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2000" dirty="0">
                <a:latin typeface="+mn-lt"/>
              </a:rPr>
              <a:t>Composition</a:t>
            </a:r>
          </a:p>
          <a:p>
            <a:pPr algn="ctr">
              <a:defRPr/>
            </a:pPr>
            <a:endParaRPr lang="de-DE" sz="2000" dirty="0">
              <a:latin typeface="+mn-lt"/>
            </a:endParaRPr>
          </a:p>
        </p:txBody>
      </p:sp>
      <p:sp>
        <p:nvSpPr>
          <p:cNvPr id="23599" name="Pfeil nach unten 83"/>
          <p:cNvSpPr>
            <a:spLocks noChangeArrowheads="1"/>
          </p:cNvSpPr>
          <p:nvPr/>
        </p:nvSpPr>
        <p:spPr bwMode="auto">
          <a:xfrm>
            <a:off x="9058275" y="4122738"/>
            <a:ext cx="288925" cy="504825"/>
          </a:xfrm>
          <a:prstGeom prst="downArrow">
            <a:avLst>
              <a:gd name="adj1" fmla="val 50000"/>
              <a:gd name="adj2" fmla="val 49918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3600" name="Pfeil nach unten 84"/>
          <p:cNvSpPr>
            <a:spLocks noChangeArrowheads="1"/>
          </p:cNvSpPr>
          <p:nvPr/>
        </p:nvSpPr>
        <p:spPr bwMode="auto">
          <a:xfrm>
            <a:off x="1554163" y="3929063"/>
            <a:ext cx="287337" cy="504825"/>
          </a:xfrm>
          <a:prstGeom prst="downArrow">
            <a:avLst>
              <a:gd name="adj1" fmla="val 50000"/>
              <a:gd name="adj2" fmla="val 50194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6" name="Rechteck 85"/>
          <p:cNvSpPr/>
          <p:nvPr/>
        </p:nvSpPr>
        <p:spPr bwMode="auto">
          <a:xfrm>
            <a:off x="8429625" y="2236788"/>
            <a:ext cx="1512888" cy="358775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System</a:t>
            </a:r>
            <a:endParaRPr lang="de-DE" sz="1600" dirty="0">
              <a:latin typeface="+mn-lt"/>
            </a:endParaRPr>
          </a:p>
        </p:txBody>
      </p:sp>
      <p:sp>
        <p:nvSpPr>
          <p:cNvPr id="89" name="Rechteck 88"/>
          <p:cNvSpPr/>
          <p:nvPr/>
        </p:nvSpPr>
        <p:spPr bwMode="auto">
          <a:xfrm>
            <a:off x="8926513" y="5229225"/>
            <a:ext cx="519112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90" name="Rechteck 89"/>
          <p:cNvSpPr/>
          <p:nvPr/>
        </p:nvSpPr>
        <p:spPr bwMode="auto">
          <a:xfrm>
            <a:off x="8518525" y="5575300"/>
            <a:ext cx="519113" cy="2587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91" name="Rechteck 90"/>
          <p:cNvSpPr/>
          <p:nvPr/>
        </p:nvSpPr>
        <p:spPr bwMode="auto">
          <a:xfrm>
            <a:off x="9342438" y="5584825"/>
            <a:ext cx="519112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92" name="Rechteck 91"/>
          <p:cNvSpPr/>
          <p:nvPr/>
        </p:nvSpPr>
        <p:spPr bwMode="auto">
          <a:xfrm>
            <a:off x="8826500" y="6000750"/>
            <a:ext cx="520700" cy="2587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93" name="Rechteck 92"/>
          <p:cNvSpPr/>
          <p:nvPr/>
        </p:nvSpPr>
        <p:spPr bwMode="auto">
          <a:xfrm>
            <a:off x="9445625" y="6018213"/>
            <a:ext cx="520700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cxnSp>
        <p:nvCxnSpPr>
          <p:cNvPr id="23607" name="Gewinkelte Verbindung 94"/>
          <p:cNvCxnSpPr>
            <a:cxnSpLocks noChangeShapeType="1"/>
            <a:stCxn id="89" idx="2"/>
            <a:endCxn id="90" idx="0"/>
          </p:cNvCxnSpPr>
          <p:nvPr/>
        </p:nvCxnSpPr>
        <p:spPr bwMode="auto">
          <a:xfrm rot="5400000">
            <a:off x="8938419" y="5326856"/>
            <a:ext cx="88900" cy="40798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608" name="Gewinkelte Verbindung 96"/>
          <p:cNvCxnSpPr>
            <a:cxnSpLocks noChangeShapeType="1"/>
            <a:stCxn id="89" idx="2"/>
            <a:endCxn id="91" idx="0"/>
          </p:cNvCxnSpPr>
          <p:nvPr/>
        </p:nvCxnSpPr>
        <p:spPr bwMode="auto">
          <a:xfrm rot="16200000" flipH="1">
            <a:off x="9345613" y="5327650"/>
            <a:ext cx="98425" cy="415925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609" name="Gewinkelte Verbindung 98"/>
          <p:cNvCxnSpPr>
            <a:cxnSpLocks noChangeShapeType="1"/>
            <a:stCxn id="91" idx="2"/>
            <a:endCxn id="92" idx="0"/>
          </p:cNvCxnSpPr>
          <p:nvPr/>
        </p:nvCxnSpPr>
        <p:spPr bwMode="auto">
          <a:xfrm rot="5400000">
            <a:off x="9265444" y="5663406"/>
            <a:ext cx="158750" cy="51593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610" name="Gewinkelte Verbindung 100"/>
          <p:cNvCxnSpPr>
            <a:cxnSpLocks noChangeShapeType="1"/>
            <a:stCxn id="91" idx="2"/>
            <a:endCxn id="93" idx="0"/>
          </p:cNvCxnSpPr>
          <p:nvPr/>
        </p:nvCxnSpPr>
        <p:spPr bwMode="auto">
          <a:xfrm rot="16200000" flipH="1">
            <a:off x="9566275" y="5878513"/>
            <a:ext cx="176213" cy="103187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9" name="Rechteck 58"/>
          <p:cNvSpPr/>
          <p:nvPr/>
        </p:nvSpPr>
        <p:spPr bwMode="auto">
          <a:xfrm>
            <a:off x="941388" y="3424238"/>
            <a:ext cx="1512887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App: In-house monitoring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0" name="Rechteck 59"/>
          <p:cNvSpPr/>
          <p:nvPr/>
        </p:nvSpPr>
        <p:spPr bwMode="auto">
          <a:xfrm>
            <a:off x="946150" y="5008563"/>
            <a:ext cx="1512888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Protected nodes,</a:t>
            </a:r>
          </a:p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Outside attacker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1" name="Freihandform 10"/>
          <p:cNvSpPr>
            <a:spLocks/>
          </p:cNvSpPr>
          <p:nvPr/>
        </p:nvSpPr>
        <p:spPr bwMode="auto">
          <a:xfrm>
            <a:off x="3386138" y="5327650"/>
            <a:ext cx="1354137" cy="476250"/>
          </a:xfrm>
          <a:custGeom>
            <a:avLst/>
            <a:gdLst>
              <a:gd name="T0" fmla="*/ 683348 w 1353675"/>
              <a:gd name="T1" fmla="*/ 54952 h 475488"/>
              <a:gd name="T2" fmla="*/ 579681 w 1353675"/>
              <a:gd name="T3" fmla="*/ 36635 h 475488"/>
              <a:gd name="T4" fmla="*/ 549190 w 1353675"/>
              <a:gd name="T5" fmla="*/ 30529 h 475488"/>
              <a:gd name="T6" fmla="*/ 476013 w 1353675"/>
              <a:gd name="T7" fmla="*/ 24423 h 475488"/>
              <a:gd name="T8" fmla="*/ 323561 w 1353675"/>
              <a:gd name="T9" fmla="*/ 30529 h 475488"/>
              <a:gd name="T10" fmla="*/ 299169 w 1353675"/>
              <a:gd name="T11" fmla="*/ 36635 h 475488"/>
              <a:gd name="T12" fmla="*/ 268679 w 1353675"/>
              <a:gd name="T13" fmla="*/ 42740 h 475488"/>
              <a:gd name="T14" fmla="*/ 183306 w 1353675"/>
              <a:gd name="T15" fmla="*/ 54952 h 475488"/>
              <a:gd name="T16" fmla="*/ 146717 w 1353675"/>
              <a:gd name="T17" fmla="*/ 67163 h 475488"/>
              <a:gd name="T18" fmla="*/ 128423 w 1353675"/>
              <a:gd name="T19" fmla="*/ 73269 h 475488"/>
              <a:gd name="T20" fmla="*/ 73540 w 1353675"/>
              <a:gd name="T21" fmla="*/ 122115 h 475488"/>
              <a:gd name="T22" fmla="*/ 55246 w 1353675"/>
              <a:gd name="T23" fmla="*/ 128221 h 475488"/>
              <a:gd name="T24" fmla="*/ 43050 w 1353675"/>
              <a:gd name="T25" fmla="*/ 146538 h 475488"/>
              <a:gd name="T26" fmla="*/ 24755 w 1353675"/>
              <a:gd name="T27" fmla="*/ 158750 h 475488"/>
              <a:gd name="T28" fmla="*/ 18657 w 1353675"/>
              <a:gd name="T29" fmla="*/ 177067 h 475488"/>
              <a:gd name="T30" fmla="*/ 6461 w 1353675"/>
              <a:gd name="T31" fmla="*/ 201490 h 475488"/>
              <a:gd name="T32" fmla="*/ 6461 w 1353675"/>
              <a:gd name="T33" fmla="*/ 293077 h 475488"/>
              <a:gd name="T34" fmla="*/ 12559 w 1353675"/>
              <a:gd name="T35" fmla="*/ 311394 h 475488"/>
              <a:gd name="T36" fmla="*/ 30854 w 1353675"/>
              <a:gd name="T37" fmla="*/ 323606 h 475488"/>
              <a:gd name="T38" fmla="*/ 55246 w 1353675"/>
              <a:gd name="T39" fmla="*/ 341923 h 475488"/>
              <a:gd name="T40" fmla="*/ 110129 w 1353675"/>
              <a:gd name="T41" fmla="*/ 366346 h 475488"/>
              <a:gd name="T42" fmla="*/ 134521 w 1353675"/>
              <a:gd name="T43" fmla="*/ 372452 h 475488"/>
              <a:gd name="T44" fmla="*/ 171109 w 1353675"/>
              <a:gd name="T45" fmla="*/ 396875 h 475488"/>
              <a:gd name="T46" fmla="*/ 213796 w 1353675"/>
              <a:gd name="T47" fmla="*/ 409087 h 475488"/>
              <a:gd name="T48" fmla="*/ 244286 w 1353675"/>
              <a:gd name="T49" fmla="*/ 421298 h 475488"/>
              <a:gd name="T50" fmla="*/ 317463 w 1353675"/>
              <a:gd name="T51" fmla="*/ 433510 h 475488"/>
              <a:gd name="T52" fmla="*/ 354052 w 1353675"/>
              <a:gd name="T53" fmla="*/ 445721 h 475488"/>
              <a:gd name="T54" fmla="*/ 408935 w 1353675"/>
              <a:gd name="T55" fmla="*/ 470144 h 475488"/>
              <a:gd name="T56" fmla="*/ 457719 w 1353675"/>
              <a:gd name="T57" fmla="*/ 476250 h 475488"/>
              <a:gd name="T58" fmla="*/ 982154 w 1353675"/>
              <a:gd name="T59" fmla="*/ 464038 h 475488"/>
              <a:gd name="T60" fmla="*/ 1000448 w 1353675"/>
              <a:gd name="T61" fmla="*/ 457933 h 475488"/>
              <a:gd name="T62" fmla="*/ 1024841 w 1353675"/>
              <a:gd name="T63" fmla="*/ 451827 h 475488"/>
              <a:gd name="T64" fmla="*/ 1085821 w 1353675"/>
              <a:gd name="T65" fmla="*/ 439615 h 475488"/>
              <a:gd name="T66" fmla="*/ 1116312 w 1353675"/>
              <a:gd name="T67" fmla="*/ 433510 h 475488"/>
              <a:gd name="T68" fmla="*/ 1146802 w 1353675"/>
              <a:gd name="T69" fmla="*/ 427404 h 475488"/>
              <a:gd name="T70" fmla="*/ 1189489 w 1353675"/>
              <a:gd name="T71" fmla="*/ 421298 h 475488"/>
              <a:gd name="T72" fmla="*/ 1238273 w 1353675"/>
              <a:gd name="T73" fmla="*/ 409087 h 475488"/>
              <a:gd name="T74" fmla="*/ 1280960 w 1353675"/>
              <a:gd name="T75" fmla="*/ 384663 h 475488"/>
              <a:gd name="T76" fmla="*/ 1305352 w 1353675"/>
              <a:gd name="T77" fmla="*/ 372452 h 475488"/>
              <a:gd name="T78" fmla="*/ 1323647 w 1353675"/>
              <a:gd name="T79" fmla="*/ 348029 h 475488"/>
              <a:gd name="T80" fmla="*/ 1335843 w 1353675"/>
              <a:gd name="T81" fmla="*/ 311394 h 475488"/>
              <a:gd name="T82" fmla="*/ 1354137 w 1353675"/>
              <a:gd name="T83" fmla="*/ 274760 h 475488"/>
              <a:gd name="T84" fmla="*/ 1348039 w 1353675"/>
              <a:gd name="T85" fmla="*/ 164856 h 475488"/>
              <a:gd name="T86" fmla="*/ 1323647 w 1353675"/>
              <a:gd name="T87" fmla="*/ 128221 h 475488"/>
              <a:gd name="T88" fmla="*/ 1305352 w 1353675"/>
              <a:gd name="T89" fmla="*/ 103798 h 475488"/>
              <a:gd name="T90" fmla="*/ 1250470 w 1353675"/>
              <a:gd name="T91" fmla="*/ 73269 h 475488"/>
              <a:gd name="T92" fmla="*/ 1226077 w 1353675"/>
              <a:gd name="T93" fmla="*/ 48846 h 475488"/>
              <a:gd name="T94" fmla="*/ 1171195 w 1353675"/>
              <a:gd name="T95" fmla="*/ 24423 h 475488"/>
              <a:gd name="T96" fmla="*/ 1110214 w 1353675"/>
              <a:gd name="T97" fmla="*/ 6106 h 475488"/>
              <a:gd name="T98" fmla="*/ 1067527 w 1353675"/>
              <a:gd name="T99" fmla="*/ 0 h 475488"/>
              <a:gd name="T100" fmla="*/ 841898 w 1353675"/>
              <a:gd name="T101" fmla="*/ 6106 h 475488"/>
              <a:gd name="T102" fmla="*/ 768721 w 1353675"/>
              <a:gd name="T103" fmla="*/ 18317 h 475488"/>
              <a:gd name="T104" fmla="*/ 726035 w 1353675"/>
              <a:gd name="T105" fmla="*/ 24423 h 475488"/>
              <a:gd name="T106" fmla="*/ 677250 w 1353675"/>
              <a:gd name="T107" fmla="*/ 36635 h 475488"/>
              <a:gd name="T108" fmla="*/ 683348 w 1353675"/>
              <a:gd name="T109" fmla="*/ 54952 h 47548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353675" h="475488">
                <a:moveTo>
                  <a:pt x="683115" y="54864"/>
                </a:moveTo>
                <a:cubicBezTo>
                  <a:pt x="666859" y="54864"/>
                  <a:pt x="697594" y="57419"/>
                  <a:pt x="579483" y="36576"/>
                </a:cubicBezTo>
                <a:cubicBezTo>
                  <a:pt x="569279" y="34775"/>
                  <a:pt x="559293" y="31691"/>
                  <a:pt x="549003" y="30480"/>
                </a:cubicBezTo>
                <a:cubicBezTo>
                  <a:pt x="524702" y="27621"/>
                  <a:pt x="500235" y="26416"/>
                  <a:pt x="475851" y="24384"/>
                </a:cubicBezTo>
                <a:cubicBezTo>
                  <a:pt x="425051" y="26416"/>
                  <a:pt x="374171" y="26982"/>
                  <a:pt x="323451" y="30480"/>
                </a:cubicBezTo>
                <a:cubicBezTo>
                  <a:pt x="315093" y="31056"/>
                  <a:pt x="307246" y="34759"/>
                  <a:pt x="299067" y="36576"/>
                </a:cubicBezTo>
                <a:cubicBezTo>
                  <a:pt x="288953" y="38824"/>
                  <a:pt x="278844" y="41207"/>
                  <a:pt x="268587" y="42672"/>
                </a:cubicBezTo>
                <a:cubicBezTo>
                  <a:pt x="235753" y="47363"/>
                  <a:pt x="213562" y="46595"/>
                  <a:pt x="183243" y="54864"/>
                </a:cubicBezTo>
                <a:cubicBezTo>
                  <a:pt x="170844" y="58245"/>
                  <a:pt x="158859" y="62992"/>
                  <a:pt x="146667" y="67056"/>
                </a:cubicBezTo>
                <a:lnTo>
                  <a:pt x="128379" y="73152"/>
                </a:lnTo>
                <a:cubicBezTo>
                  <a:pt x="110602" y="90929"/>
                  <a:pt x="95114" y="107520"/>
                  <a:pt x="73515" y="121920"/>
                </a:cubicBezTo>
                <a:cubicBezTo>
                  <a:pt x="68168" y="125484"/>
                  <a:pt x="61323" y="125984"/>
                  <a:pt x="55227" y="128016"/>
                </a:cubicBezTo>
                <a:cubicBezTo>
                  <a:pt x="51163" y="134112"/>
                  <a:pt x="48216" y="141123"/>
                  <a:pt x="43035" y="146304"/>
                </a:cubicBezTo>
                <a:cubicBezTo>
                  <a:pt x="37854" y="151485"/>
                  <a:pt x="29324" y="152775"/>
                  <a:pt x="24747" y="158496"/>
                </a:cubicBezTo>
                <a:cubicBezTo>
                  <a:pt x="20733" y="163514"/>
                  <a:pt x="21182" y="170878"/>
                  <a:pt x="18651" y="176784"/>
                </a:cubicBezTo>
                <a:cubicBezTo>
                  <a:pt x="15071" y="185137"/>
                  <a:pt x="10523" y="193040"/>
                  <a:pt x="6459" y="201168"/>
                </a:cubicBezTo>
                <a:cubicBezTo>
                  <a:pt x="-1409" y="248377"/>
                  <a:pt x="-2867" y="236651"/>
                  <a:pt x="6459" y="292608"/>
                </a:cubicBezTo>
                <a:cubicBezTo>
                  <a:pt x="7515" y="298946"/>
                  <a:pt x="8541" y="305878"/>
                  <a:pt x="12555" y="310896"/>
                </a:cubicBezTo>
                <a:cubicBezTo>
                  <a:pt x="17132" y="316617"/>
                  <a:pt x="24881" y="318830"/>
                  <a:pt x="30843" y="323088"/>
                </a:cubicBezTo>
                <a:cubicBezTo>
                  <a:pt x="39111" y="328993"/>
                  <a:pt x="46611" y="335991"/>
                  <a:pt x="55227" y="341376"/>
                </a:cubicBezTo>
                <a:cubicBezTo>
                  <a:pt x="67366" y="348963"/>
                  <a:pt x="97704" y="361631"/>
                  <a:pt x="110091" y="365760"/>
                </a:cubicBezTo>
                <a:cubicBezTo>
                  <a:pt x="118039" y="368409"/>
                  <a:pt x="126347" y="369824"/>
                  <a:pt x="134475" y="371856"/>
                </a:cubicBezTo>
                <a:cubicBezTo>
                  <a:pt x="146667" y="379984"/>
                  <a:pt x="156836" y="392686"/>
                  <a:pt x="171051" y="396240"/>
                </a:cubicBezTo>
                <a:cubicBezTo>
                  <a:pt x="190266" y="401044"/>
                  <a:pt x="196232" y="401873"/>
                  <a:pt x="213723" y="408432"/>
                </a:cubicBezTo>
                <a:cubicBezTo>
                  <a:pt x="223969" y="412274"/>
                  <a:pt x="233722" y="417480"/>
                  <a:pt x="244203" y="420624"/>
                </a:cubicBezTo>
                <a:cubicBezTo>
                  <a:pt x="260410" y="425486"/>
                  <a:pt x="303757" y="430873"/>
                  <a:pt x="317355" y="432816"/>
                </a:cubicBezTo>
                <a:cubicBezTo>
                  <a:pt x="329547" y="436880"/>
                  <a:pt x="343238" y="437879"/>
                  <a:pt x="353931" y="445008"/>
                </a:cubicBezTo>
                <a:cubicBezTo>
                  <a:pt x="373368" y="457966"/>
                  <a:pt x="382009" y="466044"/>
                  <a:pt x="408795" y="469392"/>
                </a:cubicBezTo>
                <a:lnTo>
                  <a:pt x="457563" y="475488"/>
                </a:lnTo>
                <a:lnTo>
                  <a:pt x="981819" y="463296"/>
                </a:lnTo>
                <a:cubicBezTo>
                  <a:pt x="988235" y="462940"/>
                  <a:pt x="993928" y="458965"/>
                  <a:pt x="1000107" y="457200"/>
                </a:cubicBezTo>
                <a:cubicBezTo>
                  <a:pt x="1008163" y="454898"/>
                  <a:pt x="1016299" y="452859"/>
                  <a:pt x="1024491" y="451104"/>
                </a:cubicBezTo>
                <a:cubicBezTo>
                  <a:pt x="1044753" y="446762"/>
                  <a:pt x="1065131" y="442976"/>
                  <a:pt x="1085451" y="438912"/>
                </a:cubicBezTo>
                <a:lnTo>
                  <a:pt x="1115931" y="432816"/>
                </a:lnTo>
                <a:cubicBezTo>
                  <a:pt x="1126091" y="430784"/>
                  <a:pt x="1136154" y="428185"/>
                  <a:pt x="1146411" y="426720"/>
                </a:cubicBezTo>
                <a:cubicBezTo>
                  <a:pt x="1160635" y="424688"/>
                  <a:pt x="1174994" y="423442"/>
                  <a:pt x="1189083" y="420624"/>
                </a:cubicBezTo>
                <a:cubicBezTo>
                  <a:pt x="1205514" y="417338"/>
                  <a:pt x="1237851" y="408432"/>
                  <a:pt x="1237851" y="408432"/>
                </a:cubicBezTo>
                <a:cubicBezTo>
                  <a:pt x="1252075" y="400304"/>
                  <a:pt x="1266141" y="391893"/>
                  <a:pt x="1280523" y="384048"/>
                </a:cubicBezTo>
                <a:cubicBezTo>
                  <a:pt x="1288501" y="379696"/>
                  <a:pt x="1298007" y="377770"/>
                  <a:pt x="1304907" y="371856"/>
                </a:cubicBezTo>
                <a:cubicBezTo>
                  <a:pt x="1312621" y="365244"/>
                  <a:pt x="1317099" y="355600"/>
                  <a:pt x="1323195" y="347472"/>
                </a:cubicBezTo>
                <a:cubicBezTo>
                  <a:pt x="1327259" y="335280"/>
                  <a:pt x="1328258" y="321589"/>
                  <a:pt x="1335387" y="310896"/>
                </a:cubicBezTo>
                <a:cubicBezTo>
                  <a:pt x="1351143" y="287261"/>
                  <a:pt x="1345262" y="299559"/>
                  <a:pt x="1353675" y="274320"/>
                </a:cubicBezTo>
                <a:cubicBezTo>
                  <a:pt x="1351643" y="237744"/>
                  <a:pt x="1351052" y="201059"/>
                  <a:pt x="1347579" y="164592"/>
                </a:cubicBezTo>
                <a:cubicBezTo>
                  <a:pt x="1345542" y="143205"/>
                  <a:pt x="1336923" y="144032"/>
                  <a:pt x="1323195" y="128016"/>
                </a:cubicBezTo>
                <a:cubicBezTo>
                  <a:pt x="1316583" y="120302"/>
                  <a:pt x="1312091" y="110816"/>
                  <a:pt x="1304907" y="103632"/>
                </a:cubicBezTo>
                <a:cubicBezTo>
                  <a:pt x="1285576" y="84301"/>
                  <a:pt x="1275085" y="83169"/>
                  <a:pt x="1250043" y="73152"/>
                </a:cubicBezTo>
                <a:cubicBezTo>
                  <a:pt x="1241915" y="65024"/>
                  <a:pt x="1234855" y="55665"/>
                  <a:pt x="1225659" y="48768"/>
                </a:cubicBezTo>
                <a:cubicBezTo>
                  <a:pt x="1216640" y="42004"/>
                  <a:pt x="1179425" y="27522"/>
                  <a:pt x="1170795" y="24384"/>
                </a:cubicBezTo>
                <a:cubicBezTo>
                  <a:pt x="1154890" y="18600"/>
                  <a:pt x="1128030" y="9404"/>
                  <a:pt x="1109835" y="6096"/>
                </a:cubicBezTo>
                <a:cubicBezTo>
                  <a:pt x="1095698" y="3526"/>
                  <a:pt x="1081387" y="2032"/>
                  <a:pt x="1067163" y="0"/>
                </a:cubicBezTo>
                <a:cubicBezTo>
                  <a:pt x="991979" y="2032"/>
                  <a:pt x="916682" y="1500"/>
                  <a:pt x="841611" y="6096"/>
                </a:cubicBezTo>
                <a:cubicBezTo>
                  <a:pt x="816937" y="7607"/>
                  <a:pt x="792931" y="14792"/>
                  <a:pt x="768459" y="18288"/>
                </a:cubicBezTo>
                <a:lnTo>
                  <a:pt x="725787" y="24384"/>
                </a:lnTo>
                <a:cubicBezTo>
                  <a:pt x="683983" y="38319"/>
                  <a:pt x="735869" y="21864"/>
                  <a:pt x="677019" y="36576"/>
                </a:cubicBezTo>
                <a:cubicBezTo>
                  <a:pt x="650065" y="43315"/>
                  <a:pt x="699371" y="54864"/>
                  <a:pt x="683115" y="54864"/>
                </a:cubicBezTo>
                <a:close/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3" name="Rechteck 62"/>
          <p:cNvSpPr/>
          <p:nvPr/>
        </p:nvSpPr>
        <p:spPr bwMode="auto">
          <a:xfrm>
            <a:off x="8537575" y="3713163"/>
            <a:ext cx="938213" cy="25717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de-DE" sz="1000" dirty="0">
                <a:solidFill>
                  <a:srgbClr val="FF0000"/>
                </a:solidFill>
                <a:latin typeface="+mn-lt"/>
              </a:rPr>
              <a:t>AES</a:t>
            </a:r>
          </a:p>
        </p:txBody>
      </p:sp>
    </p:spTree>
    <p:extLst>
      <p:ext uri="{BB962C8B-B14F-4D97-AF65-F5344CB8AC3E}">
        <p14:creationId xmlns:p14="http://schemas.microsoft.com/office/powerpoint/2010/main" xmlns="" val="138546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61" grpId="0" animBg="1"/>
      <p:bldP spid="63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Example: Attack Tree Model</a:t>
            </a:r>
            <a:endParaRPr lang="de-DE" smtClean="0"/>
          </a:p>
        </p:txBody>
      </p:sp>
      <p:sp>
        <p:nvSpPr>
          <p:cNvPr id="24579" name="Rechteck 3"/>
          <p:cNvSpPr>
            <a:spLocks noChangeArrowheads="1"/>
          </p:cNvSpPr>
          <p:nvPr/>
        </p:nvSpPr>
        <p:spPr bwMode="auto">
          <a:xfrm>
            <a:off x="762000" y="2055813"/>
            <a:ext cx="1871663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4580" name="Rechteck 5"/>
          <p:cNvSpPr>
            <a:spLocks noChangeArrowheads="1"/>
          </p:cNvSpPr>
          <p:nvPr/>
        </p:nvSpPr>
        <p:spPr bwMode="auto">
          <a:xfrm>
            <a:off x="3354388" y="2071688"/>
            <a:ext cx="4248150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" name="Rechteck 6"/>
          <p:cNvSpPr/>
          <p:nvPr/>
        </p:nvSpPr>
        <p:spPr bwMode="auto">
          <a:xfrm>
            <a:off x="4578350" y="2271713"/>
            <a:ext cx="1511300" cy="3603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System security</a:t>
            </a:r>
            <a:endParaRPr lang="de-DE" sz="1400" dirty="0">
              <a:latin typeface="+mn-lt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5507038" y="2921000"/>
            <a:ext cx="1296987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concealment</a:t>
            </a:r>
            <a:endParaRPr lang="de-DE" sz="1400" dirty="0">
              <a:latin typeface="+mn-lt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3641725" y="2921000"/>
            <a:ext cx="1295400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integrity</a:t>
            </a:r>
            <a:endParaRPr lang="de-DE" sz="1400" dirty="0">
              <a:latin typeface="+mn-lt"/>
            </a:endParaRPr>
          </a:p>
        </p:txBody>
      </p:sp>
      <p:cxnSp>
        <p:nvCxnSpPr>
          <p:cNvPr id="24584" name="Gerade Verbindung mit Pfeil 14"/>
          <p:cNvCxnSpPr>
            <a:cxnSpLocks noChangeShapeType="1"/>
            <a:stCxn id="8" idx="0"/>
            <a:endCxn id="7" idx="2"/>
          </p:cNvCxnSpPr>
          <p:nvPr/>
        </p:nvCxnSpPr>
        <p:spPr bwMode="auto">
          <a:xfrm flipH="1" flipV="1">
            <a:off x="5334000" y="2632075"/>
            <a:ext cx="820738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4585" name="Gerade Verbindung mit Pfeil 14"/>
          <p:cNvCxnSpPr>
            <a:cxnSpLocks noChangeShapeType="1"/>
            <a:stCxn id="9" idx="0"/>
            <a:endCxn id="7" idx="2"/>
          </p:cNvCxnSpPr>
          <p:nvPr/>
        </p:nvCxnSpPr>
        <p:spPr bwMode="auto">
          <a:xfrm flipV="1">
            <a:off x="4289425" y="2632075"/>
            <a:ext cx="1044575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8" name="Rechteck 17"/>
          <p:cNvSpPr/>
          <p:nvPr/>
        </p:nvSpPr>
        <p:spPr bwMode="auto">
          <a:xfrm>
            <a:off x="4505325" y="3679825"/>
            <a:ext cx="1296988" cy="3206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Read data</a:t>
            </a:r>
            <a:endParaRPr lang="de-DE" sz="1400" dirty="0">
              <a:latin typeface="+mn-lt"/>
            </a:endParaRPr>
          </a:p>
        </p:txBody>
      </p:sp>
      <p:sp>
        <p:nvSpPr>
          <p:cNvPr id="19" name="Rechteck 18"/>
          <p:cNvSpPr/>
          <p:nvPr/>
        </p:nvSpPr>
        <p:spPr bwMode="auto">
          <a:xfrm>
            <a:off x="5873750" y="4360863"/>
            <a:ext cx="1296988" cy="503237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Physically (node)</a:t>
            </a:r>
            <a:endParaRPr lang="de-DE" sz="1400" dirty="0">
              <a:latin typeface="+mn-lt"/>
            </a:endParaRPr>
          </a:p>
        </p:txBody>
      </p:sp>
      <p:sp>
        <p:nvSpPr>
          <p:cNvPr id="20" name="Rechteck 19"/>
          <p:cNvSpPr/>
          <p:nvPr/>
        </p:nvSpPr>
        <p:spPr bwMode="auto">
          <a:xfrm>
            <a:off x="3786188" y="4362450"/>
            <a:ext cx="1295400" cy="50165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Eavesdrop (radio)</a:t>
            </a:r>
            <a:endParaRPr lang="de-DE" sz="1400" dirty="0">
              <a:latin typeface="+mn-lt"/>
            </a:endParaRPr>
          </a:p>
        </p:txBody>
      </p:sp>
      <p:cxnSp>
        <p:nvCxnSpPr>
          <p:cNvPr id="24589" name="Gerade Verbindung mit Pfeil 14"/>
          <p:cNvCxnSpPr>
            <a:cxnSpLocks noChangeShapeType="1"/>
            <a:stCxn id="18" idx="0"/>
            <a:endCxn id="8" idx="2"/>
          </p:cNvCxnSpPr>
          <p:nvPr/>
        </p:nvCxnSpPr>
        <p:spPr bwMode="auto">
          <a:xfrm flipV="1">
            <a:off x="5153025" y="3279775"/>
            <a:ext cx="1001713" cy="4000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4590" name="Gerade Verbindung mit Pfeil 14"/>
          <p:cNvCxnSpPr>
            <a:cxnSpLocks noChangeShapeType="1"/>
            <a:stCxn id="20" idx="0"/>
            <a:endCxn id="18" idx="2"/>
          </p:cNvCxnSpPr>
          <p:nvPr/>
        </p:nvCxnSpPr>
        <p:spPr bwMode="auto">
          <a:xfrm flipV="1">
            <a:off x="4433888" y="4000500"/>
            <a:ext cx="719137" cy="3619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4591" name="Gerade Verbindung mit Pfeil 14"/>
          <p:cNvCxnSpPr>
            <a:cxnSpLocks noChangeShapeType="1"/>
            <a:stCxn id="19" idx="0"/>
            <a:endCxn id="18" idx="2"/>
          </p:cNvCxnSpPr>
          <p:nvPr/>
        </p:nvCxnSpPr>
        <p:spPr bwMode="auto">
          <a:xfrm flipH="1" flipV="1">
            <a:off x="5153025" y="4000500"/>
            <a:ext cx="1368425" cy="3603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0" name="Rechteck 39"/>
          <p:cNvSpPr/>
          <p:nvPr/>
        </p:nvSpPr>
        <p:spPr bwMode="auto">
          <a:xfrm>
            <a:off x="5441950" y="5424488"/>
            <a:ext cx="1295400" cy="3206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Access to node</a:t>
            </a:r>
            <a:endParaRPr lang="de-DE" sz="1200" dirty="0">
              <a:latin typeface="+mn-lt"/>
            </a:endParaRPr>
          </a:p>
        </p:txBody>
      </p:sp>
      <p:sp>
        <p:nvSpPr>
          <p:cNvPr id="41" name="Rechteck 40"/>
          <p:cNvSpPr/>
          <p:nvPr/>
        </p:nvSpPr>
        <p:spPr bwMode="auto">
          <a:xfrm>
            <a:off x="6305550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Read physically</a:t>
            </a:r>
            <a:endParaRPr lang="de-DE" sz="1200" dirty="0">
              <a:latin typeface="+mn-lt"/>
            </a:endParaRPr>
          </a:p>
        </p:txBody>
      </p:sp>
      <p:cxnSp>
        <p:nvCxnSpPr>
          <p:cNvPr id="24594" name="Gerade Verbindung mit Pfeil 14"/>
          <p:cNvCxnSpPr>
            <a:cxnSpLocks noChangeShapeType="1"/>
            <a:stCxn id="41" idx="0"/>
          </p:cNvCxnSpPr>
          <p:nvPr/>
        </p:nvCxnSpPr>
        <p:spPr bwMode="auto">
          <a:xfrm flipH="1" flipV="1">
            <a:off x="6672263" y="4867275"/>
            <a:ext cx="280987" cy="10048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4595" name="Gerade Verbindung mit Pfeil 14"/>
          <p:cNvCxnSpPr>
            <a:cxnSpLocks noChangeShapeType="1"/>
            <a:stCxn id="19" idx="2"/>
            <a:endCxn id="40" idx="0"/>
          </p:cNvCxnSpPr>
          <p:nvPr/>
        </p:nvCxnSpPr>
        <p:spPr bwMode="auto">
          <a:xfrm flipH="1">
            <a:off x="6089650" y="4864100"/>
            <a:ext cx="431800" cy="5603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4596" name="Freihandform 48"/>
          <p:cNvSpPr>
            <a:spLocks/>
          </p:cNvSpPr>
          <p:nvPr/>
        </p:nvSpPr>
        <p:spPr bwMode="auto">
          <a:xfrm>
            <a:off x="6450013" y="4975225"/>
            <a:ext cx="287337" cy="46038"/>
          </a:xfrm>
          <a:custGeom>
            <a:avLst/>
            <a:gdLst>
              <a:gd name="T0" fmla="*/ 0 w 175260"/>
              <a:gd name="T1" fmla="*/ 0 h 91440"/>
              <a:gd name="T2" fmla="*/ 20531 w 175260"/>
              <a:gd name="T3" fmla="*/ 6714 h 91440"/>
              <a:gd name="T4" fmla="*/ 41063 w 175260"/>
              <a:gd name="T5" fmla="*/ 9591 h 91440"/>
              <a:gd name="T6" fmla="*/ 133454 w 175260"/>
              <a:gd name="T7" fmla="*/ 16305 h 91440"/>
              <a:gd name="T8" fmla="*/ 164252 w 175260"/>
              <a:gd name="T9" fmla="*/ 18223 h 91440"/>
              <a:gd name="T10" fmla="*/ 256644 w 175260"/>
              <a:gd name="T11" fmla="*/ 22060 h 91440"/>
              <a:gd name="T12" fmla="*/ 287442 w 175260"/>
              <a:gd name="T13" fmla="*/ 23019 h 91440"/>
              <a:gd name="T14" fmla="*/ 472226 w 175260"/>
              <a:gd name="T15" fmla="*/ 22060 h 914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75260" h="91440">
                <a:moveTo>
                  <a:pt x="0" y="0"/>
                </a:moveTo>
                <a:cubicBezTo>
                  <a:pt x="2540" y="8890"/>
                  <a:pt x="4186" y="18086"/>
                  <a:pt x="7620" y="26670"/>
                </a:cubicBezTo>
                <a:cubicBezTo>
                  <a:pt x="9321" y="30922"/>
                  <a:pt x="12309" y="34582"/>
                  <a:pt x="15240" y="38100"/>
                </a:cubicBezTo>
                <a:cubicBezTo>
                  <a:pt x="26431" y="51529"/>
                  <a:pt x="33600" y="54150"/>
                  <a:pt x="49530" y="64770"/>
                </a:cubicBezTo>
                <a:lnTo>
                  <a:pt x="60960" y="72390"/>
                </a:lnTo>
                <a:cubicBezTo>
                  <a:pt x="79073" y="84465"/>
                  <a:pt x="68046" y="78562"/>
                  <a:pt x="95250" y="87630"/>
                </a:cubicBezTo>
                <a:lnTo>
                  <a:pt x="106680" y="91440"/>
                </a:lnTo>
                <a:cubicBezTo>
                  <a:pt x="170175" y="87472"/>
                  <a:pt x="147280" y="87630"/>
                  <a:pt x="175260" y="87630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Rechteck 50"/>
          <p:cNvSpPr/>
          <p:nvPr/>
        </p:nvSpPr>
        <p:spPr bwMode="auto">
          <a:xfrm>
            <a:off x="3425825" y="5407025"/>
            <a:ext cx="1295400" cy="3222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Read Radio</a:t>
            </a:r>
            <a:endParaRPr lang="de-DE" sz="1200" dirty="0">
              <a:latin typeface="+mn-lt"/>
            </a:endParaRPr>
          </a:p>
        </p:txBody>
      </p:sp>
      <p:sp>
        <p:nvSpPr>
          <p:cNvPr id="52" name="Rechteck 51"/>
          <p:cNvSpPr/>
          <p:nvPr/>
        </p:nvSpPr>
        <p:spPr bwMode="auto">
          <a:xfrm>
            <a:off x="4073525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Decipher packet</a:t>
            </a:r>
            <a:endParaRPr lang="de-DE" sz="1200" dirty="0">
              <a:latin typeface="+mn-lt"/>
            </a:endParaRPr>
          </a:p>
        </p:txBody>
      </p:sp>
      <p:cxnSp>
        <p:nvCxnSpPr>
          <p:cNvPr id="24599" name="Gerade Verbindung mit Pfeil 14"/>
          <p:cNvCxnSpPr>
            <a:cxnSpLocks noChangeShapeType="1"/>
            <a:stCxn id="20" idx="2"/>
            <a:endCxn id="51" idx="0"/>
          </p:cNvCxnSpPr>
          <p:nvPr/>
        </p:nvCxnSpPr>
        <p:spPr bwMode="auto">
          <a:xfrm flipH="1">
            <a:off x="4073525" y="4864100"/>
            <a:ext cx="360363" cy="542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4600" name="Gerade Verbindung mit Pfeil 14"/>
          <p:cNvCxnSpPr>
            <a:cxnSpLocks noChangeShapeType="1"/>
            <a:stCxn id="20" idx="2"/>
          </p:cNvCxnSpPr>
          <p:nvPr/>
        </p:nvCxnSpPr>
        <p:spPr bwMode="auto">
          <a:xfrm>
            <a:off x="4433888" y="4864100"/>
            <a:ext cx="828675" cy="10080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4601" name="Freihandform 58"/>
          <p:cNvSpPr>
            <a:spLocks/>
          </p:cNvSpPr>
          <p:nvPr/>
        </p:nvSpPr>
        <p:spPr bwMode="auto">
          <a:xfrm>
            <a:off x="4322763" y="5046663"/>
            <a:ext cx="230187" cy="42862"/>
          </a:xfrm>
          <a:custGeom>
            <a:avLst/>
            <a:gdLst>
              <a:gd name="T0" fmla="*/ 0 w 231648"/>
              <a:gd name="T1" fmla="*/ 35 h 42710"/>
              <a:gd name="T2" fmla="*/ 48460 w 231648"/>
              <a:gd name="T3" fmla="*/ 36741 h 42710"/>
              <a:gd name="T4" fmla="*/ 78748 w 231648"/>
              <a:gd name="T5" fmla="*/ 42859 h 42710"/>
              <a:gd name="T6" fmla="*/ 193842 w 231648"/>
              <a:gd name="T7" fmla="*/ 30624 h 42710"/>
              <a:gd name="T8" fmla="*/ 212014 w 231648"/>
              <a:gd name="T9" fmla="*/ 18388 h 42710"/>
              <a:gd name="T10" fmla="*/ 230187 w 231648"/>
              <a:gd name="T11" fmla="*/ 35 h 427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1648" h="42710">
                <a:moveTo>
                  <a:pt x="0" y="35"/>
                </a:moveTo>
                <a:cubicBezTo>
                  <a:pt x="718" y="610"/>
                  <a:pt x="39634" y="33186"/>
                  <a:pt x="48768" y="36611"/>
                </a:cubicBezTo>
                <a:cubicBezTo>
                  <a:pt x="58470" y="40249"/>
                  <a:pt x="69088" y="40675"/>
                  <a:pt x="79248" y="42707"/>
                </a:cubicBezTo>
                <a:cubicBezTo>
                  <a:pt x="88196" y="42148"/>
                  <a:pt x="164620" y="45741"/>
                  <a:pt x="195072" y="30515"/>
                </a:cubicBezTo>
                <a:cubicBezTo>
                  <a:pt x="201625" y="27238"/>
                  <a:pt x="207264" y="22387"/>
                  <a:pt x="213360" y="18323"/>
                </a:cubicBezTo>
                <a:cubicBezTo>
                  <a:pt x="226679" y="-1656"/>
                  <a:pt x="218226" y="35"/>
                  <a:pt x="231648" y="35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" name="Rechteck 61"/>
          <p:cNvSpPr/>
          <p:nvPr/>
        </p:nvSpPr>
        <p:spPr bwMode="auto">
          <a:xfrm>
            <a:off x="941388" y="2244725"/>
            <a:ext cx="1512887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Requirements</a:t>
            </a:r>
            <a:endParaRPr lang="de-DE" sz="1600" dirty="0">
              <a:latin typeface="+mn-lt"/>
            </a:endParaRPr>
          </a:p>
        </p:txBody>
      </p:sp>
      <p:sp>
        <p:nvSpPr>
          <p:cNvPr id="64" name="Rechteck 63"/>
          <p:cNvSpPr/>
          <p:nvPr/>
        </p:nvSpPr>
        <p:spPr bwMode="auto">
          <a:xfrm>
            <a:off x="941388" y="2925763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User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65" name="Rechteck 64"/>
          <p:cNvSpPr/>
          <p:nvPr/>
        </p:nvSpPr>
        <p:spPr bwMode="auto">
          <a:xfrm>
            <a:off x="941388" y="4541838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Technical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66" name="Freihandform 65"/>
          <p:cNvSpPr>
            <a:spLocks/>
          </p:cNvSpPr>
          <p:nvPr/>
        </p:nvSpPr>
        <p:spPr bwMode="auto">
          <a:xfrm>
            <a:off x="1917700" y="5476875"/>
            <a:ext cx="1506538" cy="219075"/>
          </a:xfrm>
          <a:custGeom>
            <a:avLst/>
            <a:gdLst>
              <a:gd name="T0" fmla="*/ 0 w 1506071"/>
              <a:gd name="T1" fmla="*/ 0 h 217921"/>
              <a:gd name="T2" fmla="*/ 35870 w 1506071"/>
              <a:gd name="T3" fmla="*/ 45061 h 217921"/>
              <a:gd name="T4" fmla="*/ 71740 w 1506071"/>
              <a:gd name="T5" fmla="*/ 63085 h 217921"/>
              <a:gd name="T6" fmla="*/ 134513 w 1506071"/>
              <a:gd name="T7" fmla="*/ 99134 h 217921"/>
              <a:gd name="T8" fmla="*/ 161415 w 1506071"/>
              <a:gd name="T9" fmla="*/ 108147 h 217921"/>
              <a:gd name="T10" fmla="*/ 188317 w 1506071"/>
              <a:gd name="T11" fmla="*/ 126171 h 217921"/>
              <a:gd name="T12" fmla="*/ 242122 w 1506071"/>
              <a:gd name="T13" fmla="*/ 144196 h 217921"/>
              <a:gd name="T14" fmla="*/ 304895 w 1506071"/>
              <a:gd name="T15" fmla="*/ 180243 h 217921"/>
              <a:gd name="T16" fmla="*/ 331797 w 1506071"/>
              <a:gd name="T17" fmla="*/ 198268 h 217921"/>
              <a:gd name="T18" fmla="*/ 394569 w 1506071"/>
              <a:gd name="T19" fmla="*/ 207281 h 217921"/>
              <a:gd name="T20" fmla="*/ 430439 w 1506071"/>
              <a:gd name="T21" fmla="*/ 216292 h 217921"/>
              <a:gd name="T22" fmla="*/ 780171 w 1506071"/>
              <a:gd name="T23" fmla="*/ 198268 h 217921"/>
              <a:gd name="T24" fmla="*/ 869847 w 1506071"/>
              <a:gd name="T25" fmla="*/ 171232 h 217921"/>
              <a:gd name="T26" fmla="*/ 986424 w 1506071"/>
              <a:gd name="T27" fmla="*/ 153207 h 217921"/>
              <a:gd name="T28" fmla="*/ 1013326 w 1506071"/>
              <a:gd name="T29" fmla="*/ 144196 h 217921"/>
              <a:gd name="T30" fmla="*/ 1210610 w 1506071"/>
              <a:gd name="T31" fmla="*/ 126171 h 217921"/>
              <a:gd name="T32" fmla="*/ 1246480 w 1506071"/>
              <a:gd name="T33" fmla="*/ 117158 h 217921"/>
              <a:gd name="T34" fmla="*/ 1506538 w 1506071"/>
              <a:gd name="T35" fmla="*/ 108147 h 21792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506071" h="217921">
                <a:moveTo>
                  <a:pt x="0" y="0"/>
                </a:moveTo>
                <a:cubicBezTo>
                  <a:pt x="11953" y="14941"/>
                  <a:pt x="21459" y="32224"/>
                  <a:pt x="35859" y="44824"/>
                </a:cubicBezTo>
                <a:cubicBezTo>
                  <a:pt x="45916" y="53624"/>
                  <a:pt x="60115" y="56123"/>
                  <a:pt x="71718" y="62753"/>
                </a:cubicBezTo>
                <a:cubicBezTo>
                  <a:pt x="116742" y="88481"/>
                  <a:pt x="80279" y="75387"/>
                  <a:pt x="134471" y="98612"/>
                </a:cubicBezTo>
                <a:cubicBezTo>
                  <a:pt x="143157" y="102334"/>
                  <a:pt x="152913" y="103351"/>
                  <a:pt x="161365" y="107577"/>
                </a:cubicBezTo>
                <a:cubicBezTo>
                  <a:pt x="171002" y="112395"/>
                  <a:pt x="178413" y="121130"/>
                  <a:pt x="188259" y="125506"/>
                </a:cubicBezTo>
                <a:cubicBezTo>
                  <a:pt x="205529" y="133182"/>
                  <a:pt x="242047" y="143436"/>
                  <a:pt x="242047" y="143436"/>
                </a:cubicBezTo>
                <a:cubicBezTo>
                  <a:pt x="276890" y="178277"/>
                  <a:pt x="241593" y="147690"/>
                  <a:pt x="304800" y="179294"/>
                </a:cubicBezTo>
                <a:cubicBezTo>
                  <a:pt x="314437" y="184112"/>
                  <a:pt x="321374" y="194128"/>
                  <a:pt x="331694" y="197224"/>
                </a:cubicBezTo>
                <a:cubicBezTo>
                  <a:pt x="351933" y="203296"/>
                  <a:pt x="373658" y="202409"/>
                  <a:pt x="394447" y="206189"/>
                </a:cubicBezTo>
                <a:cubicBezTo>
                  <a:pt x="406569" y="208393"/>
                  <a:pt x="418353" y="212165"/>
                  <a:pt x="430306" y="215153"/>
                </a:cubicBezTo>
                <a:cubicBezTo>
                  <a:pt x="546847" y="209177"/>
                  <a:pt x="669223" y="234127"/>
                  <a:pt x="779929" y="197224"/>
                </a:cubicBezTo>
                <a:cubicBezTo>
                  <a:pt x="814245" y="185785"/>
                  <a:pt x="835697" y="177106"/>
                  <a:pt x="869577" y="170330"/>
                </a:cubicBezTo>
                <a:cubicBezTo>
                  <a:pt x="900680" y="164110"/>
                  <a:pt x="955971" y="156707"/>
                  <a:pt x="986118" y="152400"/>
                </a:cubicBezTo>
                <a:cubicBezTo>
                  <a:pt x="995083" y="149412"/>
                  <a:pt x="1003787" y="145486"/>
                  <a:pt x="1013012" y="143436"/>
                </a:cubicBezTo>
                <a:cubicBezTo>
                  <a:pt x="1078914" y="128791"/>
                  <a:pt x="1141270" y="129816"/>
                  <a:pt x="1210235" y="125506"/>
                </a:cubicBezTo>
                <a:cubicBezTo>
                  <a:pt x="1222188" y="122518"/>
                  <a:pt x="1233824" y="117656"/>
                  <a:pt x="1246094" y="116541"/>
                </a:cubicBezTo>
                <a:cubicBezTo>
                  <a:pt x="1364756" y="105754"/>
                  <a:pt x="1399670" y="107577"/>
                  <a:pt x="1506071" y="107577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" name="Freihandform 66"/>
          <p:cNvSpPr>
            <a:spLocks/>
          </p:cNvSpPr>
          <p:nvPr/>
        </p:nvSpPr>
        <p:spPr bwMode="auto">
          <a:xfrm>
            <a:off x="1925638" y="5481638"/>
            <a:ext cx="3906837" cy="873125"/>
          </a:xfrm>
          <a:custGeom>
            <a:avLst/>
            <a:gdLst>
              <a:gd name="T0" fmla="*/ 5080 w 3906522"/>
              <a:gd name="T1" fmla="*/ 40640 h 873760"/>
              <a:gd name="T2" fmla="*/ 55880 w 3906522"/>
              <a:gd name="T3" fmla="*/ 147320 h 873760"/>
              <a:gd name="T4" fmla="*/ 91440 w 3906522"/>
              <a:gd name="T5" fmla="*/ 203200 h 873760"/>
              <a:gd name="T6" fmla="*/ 127000 w 3906522"/>
              <a:gd name="T7" fmla="*/ 254000 h 873760"/>
              <a:gd name="T8" fmla="*/ 157480 w 3906522"/>
              <a:gd name="T9" fmla="*/ 289560 h 873760"/>
              <a:gd name="T10" fmla="*/ 187960 w 3906522"/>
              <a:gd name="T11" fmla="*/ 325120 h 873760"/>
              <a:gd name="T12" fmla="*/ 238760 w 3906522"/>
              <a:gd name="T13" fmla="*/ 375920 h 873760"/>
              <a:gd name="T14" fmla="*/ 274320 w 3906522"/>
              <a:gd name="T15" fmla="*/ 416560 h 873760"/>
              <a:gd name="T16" fmla="*/ 330200 w 3906522"/>
              <a:gd name="T17" fmla="*/ 467360 h 873760"/>
              <a:gd name="T18" fmla="*/ 416560 w 3906522"/>
              <a:gd name="T19" fmla="*/ 533400 h 873760"/>
              <a:gd name="T20" fmla="*/ 497840 w 3906522"/>
              <a:gd name="T21" fmla="*/ 579120 h 873760"/>
              <a:gd name="T22" fmla="*/ 533400 w 3906522"/>
              <a:gd name="T23" fmla="*/ 594360 h 873760"/>
              <a:gd name="T24" fmla="*/ 609600 w 3906522"/>
              <a:gd name="T25" fmla="*/ 624840 h 873760"/>
              <a:gd name="T26" fmla="*/ 650240 w 3906522"/>
              <a:gd name="T27" fmla="*/ 640080 h 873760"/>
              <a:gd name="T28" fmla="*/ 767080 w 3906522"/>
              <a:gd name="T29" fmla="*/ 665480 h 873760"/>
              <a:gd name="T30" fmla="*/ 838200 w 3906522"/>
              <a:gd name="T31" fmla="*/ 685800 h 873760"/>
              <a:gd name="T32" fmla="*/ 894080 w 3906522"/>
              <a:gd name="T33" fmla="*/ 706120 h 873760"/>
              <a:gd name="T34" fmla="*/ 960120 w 3906522"/>
              <a:gd name="T35" fmla="*/ 726440 h 873760"/>
              <a:gd name="T36" fmla="*/ 1026160 w 3906522"/>
              <a:gd name="T37" fmla="*/ 741680 h 873760"/>
              <a:gd name="T38" fmla="*/ 1102360 w 3906522"/>
              <a:gd name="T39" fmla="*/ 762000 h 873760"/>
              <a:gd name="T40" fmla="*/ 1148080 w 3906522"/>
              <a:gd name="T41" fmla="*/ 772160 h 873760"/>
              <a:gd name="T42" fmla="*/ 1203960 w 3906522"/>
              <a:gd name="T43" fmla="*/ 782320 h 873760"/>
              <a:gd name="T44" fmla="*/ 1346200 w 3906522"/>
              <a:gd name="T45" fmla="*/ 817880 h 873760"/>
              <a:gd name="T46" fmla="*/ 1468120 w 3906522"/>
              <a:gd name="T47" fmla="*/ 838200 h 873760"/>
              <a:gd name="T48" fmla="*/ 1574800 w 3906522"/>
              <a:gd name="T49" fmla="*/ 848360 h 873760"/>
              <a:gd name="T50" fmla="*/ 1645920 w 3906522"/>
              <a:gd name="T51" fmla="*/ 858520 h 873760"/>
              <a:gd name="T52" fmla="*/ 1798320 w 3906522"/>
              <a:gd name="T53" fmla="*/ 873760 h 873760"/>
              <a:gd name="T54" fmla="*/ 2682240 w 3906522"/>
              <a:gd name="T55" fmla="*/ 858520 h 873760"/>
              <a:gd name="T56" fmla="*/ 3230880 w 3906522"/>
              <a:gd name="T57" fmla="*/ 843280 h 873760"/>
              <a:gd name="T58" fmla="*/ 3332480 w 3906522"/>
              <a:gd name="T59" fmla="*/ 833120 h 873760"/>
              <a:gd name="T60" fmla="*/ 3545840 w 3906522"/>
              <a:gd name="T61" fmla="*/ 822960 h 873760"/>
              <a:gd name="T62" fmla="*/ 3596640 w 3906522"/>
              <a:gd name="T63" fmla="*/ 812800 h 873760"/>
              <a:gd name="T64" fmla="*/ 3683000 w 3906522"/>
              <a:gd name="T65" fmla="*/ 756920 h 873760"/>
              <a:gd name="T66" fmla="*/ 3713480 w 3906522"/>
              <a:gd name="T67" fmla="*/ 721360 h 873760"/>
              <a:gd name="T68" fmla="*/ 3784600 w 3906522"/>
              <a:gd name="T69" fmla="*/ 619760 h 873760"/>
              <a:gd name="T70" fmla="*/ 3815080 w 3906522"/>
              <a:gd name="T71" fmla="*/ 553720 h 873760"/>
              <a:gd name="T72" fmla="*/ 3845560 w 3906522"/>
              <a:gd name="T73" fmla="*/ 492760 h 873760"/>
              <a:gd name="T74" fmla="*/ 3865880 w 3906522"/>
              <a:gd name="T75" fmla="*/ 436880 h 873760"/>
              <a:gd name="T76" fmla="*/ 3881120 w 3906522"/>
              <a:gd name="T77" fmla="*/ 386080 h 873760"/>
              <a:gd name="T78" fmla="*/ 3896360 w 3906522"/>
              <a:gd name="T79" fmla="*/ 350520 h 873760"/>
              <a:gd name="T80" fmla="*/ 3906520 w 3906522"/>
              <a:gd name="T81" fmla="*/ 299720 h 873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906522" h="873760">
                <a:moveTo>
                  <a:pt x="0" y="0"/>
                </a:moveTo>
                <a:cubicBezTo>
                  <a:pt x="1693" y="13547"/>
                  <a:pt x="2638" y="27208"/>
                  <a:pt x="5080" y="40640"/>
                </a:cubicBezTo>
                <a:cubicBezTo>
                  <a:pt x="8598" y="59989"/>
                  <a:pt x="30594" y="91668"/>
                  <a:pt x="35560" y="101600"/>
                </a:cubicBezTo>
                <a:cubicBezTo>
                  <a:pt x="43018" y="116517"/>
                  <a:pt x="49466" y="131925"/>
                  <a:pt x="55880" y="147320"/>
                </a:cubicBezTo>
                <a:cubicBezTo>
                  <a:pt x="57940" y="152263"/>
                  <a:pt x="58085" y="158042"/>
                  <a:pt x="60960" y="162560"/>
                </a:cubicBezTo>
                <a:cubicBezTo>
                  <a:pt x="70051" y="176846"/>
                  <a:pt x="81280" y="189653"/>
                  <a:pt x="91440" y="203200"/>
                </a:cubicBezTo>
                <a:cubicBezTo>
                  <a:pt x="93133" y="208280"/>
                  <a:pt x="93863" y="213791"/>
                  <a:pt x="96520" y="218440"/>
                </a:cubicBezTo>
                <a:cubicBezTo>
                  <a:pt x="110356" y="242653"/>
                  <a:pt x="110622" y="234346"/>
                  <a:pt x="127000" y="254000"/>
                </a:cubicBezTo>
                <a:cubicBezTo>
                  <a:pt x="130909" y="258690"/>
                  <a:pt x="133187" y="264604"/>
                  <a:pt x="137160" y="269240"/>
                </a:cubicBezTo>
                <a:cubicBezTo>
                  <a:pt x="143394" y="276513"/>
                  <a:pt x="151599" y="281999"/>
                  <a:pt x="157480" y="289560"/>
                </a:cubicBezTo>
                <a:cubicBezTo>
                  <a:pt x="163542" y="297354"/>
                  <a:pt x="166294" y="307463"/>
                  <a:pt x="172720" y="314960"/>
                </a:cubicBezTo>
                <a:cubicBezTo>
                  <a:pt x="176693" y="319596"/>
                  <a:pt x="183397" y="321064"/>
                  <a:pt x="187960" y="325120"/>
                </a:cubicBezTo>
                <a:cubicBezTo>
                  <a:pt x="198699" y="334666"/>
                  <a:pt x="208280" y="345440"/>
                  <a:pt x="218440" y="355600"/>
                </a:cubicBezTo>
                <a:cubicBezTo>
                  <a:pt x="225213" y="362373"/>
                  <a:pt x="231097" y="370173"/>
                  <a:pt x="238760" y="375920"/>
                </a:cubicBezTo>
                <a:lnTo>
                  <a:pt x="259080" y="391160"/>
                </a:lnTo>
                <a:cubicBezTo>
                  <a:pt x="264160" y="399627"/>
                  <a:pt x="267818" y="409129"/>
                  <a:pt x="274320" y="416560"/>
                </a:cubicBezTo>
                <a:cubicBezTo>
                  <a:pt x="279895" y="422932"/>
                  <a:pt x="288375" y="426105"/>
                  <a:pt x="294640" y="431800"/>
                </a:cubicBezTo>
                <a:cubicBezTo>
                  <a:pt x="307044" y="443076"/>
                  <a:pt x="318347" y="455507"/>
                  <a:pt x="330200" y="467360"/>
                </a:cubicBezTo>
                <a:cubicBezTo>
                  <a:pt x="338667" y="475827"/>
                  <a:pt x="345333" y="486600"/>
                  <a:pt x="355600" y="492760"/>
                </a:cubicBezTo>
                <a:cubicBezTo>
                  <a:pt x="414598" y="528159"/>
                  <a:pt x="341826" y="483578"/>
                  <a:pt x="416560" y="533400"/>
                </a:cubicBezTo>
                <a:cubicBezTo>
                  <a:pt x="445165" y="552470"/>
                  <a:pt x="435651" y="544275"/>
                  <a:pt x="462280" y="558800"/>
                </a:cubicBezTo>
                <a:cubicBezTo>
                  <a:pt x="474265" y="565337"/>
                  <a:pt x="485629" y="573015"/>
                  <a:pt x="497840" y="579120"/>
                </a:cubicBezTo>
                <a:cubicBezTo>
                  <a:pt x="502629" y="581515"/>
                  <a:pt x="508158" y="582091"/>
                  <a:pt x="513080" y="584200"/>
                </a:cubicBezTo>
                <a:cubicBezTo>
                  <a:pt x="520041" y="587183"/>
                  <a:pt x="526216" y="591965"/>
                  <a:pt x="533400" y="594360"/>
                </a:cubicBezTo>
                <a:cubicBezTo>
                  <a:pt x="546647" y="598776"/>
                  <a:pt x="560493" y="601133"/>
                  <a:pt x="574040" y="604520"/>
                </a:cubicBezTo>
                <a:cubicBezTo>
                  <a:pt x="585893" y="611293"/>
                  <a:pt x="597172" y="619191"/>
                  <a:pt x="609600" y="624840"/>
                </a:cubicBezTo>
                <a:cubicBezTo>
                  <a:pt x="615956" y="627729"/>
                  <a:pt x="623383" y="627469"/>
                  <a:pt x="629920" y="629920"/>
                </a:cubicBezTo>
                <a:cubicBezTo>
                  <a:pt x="637011" y="632579"/>
                  <a:pt x="643123" y="637492"/>
                  <a:pt x="650240" y="640080"/>
                </a:cubicBezTo>
                <a:cubicBezTo>
                  <a:pt x="669448" y="647065"/>
                  <a:pt x="713484" y="657018"/>
                  <a:pt x="731520" y="660400"/>
                </a:cubicBezTo>
                <a:cubicBezTo>
                  <a:pt x="743289" y="662607"/>
                  <a:pt x="755299" y="663338"/>
                  <a:pt x="767080" y="665480"/>
                </a:cubicBezTo>
                <a:cubicBezTo>
                  <a:pt x="820232" y="675144"/>
                  <a:pt x="753512" y="664458"/>
                  <a:pt x="807720" y="680720"/>
                </a:cubicBezTo>
                <a:cubicBezTo>
                  <a:pt x="817586" y="683680"/>
                  <a:pt x="828040" y="684107"/>
                  <a:pt x="838200" y="685800"/>
                </a:cubicBezTo>
                <a:cubicBezTo>
                  <a:pt x="846667" y="689187"/>
                  <a:pt x="855030" y="692844"/>
                  <a:pt x="863600" y="695960"/>
                </a:cubicBezTo>
                <a:cubicBezTo>
                  <a:pt x="873665" y="699620"/>
                  <a:pt x="884084" y="702275"/>
                  <a:pt x="894080" y="706120"/>
                </a:cubicBezTo>
                <a:cubicBezTo>
                  <a:pt x="906116" y="710749"/>
                  <a:pt x="917314" y="717567"/>
                  <a:pt x="929640" y="721360"/>
                </a:cubicBezTo>
                <a:cubicBezTo>
                  <a:pt x="939485" y="724389"/>
                  <a:pt x="950084" y="724124"/>
                  <a:pt x="960120" y="726440"/>
                </a:cubicBezTo>
                <a:cubicBezTo>
                  <a:pt x="972132" y="729212"/>
                  <a:pt x="983668" y="733828"/>
                  <a:pt x="995680" y="736600"/>
                </a:cubicBezTo>
                <a:cubicBezTo>
                  <a:pt x="1005716" y="738916"/>
                  <a:pt x="1016105" y="739446"/>
                  <a:pt x="1026160" y="741680"/>
                </a:cubicBezTo>
                <a:cubicBezTo>
                  <a:pt x="1046607" y="746224"/>
                  <a:pt x="1067249" y="750296"/>
                  <a:pt x="1087120" y="756920"/>
                </a:cubicBezTo>
                <a:cubicBezTo>
                  <a:pt x="1092200" y="758613"/>
                  <a:pt x="1097165" y="760701"/>
                  <a:pt x="1102360" y="762000"/>
                </a:cubicBezTo>
                <a:cubicBezTo>
                  <a:pt x="1110737" y="764094"/>
                  <a:pt x="1119331" y="765207"/>
                  <a:pt x="1127760" y="767080"/>
                </a:cubicBezTo>
                <a:cubicBezTo>
                  <a:pt x="1134576" y="768595"/>
                  <a:pt x="1141367" y="770242"/>
                  <a:pt x="1148080" y="772160"/>
                </a:cubicBezTo>
                <a:cubicBezTo>
                  <a:pt x="1153229" y="773631"/>
                  <a:pt x="1158052" y="776282"/>
                  <a:pt x="1163320" y="777240"/>
                </a:cubicBezTo>
                <a:cubicBezTo>
                  <a:pt x="1176752" y="779682"/>
                  <a:pt x="1190413" y="780627"/>
                  <a:pt x="1203960" y="782320"/>
                </a:cubicBezTo>
                <a:cubicBezTo>
                  <a:pt x="1341189" y="821528"/>
                  <a:pt x="1139749" y="765717"/>
                  <a:pt x="1275080" y="797560"/>
                </a:cubicBezTo>
                <a:cubicBezTo>
                  <a:pt x="1281152" y="798989"/>
                  <a:pt x="1329034" y="814759"/>
                  <a:pt x="1346200" y="817880"/>
                </a:cubicBezTo>
                <a:cubicBezTo>
                  <a:pt x="1376602" y="823408"/>
                  <a:pt x="1407160" y="828040"/>
                  <a:pt x="1437640" y="833120"/>
                </a:cubicBezTo>
                <a:cubicBezTo>
                  <a:pt x="1447800" y="834813"/>
                  <a:pt x="1457883" y="837063"/>
                  <a:pt x="1468120" y="838200"/>
                </a:cubicBezTo>
                <a:lnTo>
                  <a:pt x="1513840" y="843280"/>
                </a:lnTo>
                <a:cubicBezTo>
                  <a:pt x="1534139" y="845213"/>
                  <a:pt x="1554511" y="846331"/>
                  <a:pt x="1574800" y="848360"/>
                </a:cubicBezTo>
                <a:cubicBezTo>
                  <a:pt x="1588384" y="849718"/>
                  <a:pt x="1601925" y="851509"/>
                  <a:pt x="1615440" y="853440"/>
                </a:cubicBezTo>
                <a:cubicBezTo>
                  <a:pt x="1625637" y="854897"/>
                  <a:pt x="1635666" y="857543"/>
                  <a:pt x="1645920" y="858520"/>
                </a:cubicBezTo>
                <a:cubicBezTo>
                  <a:pt x="1671262" y="860933"/>
                  <a:pt x="1696720" y="861907"/>
                  <a:pt x="1722120" y="863600"/>
                </a:cubicBezTo>
                <a:cubicBezTo>
                  <a:pt x="1730889" y="864853"/>
                  <a:pt x="1791755" y="873760"/>
                  <a:pt x="1798320" y="873760"/>
                </a:cubicBezTo>
                <a:lnTo>
                  <a:pt x="2600960" y="868680"/>
                </a:lnTo>
                <a:cubicBezTo>
                  <a:pt x="2618295" y="866204"/>
                  <a:pt x="2667398" y="858811"/>
                  <a:pt x="2682240" y="858520"/>
                </a:cubicBezTo>
                <a:lnTo>
                  <a:pt x="3154680" y="853440"/>
                </a:lnTo>
                <a:cubicBezTo>
                  <a:pt x="3176884" y="850268"/>
                  <a:pt x="3208996" y="845468"/>
                  <a:pt x="3230880" y="843280"/>
                </a:cubicBezTo>
                <a:cubicBezTo>
                  <a:pt x="3251169" y="841251"/>
                  <a:pt x="3271551" y="840229"/>
                  <a:pt x="3291840" y="838200"/>
                </a:cubicBezTo>
                <a:cubicBezTo>
                  <a:pt x="3305424" y="836842"/>
                  <a:pt x="3318843" y="833769"/>
                  <a:pt x="3332480" y="833120"/>
                </a:cubicBezTo>
                <a:cubicBezTo>
                  <a:pt x="3390013" y="830380"/>
                  <a:pt x="3447627" y="829733"/>
                  <a:pt x="3505200" y="828040"/>
                </a:cubicBezTo>
                <a:cubicBezTo>
                  <a:pt x="3518747" y="826347"/>
                  <a:pt x="3532408" y="825402"/>
                  <a:pt x="3545840" y="822960"/>
                </a:cubicBezTo>
                <a:cubicBezTo>
                  <a:pt x="3551108" y="822002"/>
                  <a:pt x="3555829" y="818930"/>
                  <a:pt x="3561080" y="817880"/>
                </a:cubicBezTo>
                <a:cubicBezTo>
                  <a:pt x="3572821" y="815532"/>
                  <a:pt x="3584787" y="814493"/>
                  <a:pt x="3596640" y="812800"/>
                </a:cubicBezTo>
                <a:cubicBezTo>
                  <a:pt x="3627882" y="797179"/>
                  <a:pt x="3610659" y="806841"/>
                  <a:pt x="3647440" y="782320"/>
                </a:cubicBezTo>
                <a:cubicBezTo>
                  <a:pt x="3658820" y="774734"/>
                  <a:pt x="3672918" y="765742"/>
                  <a:pt x="3683000" y="756920"/>
                </a:cubicBezTo>
                <a:cubicBezTo>
                  <a:pt x="3690209" y="750612"/>
                  <a:pt x="3697086" y="743873"/>
                  <a:pt x="3703320" y="736600"/>
                </a:cubicBezTo>
                <a:cubicBezTo>
                  <a:pt x="3707293" y="731964"/>
                  <a:pt x="3709889" y="726298"/>
                  <a:pt x="3713480" y="721360"/>
                </a:cubicBezTo>
                <a:cubicBezTo>
                  <a:pt x="3763889" y="652048"/>
                  <a:pt x="3725480" y="708441"/>
                  <a:pt x="3764280" y="650240"/>
                </a:cubicBezTo>
                <a:lnTo>
                  <a:pt x="3784600" y="619760"/>
                </a:lnTo>
                <a:cubicBezTo>
                  <a:pt x="3793764" y="606013"/>
                  <a:pt x="3798475" y="600313"/>
                  <a:pt x="3804920" y="584200"/>
                </a:cubicBezTo>
                <a:cubicBezTo>
                  <a:pt x="3808897" y="574256"/>
                  <a:pt x="3809570" y="562903"/>
                  <a:pt x="3815080" y="553720"/>
                </a:cubicBezTo>
                <a:cubicBezTo>
                  <a:pt x="3848199" y="498521"/>
                  <a:pt x="3818995" y="551358"/>
                  <a:pt x="3835400" y="513080"/>
                </a:cubicBezTo>
                <a:cubicBezTo>
                  <a:pt x="3838383" y="506119"/>
                  <a:pt x="3842901" y="499851"/>
                  <a:pt x="3845560" y="492760"/>
                </a:cubicBezTo>
                <a:cubicBezTo>
                  <a:pt x="3858449" y="458389"/>
                  <a:pt x="3843439" y="485856"/>
                  <a:pt x="3855720" y="457200"/>
                </a:cubicBezTo>
                <a:cubicBezTo>
                  <a:pt x="3858703" y="450239"/>
                  <a:pt x="3863221" y="443971"/>
                  <a:pt x="3865880" y="436880"/>
                </a:cubicBezTo>
                <a:cubicBezTo>
                  <a:pt x="3868331" y="430343"/>
                  <a:pt x="3868954" y="423247"/>
                  <a:pt x="3870960" y="416560"/>
                </a:cubicBezTo>
                <a:cubicBezTo>
                  <a:pt x="3874037" y="406302"/>
                  <a:pt x="3877733" y="396240"/>
                  <a:pt x="3881120" y="386080"/>
                </a:cubicBezTo>
                <a:cubicBezTo>
                  <a:pt x="3882813" y="381000"/>
                  <a:pt x="3883805" y="375629"/>
                  <a:pt x="3886200" y="370840"/>
                </a:cubicBezTo>
                <a:cubicBezTo>
                  <a:pt x="3889587" y="364067"/>
                  <a:pt x="3893377" y="357481"/>
                  <a:pt x="3896360" y="350520"/>
                </a:cubicBezTo>
                <a:cubicBezTo>
                  <a:pt x="3898469" y="345598"/>
                  <a:pt x="3900278" y="340507"/>
                  <a:pt x="3901440" y="335280"/>
                </a:cubicBezTo>
                <a:cubicBezTo>
                  <a:pt x="3906798" y="311167"/>
                  <a:pt x="3906520" y="313779"/>
                  <a:pt x="3906520" y="299720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" name="Freihandform 67"/>
          <p:cNvSpPr>
            <a:spLocks/>
          </p:cNvSpPr>
          <p:nvPr/>
        </p:nvSpPr>
        <p:spPr bwMode="auto">
          <a:xfrm>
            <a:off x="4918075" y="6175375"/>
            <a:ext cx="3944938" cy="633413"/>
          </a:xfrm>
          <a:custGeom>
            <a:avLst/>
            <a:gdLst>
              <a:gd name="T0" fmla="*/ 3944938 w 3944787"/>
              <a:gd name="T1" fmla="*/ 0 h 633984"/>
              <a:gd name="T2" fmla="*/ 3926649 w 3944787"/>
              <a:gd name="T3" fmla="*/ 36543 h 633984"/>
              <a:gd name="T4" fmla="*/ 3847398 w 3944787"/>
              <a:gd name="T5" fmla="*/ 133991 h 633984"/>
              <a:gd name="T6" fmla="*/ 3816917 w 3944787"/>
              <a:gd name="T7" fmla="*/ 188806 h 633984"/>
              <a:gd name="T8" fmla="*/ 3743762 w 3944787"/>
              <a:gd name="T9" fmla="*/ 274073 h 633984"/>
              <a:gd name="T10" fmla="*/ 3707185 w 3944787"/>
              <a:gd name="T11" fmla="*/ 328888 h 633984"/>
              <a:gd name="T12" fmla="*/ 3621838 w 3944787"/>
              <a:gd name="T13" fmla="*/ 414155 h 633984"/>
              <a:gd name="T14" fmla="*/ 3548683 w 3944787"/>
              <a:gd name="T15" fmla="*/ 481150 h 633984"/>
              <a:gd name="T16" fmla="*/ 3530394 w 3944787"/>
              <a:gd name="T17" fmla="*/ 499422 h 633984"/>
              <a:gd name="T18" fmla="*/ 3506009 w 3944787"/>
              <a:gd name="T19" fmla="*/ 511603 h 633984"/>
              <a:gd name="T20" fmla="*/ 3469432 w 3944787"/>
              <a:gd name="T21" fmla="*/ 535965 h 633984"/>
              <a:gd name="T22" fmla="*/ 3445047 w 3944787"/>
              <a:gd name="T23" fmla="*/ 548146 h 633984"/>
              <a:gd name="T24" fmla="*/ 3402373 w 3944787"/>
              <a:gd name="T25" fmla="*/ 572508 h 633984"/>
              <a:gd name="T26" fmla="*/ 3384085 w 3944787"/>
              <a:gd name="T27" fmla="*/ 578598 h 633984"/>
              <a:gd name="T28" fmla="*/ 3341411 w 3944787"/>
              <a:gd name="T29" fmla="*/ 596870 h 633984"/>
              <a:gd name="T30" fmla="*/ 3298737 w 3944787"/>
              <a:gd name="T31" fmla="*/ 615141 h 633984"/>
              <a:gd name="T32" fmla="*/ 3225582 w 3944787"/>
              <a:gd name="T33" fmla="*/ 633413 h 633984"/>
              <a:gd name="T34" fmla="*/ 2603767 w 3944787"/>
              <a:gd name="T35" fmla="*/ 627322 h 633984"/>
              <a:gd name="T36" fmla="*/ 2512323 w 3944787"/>
              <a:gd name="T37" fmla="*/ 621232 h 633984"/>
              <a:gd name="T38" fmla="*/ 2451361 w 3944787"/>
              <a:gd name="T39" fmla="*/ 609051 h 633984"/>
              <a:gd name="T40" fmla="*/ 1786871 w 3944787"/>
              <a:gd name="T41" fmla="*/ 596870 h 633984"/>
              <a:gd name="T42" fmla="*/ 1725909 w 3944787"/>
              <a:gd name="T43" fmla="*/ 590779 h 633984"/>
              <a:gd name="T44" fmla="*/ 1677139 w 3944787"/>
              <a:gd name="T45" fmla="*/ 584689 h 633984"/>
              <a:gd name="T46" fmla="*/ 1122382 w 3944787"/>
              <a:gd name="T47" fmla="*/ 578598 h 633984"/>
              <a:gd name="T48" fmla="*/ 1104093 w 3944787"/>
              <a:gd name="T49" fmla="*/ 572508 h 633984"/>
              <a:gd name="T50" fmla="*/ 1043131 w 3944787"/>
              <a:gd name="T51" fmla="*/ 560327 h 633984"/>
              <a:gd name="T52" fmla="*/ 1024842 w 3944787"/>
              <a:gd name="T53" fmla="*/ 554236 h 633984"/>
              <a:gd name="T54" fmla="*/ 933399 w 3944787"/>
              <a:gd name="T55" fmla="*/ 542055 h 633984"/>
              <a:gd name="T56" fmla="*/ 866340 w 3944787"/>
              <a:gd name="T57" fmla="*/ 529874 h 633984"/>
              <a:gd name="T58" fmla="*/ 848051 w 3944787"/>
              <a:gd name="T59" fmla="*/ 523784 h 633984"/>
              <a:gd name="T60" fmla="*/ 799282 w 3944787"/>
              <a:gd name="T61" fmla="*/ 517693 h 633984"/>
              <a:gd name="T62" fmla="*/ 774897 w 3944787"/>
              <a:gd name="T63" fmla="*/ 511603 h 633984"/>
              <a:gd name="T64" fmla="*/ 707838 w 3944787"/>
              <a:gd name="T65" fmla="*/ 499422 h 633984"/>
              <a:gd name="T66" fmla="*/ 671261 w 3944787"/>
              <a:gd name="T67" fmla="*/ 481150 h 633984"/>
              <a:gd name="T68" fmla="*/ 604202 w 3944787"/>
              <a:gd name="T69" fmla="*/ 468969 h 633984"/>
              <a:gd name="T70" fmla="*/ 573721 w 3944787"/>
              <a:gd name="T71" fmla="*/ 456788 h 633984"/>
              <a:gd name="T72" fmla="*/ 549336 w 3944787"/>
              <a:gd name="T73" fmla="*/ 450698 h 633984"/>
              <a:gd name="T74" fmla="*/ 488374 w 3944787"/>
              <a:gd name="T75" fmla="*/ 426336 h 633984"/>
              <a:gd name="T76" fmla="*/ 421315 w 3944787"/>
              <a:gd name="T77" fmla="*/ 408064 h 633984"/>
              <a:gd name="T78" fmla="*/ 360353 w 3944787"/>
              <a:gd name="T79" fmla="*/ 377612 h 633984"/>
              <a:gd name="T80" fmla="*/ 335968 w 3944787"/>
              <a:gd name="T81" fmla="*/ 365431 h 633984"/>
              <a:gd name="T82" fmla="*/ 317679 w 3944787"/>
              <a:gd name="T83" fmla="*/ 353250 h 633984"/>
              <a:gd name="T84" fmla="*/ 293294 w 3944787"/>
              <a:gd name="T85" fmla="*/ 347159 h 633984"/>
              <a:gd name="T86" fmla="*/ 250621 w 3944787"/>
              <a:gd name="T87" fmla="*/ 328888 h 633984"/>
              <a:gd name="T88" fmla="*/ 207947 w 3944787"/>
              <a:gd name="T89" fmla="*/ 292344 h 633984"/>
              <a:gd name="T90" fmla="*/ 165273 w 3944787"/>
              <a:gd name="T91" fmla="*/ 267982 h 633984"/>
              <a:gd name="T92" fmla="*/ 146985 w 3944787"/>
              <a:gd name="T93" fmla="*/ 249711 h 633984"/>
              <a:gd name="T94" fmla="*/ 122600 w 3944787"/>
              <a:gd name="T95" fmla="*/ 237530 h 633984"/>
              <a:gd name="T96" fmla="*/ 18964 w 3944787"/>
              <a:gd name="T97" fmla="*/ 146172 h 633984"/>
              <a:gd name="T98" fmla="*/ 675 w 3944787"/>
              <a:gd name="T99" fmla="*/ 103539 h 633984"/>
              <a:gd name="T100" fmla="*/ 675 w 3944787"/>
              <a:gd name="T101" fmla="*/ 48724 h 63398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944787" h="633984">
                <a:moveTo>
                  <a:pt x="3944787" y="0"/>
                </a:moveTo>
                <a:cubicBezTo>
                  <a:pt x="3938691" y="12192"/>
                  <a:pt x="3934516" y="25552"/>
                  <a:pt x="3926499" y="36576"/>
                </a:cubicBezTo>
                <a:cubicBezTo>
                  <a:pt x="3901860" y="70455"/>
                  <a:pt x="3867595" y="97493"/>
                  <a:pt x="3847251" y="134112"/>
                </a:cubicBezTo>
                <a:cubicBezTo>
                  <a:pt x="3837091" y="152400"/>
                  <a:pt x="3829206" y="172152"/>
                  <a:pt x="3816771" y="188976"/>
                </a:cubicBezTo>
                <a:cubicBezTo>
                  <a:pt x="3794500" y="219107"/>
                  <a:pt x="3764403" y="243145"/>
                  <a:pt x="3743619" y="274320"/>
                </a:cubicBezTo>
                <a:cubicBezTo>
                  <a:pt x="3731427" y="292608"/>
                  <a:pt x="3721278" y="312437"/>
                  <a:pt x="3707043" y="329184"/>
                </a:cubicBezTo>
                <a:lnTo>
                  <a:pt x="3621699" y="414528"/>
                </a:lnTo>
                <a:cubicBezTo>
                  <a:pt x="3546837" y="489390"/>
                  <a:pt x="3623280" y="415155"/>
                  <a:pt x="3548547" y="481584"/>
                </a:cubicBezTo>
                <a:cubicBezTo>
                  <a:pt x="3542104" y="487312"/>
                  <a:pt x="3537274" y="494861"/>
                  <a:pt x="3530259" y="499872"/>
                </a:cubicBezTo>
                <a:cubicBezTo>
                  <a:pt x="3522864" y="505154"/>
                  <a:pt x="3513667" y="507389"/>
                  <a:pt x="3505875" y="512064"/>
                </a:cubicBezTo>
                <a:cubicBezTo>
                  <a:pt x="3493310" y="519603"/>
                  <a:pt x="3482405" y="529895"/>
                  <a:pt x="3469299" y="536448"/>
                </a:cubicBezTo>
                <a:cubicBezTo>
                  <a:pt x="3461171" y="540512"/>
                  <a:pt x="3452805" y="544131"/>
                  <a:pt x="3444915" y="548640"/>
                </a:cubicBezTo>
                <a:cubicBezTo>
                  <a:pt x="3414304" y="566132"/>
                  <a:pt x="3439086" y="557234"/>
                  <a:pt x="3402243" y="573024"/>
                </a:cubicBezTo>
                <a:cubicBezTo>
                  <a:pt x="3396337" y="575555"/>
                  <a:pt x="3389702" y="576246"/>
                  <a:pt x="3383955" y="579120"/>
                </a:cubicBezTo>
                <a:cubicBezTo>
                  <a:pt x="3341857" y="600169"/>
                  <a:pt x="3392031" y="584721"/>
                  <a:pt x="3341283" y="597408"/>
                </a:cubicBezTo>
                <a:cubicBezTo>
                  <a:pt x="3312269" y="616751"/>
                  <a:pt x="3334397" y="604960"/>
                  <a:pt x="3298611" y="615696"/>
                </a:cubicBezTo>
                <a:cubicBezTo>
                  <a:pt x="3238234" y="633809"/>
                  <a:pt x="3286325" y="623840"/>
                  <a:pt x="3225459" y="633984"/>
                </a:cubicBezTo>
                <a:lnTo>
                  <a:pt x="2603667" y="627888"/>
                </a:lnTo>
                <a:cubicBezTo>
                  <a:pt x="2573124" y="627366"/>
                  <a:pt x="2542557" y="625432"/>
                  <a:pt x="2512227" y="621792"/>
                </a:cubicBezTo>
                <a:cubicBezTo>
                  <a:pt x="2491652" y="619323"/>
                  <a:pt x="2471978" y="610296"/>
                  <a:pt x="2451267" y="609600"/>
                </a:cubicBezTo>
                <a:cubicBezTo>
                  <a:pt x="2229867" y="602158"/>
                  <a:pt x="2008291" y="601472"/>
                  <a:pt x="1786803" y="597408"/>
                </a:cubicBezTo>
                <a:lnTo>
                  <a:pt x="1725843" y="591312"/>
                </a:lnTo>
                <a:cubicBezTo>
                  <a:pt x="1709561" y="589503"/>
                  <a:pt x="1693454" y="585547"/>
                  <a:pt x="1677075" y="585216"/>
                </a:cubicBezTo>
                <a:lnTo>
                  <a:pt x="1122339" y="579120"/>
                </a:lnTo>
                <a:cubicBezTo>
                  <a:pt x="1116243" y="577088"/>
                  <a:pt x="1110312" y="574469"/>
                  <a:pt x="1104051" y="573024"/>
                </a:cubicBezTo>
                <a:cubicBezTo>
                  <a:pt x="1083859" y="568364"/>
                  <a:pt x="1062750" y="567385"/>
                  <a:pt x="1043091" y="560832"/>
                </a:cubicBezTo>
                <a:cubicBezTo>
                  <a:pt x="1036995" y="558800"/>
                  <a:pt x="1031104" y="555996"/>
                  <a:pt x="1024803" y="554736"/>
                </a:cubicBezTo>
                <a:cubicBezTo>
                  <a:pt x="1010782" y="551932"/>
                  <a:pt x="945231" y="544027"/>
                  <a:pt x="933363" y="542544"/>
                </a:cubicBezTo>
                <a:cubicBezTo>
                  <a:pt x="891422" y="528564"/>
                  <a:pt x="942130" y="544138"/>
                  <a:pt x="866307" y="530352"/>
                </a:cubicBezTo>
                <a:cubicBezTo>
                  <a:pt x="859985" y="529203"/>
                  <a:pt x="854341" y="525405"/>
                  <a:pt x="848019" y="524256"/>
                </a:cubicBezTo>
                <a:cubicBezTo>
                  <a:pt x="831901" y="521325"/>
                  <a:pt x="815411" y="520853"/>
                  <a:pt x="799251" y="518160"/>
                </a:cubicBezTo>
                <a:cubicBezTo>
                  <a:pt x="790987" y="516783"/>
                  <a:pt x="783046" y="513881"/>
                  <a:pt x="774867" y="512064"/>
                </a:cubicBezTo>
                <a:cubicBezTo>
                  <a:pt x="749307" y="506384"/>
                  <a:pt x="734280" y="504283"/>
                  <a:pt x="707811" y="499872"/>
                </a:cubicBezTo>
                <a:cubicBezTo>
                  <a:pt x="695619" y="493776"/>
                  <a:pt x="684045" y="486242"/>
                  <a:pt x="671235" y="481584"/>
                </a:cubicBezTo>
                <a:cubicBezTo>
                  <a:pt x="664026" y="478962"/>
                  <a:pt x="608756" y="470155"/>
                  <a:pt x="604179" y="469392"/>
                </a:cubicBezTo>
                <a:cubicBezTo>
                  <a:pt x="594019" y="465328"/>
                  <a:pt x="584080" y="460660"/>
                  <a:pt x="573699" y="457200"/>
                </a:cubicBezTo>
                <a:cubicBezTo>
                  <a:pt x="565751" y="454551"/>
                  <a:pt x="557205" y="453922"/>
                  <a:pt x="549315" y="451104"/>
                </a:cubicBezTo>
                <a:cubicBezTo>
                  <a:pt x="528705" y="443743"/>
                  <a:pt x="509117" y="433641"/>
                  <a:pt x="488355" y="426720"/>
                </a:cubicBezTo>
                <a:cubicBezTo>
                  <a:pt x="486744" y="426183"/>
                  <a:pt x="435009" y="414760"/>
                  <a:pt x="421299" y="408432"/>
                </a:cubicBezTo>
                <a:cubicBezTo>
                  <a:pt x="400672" y="398912"/>
                  <a:pt x="380659" y="388112"/>
                  <a:pt x="360339" y="377952"/>
                </a:cubicBezTo>
                <a:cubicBezTo>
                  <a:pt x="352211" y="373888"/>
                  <a:pt x="343516" y="370801"/>
                  <a:pt x="335955" y="365760"/>
                </a:cubicBezTo>
                <a:cubicBezTo>
                  <a:pt x="329859" y="361696"/>
                  <a:pt x="324401" y="356454"/>
                  <a:pt x="317667" y="353568"/>
                </a:cubicBezTo>
                <a:cubicBezTo>
                  <a:pt x="309966" y="350268"/>
                  <a:pt x="301339" y="349774"/>
                  <a:pt x="293283" y="347472"/>
                </a:cubicBezTo>
                <a:cubicBezTo>
                  <a:pt x="280242" y="343746"/>
                  <a:pt x="261130" y="336834"/>
                  <a:pt x="250611" y="329184"/>
                </a:cubicBezTo>
                <a:cubicBezTo>
                  <a:pt x="235460" y="318165"/>
                  <a:pt x="223090" y="303627"/>
                  <a:pt x="207939" y="292608"/>
                </a:cubicBezTo>
                <a:cubicBezTo>
                  <a:pt x="161091" y="258537"/>
                  <a:pt x="203944" y="300455"/>
                  <a:pt x="165267" y="268224"/>
                </a:cubicBezTo>
                <a:cubicBezTo>
                  <a:pt x="158644" y="262705"/>
                  <a:pt x="153994" y="254947"/>
                  <a:pt x="146979" y="249936"/>
                </a:cubicBezTo>
                <a:cubicBezTo>
                  <a:pt x="139584" y="244654"/>
                  <a:pt x="130067" y="242917"/>
                  <a:pt x="122595" y="237744"/>
                </a:cubicBezTo>
                <a:cubicBezTo>
                  <a:pt x="104565" y="225262"/>
                  <a:pt x="29557" y="167493"/>
                  <a:pt x="18963" y="146304"/>
                </a:cubicBezTo>
                <a:cubicBezTo>
                  <a:pt x="15314" y="139006"/>
                  <a:pt x="1572" y="114396"/>
                  <a:pt x="675" y="103632"/>
                </a:cubicBezTo>
                <a:cubicBezTo>
                  <a:pt x="-844" y="85407"/>
                  <a:pt x="675" y="67056"/>
                  <a:pt x="675" y="48768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" name="Rechteck 73"/>
          <p:cNvSpPr/>
          <p:nvPr/>
        </p:nvSpPr>
        <p:spPr bwMode="auto">
          <a:xfrm>
            <a:off x="6135688" y="2416175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Possibility of attacks on</a:t>
            </a:r>
            <a:endParaRPr lang="de-DE" sz="1200" dirty="0">
              <a:latin typeface="+mn-lt"/>
            </a:endParaRPr>
          </a:p>
        </p:txBody>
      </p:sp>
      <p:sp>
        <p:nvSpPr>
          <p:cNvPr id="76" name="Freihandform 75"/>
          <p:cNvSpPr>
            <a:spLocks/>
          </p:cNvSpPr>
          <p:nvPr/>
        </p:nvSpPr>
        <p:spPr bwMode="auto">
          <a:xfrm>
            <a:off x="4330700" y="5803900"/>
            <a:ext cx="493713" cy="468313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394 h 469392"/>
              <a:gd name="T4" fmla="*/ 67047 w 493776"/>
              <a:gd name="T5" fmla="*/ 121640 h 469392"/>
              <a:gd name="T6" fmla="*/ 85333 w 493776"/>
              <a:gd name="T7" fmla="*/ 139886 h 469392"/>
              <a:gd name="T8" fmla="*/ 103619 w 493776"/>
              <a:gd name="T9" fmla="*/ 164214 h 469392"/>
              <a:gd name="T10" fmla="*/ 115809 w 493776"/>
              <a:gd name="T11" fmla="*/ 182460 h 469392"/>
              <a:gd name="T12" fmla="*/ 158476 w 493776"/>
              <a:gd name="T13" fmla="*/ 225034 h 469392"/>
              <a:gd name="T14" fmla="*/ 176761 w 493776"/>
              <a:gd name="T15" fmla="*/ 243279 h 469392"/>
              <a:gd name="T16" fmla="*/ 201142 w 493776"/>
              <a:gd name="T17" fmla="*/ 273689 h 469392"/>
              <a:gd name="T18" fmla="*/ 231618 w 493776"/>
              <a:gd name="T19" fmla="*/ 291935 h 469392"/>
              <a:gd name="T20" fmla="*/ 255999 w 493776"/>
              <a:gd name="T21" fmla="*/ 316263 h 469392"/>
              <a:gd name="T22" fmla="*/ 280380 w 493776"/>
              <a:gd name="T23" fmla="*/ 334509 h 469392"/>
              <a:gd name="T24" fmla="*/ 298666 w 493776"/>
              <a:gd name="T25" fmla="*/ 358837 h 469392"/>
              <a:gd name="T26" fmla="*/ 323047 w 493776"/>
              <a:gd name="T27" fmla="*/ 371001 h 469392"/>
              <a:gd name="T28" fmla="*/ 347428 w 493776"/>
              <a:gd name="T29" fmla="*/ 389247 h 469392"/>
              <a:gd name="T30" fmla="*/ 365713 w 493776"/>
              <a:gd name="T31" fmla="*/ 401411 h 469392"/>
              <a:gd name="T32" fmla="*/ 390094 w 493776"/>
              <a:gd name="T33" fmla="*/ 419657 h 469392"/>
              <a:gd name="T34" fmla="*/ 408380 w 493776"/>
              <a:gd name="T35" fmla="*/ 431821 h 469392"/>
              <a:gd name="T36" fmla="*/ 432761 w 493776"/>
              <a:gd name="T37" fmla="*/ 437903 h 469392"/>
              <a:gd name="T38" fmla="*/ 487618 w 493776"/>
              <a:gd name="T39" fmla="*/ 462231 h 469392"/>
              <a:gd name="T40" fmla="*/ 493713 w 493776"/>
              <a:gd name="T41" fmla="*/ 468313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7" name="Freihandform 76"/>
          <p:cNvSpPr>
            <a:spLocks/>
          </p:cNvSpPr>
          <p:nvPr/>
        </p:nvSpPr>
        <p:spPr bwMode="auto">
          <a:xfrm>
            <a:off x="4375150" y="5745163"/>
            <a:ext cx="542925" cy="593725"/>
          </a:xfrm>
          <a:custGeom>
            <a:avLst/>
            <a:gdLst>
              <a:gd name="T0" fmla="*/ 0 w 676656"/>
              <a:gd name="T1" fmla="*/ 530224 h 664464"/>
              <a:gd name="T2" fmla="*/ 35400 w 676656"/>
              <a:gd name="T3" fmla="*/ 457257 h 664464"/>
              <a:gd name="T4" fmla="*/ 74734 w 676656"/>
              <a:gd name="T5" fmla="*/ 398884 h 664464"/>
              <a:gd name="T6" fmla="*/ 82601 w 676656"/>
              <a:gd name="T7" fmla="*/ 384291 h 664464"/>
              <a:gd name="T8" fmla="*/ 94401 w 676656"/>
              <a:gd name="T9" fmla="*/ 369698 h 664464"/>
              <a:gd name="T10" fmla="*/ 106201 w 676656"/>
              <a:gd name="T11" fmla="*/ 350240 h 664464"/>
              <a:gd name="T12" fmla="*/ 118001 w 676656"/>
              <a:gd name="T13" fmla="*/ 335647 h 664464"/>
              <a:gd name="T14" fmla="*/ 149469 w 676656"/>
              <a:gd name="T15" fmla="*/ 287002 h 664464"/>
              <a:gd name="T16" fmla="*/ 180935 w 676656"/>
              <a:gd name="T17" fmla="*/ 252950 h 664464"/>
              <a:gd name="T18" fmla="*/ 196668 w 676656"/>
              <a:gd name="T19" fmla="*/ 233493 h 664464"/>
              <a:gd name="T20" fmla="*/ 228136 w 676656"/>
              <a:gd name="T21" fmla="*/ 204306 h 664464"/>
              <a:gd name="T22" fmla="*/ 259603 w 676656"/>
              <a:gd name="T23" fmla="*/ 165391 h 664464"/>
              <a:gd name="T24" fmla="*/ 271403 w 676656"/>
              <a:gd name="T25" fmla="*/ 155662 h 664464"/>
              <a:gd name="T26" fmla="*/ 298936 w 676656"/>
              <a:gd name="T27" fmla="*/ 121611 h 664464"/>
              <a:gd name="T28" fmla="*/ 373670 w 676656"/>
              <a:gd name="T29" fmla="*/ 48644 h 664464"/>
              <a:gd name="T30" fmla="*/ 401204 w 676656"/>
              <a:gd name="T31" fmla="*/ 29187 h 664464"/>
              <a:gd name="T32" fmla="*/ 424804 w 676656"/>
              <a:gd name="T33" fmla="*/ 9729 h 664464"/>
              <a:gd name="T34" fmla="*/ 436604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" name="Freihandform 77"/>
          <p:cNvSpPr>
            <a:spLocks/>
          </p:cNvSpPr>
          <p:nvPr/>
        </p:nvSpPr>
        <p:spPr bwMode="auto">
          <a:xfrm>
            <a:off x="4079875" y="4268788"/>
            <a:ext cx="676275" cy="663575"/>
          </a:xfrm>
          <a:custGeom>
            <a:avLst/>
            <a:gdLst>
              <a:gd name="T0" fmla="*/ 0 w 676656"/>
              <a:gd name="T1" fmla="*/ 663575 h 664464"/>
              <a:gd name="T2" fmla="*/ 54833 w 676656"/>
              <a:gd name="T3" fmla="*/ 572257 h 664464"/>
              <a:gd name="T4" fmla="*/ 115759 w 676656"/>
              <a:gd name="T5" fmla="*/ 499203 h 664464"/>
              <a:gd name="T6" fmla="*/ 127944 w 676656"/>
              <a:gd name="T7" fmla="*/ 480940 h 664464"/>
              <a:gd name="T8" fmla="*/ 146222 w 676656"/>
              <a:gd name="T9" fmla="*/ 462676 h 664464"/>
              <a:gd name="T10" fmla="*/ 164499 w 676656"/>
              <a:gd name="T11" fmla="*/ 438325 h 664464"/>
              <a:gd name="T12" fmla="*/ 182777 w 676656"/>
              <a:gd name="T13" fmla="*/ 420061 h 664464"/>
              <a:gd name="T14" fmla="*/ 231518 w 676656"/>
              <a:gd name="T15" fmla="*/ 359183 h 664464"/>
              <a:gd name="T16" fmla="*/ 280258 w 676656"/>
              <a:gd name="T17" fmla="*/ 316568 h 664464"/>
              <a:gd name="T18" fmla="*/ 304628 w 676656"/>
              <a:gd name="T19" fmla="*/ 292217 h 664464"/>
              <a:gd name="T20" fmla="*/ 353369 w 676656"/>
              <a:gd name="T21" fmla="*/ 255689 h 664464"/>
              <a:gd name="T22" fmla="*/ 402109 w 676656"/>
              <a:gd name="T23" fmla="*/ 206987 h 664464"/>
              <a:gd name="T24" fmla="*/ 420387 w 676656"/>
              <a:gd name="T25" fmla="*/ 194811 h 664464"/>
              <a:gd name="T26" fmla="*/ 463035 w 676656"/>
              <a:gd name="T27" fmla="*/ 152196 h 664464"/>
              <a:gd name="T28" fmla="*/ 578794 w 676656"/>
              <a:gd name="T29" fmla="*/ 60878 h 664464"/>
              <a:gd name="T30" fmla="*/ 621442 w 676656"/>
              <a:gd name="T31" fmla="*/ 36527 h 664464"/>
              <a:gd name="T32" fmla="*/ 657997 w 676656"/>
              <a:gd name="T33" fmla="*/ 12176 h 664464"/>
              <a:gd name="T34" fmla="*/ 676275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" name="Freihandform 78"/>
          <p:cNvSpPr>
            <a:spLocks/>
          </p:cNvSpPr>
          <p:nvPr/>
        </p:nvSpPr>
        <p:spPr bwMode="auto">
          <a:xfrm>
            <a:off x="4227513" y="4354513"/>
            <a:ext cx="493712" cy="469900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744 h 469392"/>
              <a:gd name="T4" fmla="*/ 67047 w 493776"/>
              <a:gd name="T5" fmla="*/ 122052 h 469392"/>
              <a:gd name="T6" fmla="*/ 85333 w 493776"/>
              <a:gd name="T7" fmla="*/ 140360 h 469392"/>
              <a:gd name="T8" fmla="*/ 103619 w 493776"/>
              <a:gd name="T9" fmla="*/ 164770 h 469392"/>
              <a:gd name="T10" fmla="*/ 115809 w 493776"/>
              <a:gd name="T11" fmla="*/ 183078 h 469392"/>
              <a:gd name="T12" fmla="*/ 158475 w 493776"/>
              <a:gd name="T13" fmla="*/ 225796 h 469392"/>
              <a:gd name="T14" fmla="*/ 176761 w 493776"/>
              <a:gd name="T15" fmla="*/ 244104 h 469392"/>
              <a:gd name="T16" fmla="*/ 201142 w 493776"/>
              <a:gd name="T17" fmla="*/ 274617 h 469392"/>
              <a:gd name="T18" fmla="*/ 231618 w 493776"/>
              <a:gd name="T19" fmla="*/ 292925 h 469392"/>
              <a:gd name="T20" fmla="*/ 255999 w 493776"/>
              <a:gd name="T21" fmla="*/ 317335 h 469392"/>
              <a:gd name="T22" fmla="*/ 280380 w 493776"/>
              <a:gd name="T23" fmla="*/ 335643 h 469392"/>
              <a:gd name="T24" fmla="*/ 298665 w 493776"/>
              <a:gd name="T25" fmla="*/ 360053 h 469392"/>
              <a:gd name="T26" fmla="*/ 323046 w 493776"/>
              <a:gd name="T27" fmla="*/ 372258 h 469392"/>
              <a:gd name="T28" fmla="*/ 347427 w 493776"/>
              <a:gd name="T29" fmla="*/ 390566 h 469392"/>
              <a:gd name="T30" fmla="*/ 365713 w 493776"/>
              <a:gd name="T31" fmla="*/ 402771 h 469392"/>
              <a:gd name="T32" fmla="*/ 390093 w 493776"/>
              <a:gd name="T33" fmla="*/ 421079 h 469392"/>
              <a:gd name="T34" fmla="*/ 408379 w 493776"/>
              <a:gd name="T35" fmla="*/ 433284 h 469392"/>
              <a:gd name="T36" fmla="*/ 432760 w 493776"/>
              <a:gd name="T37" fmla="*/ 439387 h 469392"/>
              <a:gd name="T38" fmla="*/ 487617 w 493776"/>
              <a:gd name="T39" fmla="*/ 463797 h 469392"/>
              <a:gd name="T40" fmla="*/ 493712 w 493776"/>
              <a:gd name="T41" fmla="*/ 469900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Rechteck 45"/>
          <p:cNvSpPr/>
          <p:nvPr/>
        </p:nvSpPr>
        <p:spPr bwMode="auto">
          <a:xfrm>
            <a:off x="941388" y="3452813"/>
            <a:ext cx="1512887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App: Water pipeline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7" name="Rechteck 46"/>
          <p:cNvSpPr/>
          <p:nvPr/>
        </p:nvSpPr>
        <p:spPr bwMode="auto">
          <a:xfrm>
            <a:off x="946150" y="5008563"/>
            <a:ext cx="1512888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Exposed nodes,</a:t>
            </a:r>
          </a:p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Powerful attacker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4615" name="Freihandform 10"/>
          <p:cNvSpPr>
            <a:spLocks/>
          </p:cNvSpPr>
          <p:nvPr/>
        </p:nvSpPr>
        <p:spPr bwMode="auto">
          <a:xfrm>
            <a:off x="5357813" y="5327650"/>
            <a:ext cx="1354137" cy="476250"/>
          </a:xfrm>
          <a:custGeom>
            <a:avLst/>
            <a:gdLst>
              <a:gd name="T0" fmla="*/ 683348 w 1353675"/>
              <a:gd name="T1" fmla="*/ 54952 h 475488"/>
              <a:gd name="T2" fmla="*/ 579681 w 1353675"/>
              <a:gd name="T3" fmla="*/ 36635 h 475488"/>
              <a:gd name="T4" fmla="*/ 549190 w 1353675"/>
              <a:gd name="T5" fmla="*/ 30529 h 475488"/>
              <a:gd name="T6" fmla="*/ 476013 w 1353675"/>
              <a:gd name="T7" fmla="*/ 24423 h 475488"/>
              <a:gd name="T8" fmla="*/ 323561 w 1353675"/>
              <a:gd name="T9" fmla="*/ 30529 h 475488"/>
              <a:gd name="T10" fmla="*/ 299169 w 1353675"/>
              <a:gd name="T11" fmla="*/ 36635 h 475488"/>
              <a:gd name="T12" fmla="*/ 268679 w 1353675"/>
              <a:gd name="T13" fmla="*/ 42740 h 475488"/>
              <a:gd name="T14" fmla="*/ 183306 w 1353675"/>
              <a:gd name="T15" fmla="*/ 54952 h 475488"/>
              <a:gd name="T16" fmla="*/ 146717 w 1353675"/>
              <a:gd name="T17" fmla="*/ 67163 h 475488"/>
              <a:gd name="T18" fmla="*/ 128423 w 1353675"/>
              <a:gd name="T19" fmla="*/ 73269 h 475488"/>
              <a:gd name="T20" fmla="*/ 73540 w 1353675"/>
              <a:gd name="T21" fmla="*/ 122115 h 475488"/>
              <a:gd name="T22" fmla="*/ 55246 w 1353675"/>
              <a:gd name="T23" fmla="*/ 128221 h 475488"/>
              <a:gd name="T24" fmla="*/ 43050 w 1353675"/>
              <a:gd name="T25" fmla="*/ 146538 h 475488"/>
              <a:gd name="T26" fmla="*/ 24755 w 1353675"/>
              <a:gd name="T27" fmla="*/ 158750 h 475488"/>
              <a:gd name="T28" fmla="*/ 18657 w 1353675"/>
              <a:gd name="T29" fmla="*/ 177067 h 475488"/>
              <a:gd name="T30" fmla="*/ 6461 w 1353675"/>
              <a:gd name="T31" fmla="*/ 201490 h 475488"/>
              <a:gd name="T32" fmla="*/ 6461 w 1353675"/>
              <a:gd name="T33" fmla="*/ 293077 h 475488"/>
              <a:gd name="T34" fmla="*/ 12559 w 1353675"/>
              <a:gd name="T35" fmla="*/ 311394 h 475488"/>
              <a:gd name="T36" fmla="*/ 30854 w 1353675"/>
              <a:gd name="T37" fmla="*/ 323606 h 475488"/>
              <a:gd name="T38" fmla="*/ 55246 w 1353675"/>
              <a:gd name="T39" fmla="*/ 341923 h 475488"/>
              <a:gd name="T40" fmla="*/ 110129 w 1353675"/>
              <a:gd name="T41" fmla="*/ 366346 h 475488"/>
              <a:gd name="T42" fmla="*/ 134521 w 1353675"/>
              <a:gd name="T43" fmla="*/ 372452 h 475488"/>
              <a:gd name="T44" fmla="*/ 171109 w 1353675"/>
              <a:gd name="T45" fmla="*/ 396875 h 475488"/>
              <a:gd name="T46" fmla="*/ 213796 w 1353675"/>
              <a:gd name="T47" fmla="*/ 409087 h 475488"/>
              <a:gd name="T48" fmla="*/ 244286 w 1353675"/>
              <a:gd name="T49" fmla="*/ 421298 h 475488"/>
              <a:gd name="T50" fmla="*/ 317463 w 1353675"/>
              <a:gd name="T51" fmla="*/ 433510 h 475488"/>
              <a:gd name="T52" fmla="*/ 354052 w 1353675"/>
              <a:gd name="T53" fmla="*/ 445721 h 475488"/>
              <a:gd name="T54" fmla="*/ 408935 w 1353675"/>
              <a:gd name="T55" fmla="*/ 470144 h 475488"/>
              <a:gd name="T56" fmla="*/ 457719 w 1353675"/>
              <a:gd name="T57" fmla="*/ 476250 h 475488"/>
              <a:gd name="T58" fmla="*/ 982154 w 1353675"/>
              <a:gd name="T59" fmla="*/ 464038 h 475488"/>
              <a:gd name="T60" fmla="*/ 1000448 w 1353675"/>
              <a:gd name="T61" fmla="*/ 457933 h 475488"/>
              <a:gd name="T62" fmla="*/ 1024841 w 1353675"/>
              <a:gd name="T63" fmla="*/ 451827 h 475488"/>
              <a:gd name="T64" fmla="*/ 1085821 w 1353675"/>
              <a:gd name="T65" fmla="*/ 439615 h 475488"/>
              <a:gd name="T66" fmla="*/ 1116312 w 1353675"/>
              <a:gd name="T67" fmla="*/ 433510 h 475488"/>
              <a:gd name="T68" fmla="*/ 1146802 w 1353675"/>
              <a:gd name="T69" fmla="*/ 427404 h 475488"/>
              <a:gd name="T70" fmla="*/ 1189489 w 1353675"/>
              <a:gd name="T71" fmla="*/ 421298 h 475488"/>
              <a:gd name="T72" fmla="*/ 1238273 w 1353675"/>
              <a:gd name="T73" fmla="*/ 409087 h 475488"/>
              <a:gd name="T74" fmla="*/ 1280960 w 1353675"/>
              <a:gd name="T75" fmla="*/ 384663 h 475488"/>
              <a:gd name="T76" fmla="*/ 1305352 w 1353675"/>
              <a:gd name="T77" fmla="*/ 372452 h 475488"/>
              <a:gd name="T78" fmla="*/ 1323647 w 1353675"/>
              <a:gd name="T79" fmla="*/ 348029 h 475488"/>
              <a:gd name="T80" fmla="*/ 1335843 w 1353675"/>
              <a:gd name="T81" fmla="*/ 311394 h 475488"/>
              <a:gd name="T82" fmla="*/ 1354137 w 1353675"/>
              <a:gd name="T83" fmla="*/ 274760 h 475488"/>
              <a:gd name="T84" fmla="*/ 1348039 w 1353675"/>
              <a:gd name="T85" fmla="*/ 164856 h 475488"/>
              <a:gd name="T86" fmla="*/ 1323647 w 1353675"/>
              <a:gd name="T87" fmla="*/ 128221 h 475488"/>
              <a:gd name="T88" fmla="*/ 1305352 w 1353675"/>
              <a:gd name="T89" fmla="*/ 103798 h 475488"/>
              <a:gd name="T90" fmla="*/ 1250470 w 1353675"/>
              <a:gd name="T91" fmla="*/ 73269 h 475488"/>
              <a:gd name="T92" fmla="*/ 1226077 w 1353675"/>
              <a:gd name="T93" fmla="*/ 48846 h 475488"/>
              <a:gd name="T94" fmla="*/ 1171195 w 1353675"/>
              <a:gd name="T95" fmla="*/ 24423 h 475488"/>
              <a:gd name="T96" fmla="*/ 1110214 w 1353675"/>
              <a:gd name="T97" fmla="*/ 6106 h 475488"/>
              <a:gd name="T98" fmla="*/ 1067527 w 1353675"/>
              <a:gd name="T99" fmla="*/ 0 h 475488"/>
              <a:gd name="T100" fmla="*/ 841898 w 1353675"/>
              <a:gd name="T101" fmla="*/ 6106 h 475488"/>
              <a:gd name="T102" fmla="*/ 768721 w 1353675"/>
              <a:gd name="T103" fmla="*/ 18317 h 475488"/>
              <a:gd name="T104" fmla="*/ 726035 w 1353675"/>
              <a:gd name="T105" fmla="*/ 24423 h 475488"/>
              <a:gd name="T106" fmla="*/ 677250 w 1353675"/>
              <a:gd name="T107" fmla="*/ 36635 h 475488"/>
              <a:gd name="T108" fmla="*/ 683348 w 1353675"/>
              <a:gd name="T109" fmla="*/ 54952 h 47548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353675" h="475488">
                <a:moveTo>
                  <a:pt x="683115" y="54864"/>
                </a:moveTo>
                <a:cubicBezTo>
                  <a:pt x="666859" y="54864"/>
                  <a:pt x="697594" y="57419"/>
                  <a:pt x="579483" y="36576"/>
                </a:cubicBezTo>
                <a:cubicBezTo>
                  <a:pt x="569279" y="34775"/>
                  <a:pt x="559293" y="31691"/>
                  <a:pt x="549003" y="30480"/>
                </a:cubicBezTo>
                <a:cubicBezTo>
                  <a:pt x="524702" y="27621"/>
                  <a:pt x="500235" y="26416"/>
                  <a:pt x="475851" y="24384"/>
                </a:cubicBezTo>
                <a:cubicBezTo>
                  <a:pt x="425051" y="26416"/>
                  <a:pt x="374171" y="26982"/>
                  <a:pt x="323451" y="30480"/>
                </a:cubicBezTo>
                <a:cubicBezTo>
                  <a:pt x="315093" y="31056"/>
                  <a:pt x="307246" y="34759"/>
                  <a:pt x="299067" y="36576"/>
                </a:cubicBezTo>
                <a:cubicBezTo>
                  <a:pt x="288953" y="38824"/>
                  <a:pt x="278844" y="41207"/>
                  <a:pt x="268587" y="42672"/>
                </a:cubicBezTo>
                <a:cubicBezTo>
                  <a:pt x="235753" y="47363"/>
                  <a:pt x="213562" y="46595"/>
                  <a:pt x="183243" y="54864"/>
                </a:cubicBezTo>
                <a:cubicBezTo>
                  <a:pt x="170844" y="58245"/>
                  <a:pt x="158859" y="62992"/>
                  <a:pt x="146667" y="67056"/>
                </a:cubicBezTo>
                <a:lnTo>
                  <a:pt x="128379" y="73152"/>
                </a:lnTo>
                <a:cubicBezTo>
                  <a:pt x="110602" y="90929"/>
                  <a:pt x="95114" y="107520"/>
                  <a:pt x="73515" y="121920"/>
                </a:cubicBezTo>
                <a:cubicBezTo>
                  <a:pt x="68168" y="125484"/>
                  <a:pt x="61323" y="125984"/>
                  <a:pt x="55227" y="128016"/>
                </a:cubicBezTo>
                <a:cubicBezTo>
                  <a:pt x="51163" y="134112"/>
                  <a:pt x="48216" y="141123"/>
                  <a:pt x="43035" y="146304"/>
                </a:cubicBezTo>
                <a:cubicBezTo>
                  <a:pt x="37854" y="151485"/>
                  <a:pt x="29324" y="152775"/>
                  <a:pt x="24747" y="158496"/>
                </a:cubicBezTo>
                <a:cubicBezTo>
                  <a:pt x="20733" y="163514"/>
                  <a:pt x="21182" y="170878"/>
                  <a:pt x="18651" y="176784"/>
                </a:cubicBezTo>
                <a:cubicBezTo>
                  <a:pt x="15071" y="185137"/>
                  <a:pt x="10523" y="193040"/>
                  <a:pt x="6459" y="201168"/>
                </a:cubicBezTo>
                <a:cubicBezTo>
                  <a:pt x="-1409" y="248377"/>
                  <a:pt x="-2867" y="236651"/>
                  <a:pt x="6459" y="292608"/>
                </a:cubicBezTo>
                <a:cubicBezTo>
                  <a:pt x="7515" y="298946"/>
                  <a:pt x="8541" y="305878"/>
                  <a:pt x="12555" y="310896"/>
                </a:cubicBezTo>
                <a:cubicBezTo>
                  <a:pt x="17132" y="316617"/>
                  <a:pt x="24881" y="318830"/>
                  <a:pt x="30843" y="323088"/>
                </a:cubicBezTo>
                <a:cubicBezTo>
                  <a:pt x="39111" y="328993"/>
                  <a:pt x="46611" y="335991"/>
                  <a:pt x="55227" y="341376"/>
                </a:cubicBezTo>
                <a:cubicBezTo>
                  <a:pt x="67366" y="348963"/>
                  <a:pt x="97704" y="361631"/>
                  <a:pt x="110091" y="365760"/>
                </a:cubicBezTo>
                <a:cubicBezTo>
                  <a:pt x="118039" y="368409"/>
                  <a:pt x="126347" y="369824"/>
                  <a:pt x="134475" y="371856"/>
                </a:cubicBezTo>
                <a:cubicBezTo>
                  <a:pt x="146667" y="379984"/>
                  <a:pt x="156836" y="392686"/>
                  <a:pt x="171051" y="396240"/>
                </a:cubicBezTo>
                <a:cubicBezTo>
                  <a:pt x="190266" y="401044"/>
                  <a:pt x="196232" y="401873"/>
                  <a:pt x="213723" y="408432"/>
                </a:cubicBezTo>
                <a:cubicBezTo>
                  <a:pt x="223969" y="412274"/>
                  <a:pt x="233722" y="417480"/>
                  <a:pt x="244203" y="420624"/>
                </a:cubicBezTo>
                <a:cubicBezTo>
                  <a:pt x="260410" y="425486"/>
                  <a:pt x="303757" y="430873"/>
                  <a:pt x="317355" y="432816"/>
                </a:cubicBezTo>
                <a:cubicBezTo>
                  <a:pt x="329547" y="436880"/>
                  <a:pt x="343238" y="437879"/>
                  <a:pt x="353931" y="445008"/>
                </a:cubicBezTo>
                <a:cubicBezTo>
                  <a:pt x="373368" y="457966"/>
                  <a:pt x="382009" y="466044"/>
                  <a:pt x="408795" y="469392"/>
                </a:cubicBezTo>
                <a:lnTo>
                  <a:pt x="457563" y="475488"/>
                </a:lnTo>
                <a:lnTo>
                  <a:pt x="981819" y="463296"/>
                </a:lnTo>
                <a:cubicBezTo>
                  <a:pt x="988235" y="462940"/>
                  <a:pt x="993928" y="458965"/>
                  <a:pt x="1000107" y="457200"/>
                </a:cubicBezTo>
                <a:cubicBezTo>
                  <a:pt x="1008163" y="454898"/>
                  <a:pt x="1016299" y="452859"/>
                  <a:pt x="1024491" y="451104"/>
                </a:cubicBezTo>
                <a:cubicBezTo>
                  <a:pt x="1044753" y="446762"/>
                  <a:pt x="1065131" y="442976"/>
                  <a:pt x="1085451" y="438912"/>
                </a:cubicBezTo>
                <a:lnTo>
                  <a:pt x="1115931" y="432816"/>
                </a:lnTo>
                <a:cubicBezTo>
                  <a:pt x="1126091" y="430784"/>
                  <a:pt x="1136154" y="428185"/>
                  <a:pt x="1146411" y="426720"/>
                </a:cubicBezTo>
                <a:cubicBezTo>
                  <a:pt x="1160635" y="424688"/>
                  <a:pt x="1174994" y="423442"/>
                  <a:pt x="1189083" y="420624"/>
                </a:cubicBezTo>
                <a:cubicBezTo>
                  <a:pt x="1205514" y="417338"/>
                  <a:pt x="1237851" y="408432"/>
                  <a:pt x="1237851" y="408432"/>
                </a:cubicBezTo>
                <a:cubicBezTo>
                  <a:pt x="1252075" y="400304"/>
                  <a:pt x="1266141" y="391893"/>
                  <a:pt x="1280523" y="384048"/>
                </a:cubicBezTo>
                <a:cubicBezTo>
                  <a:pt x="1288501" y="379696"/>
                  <a:pt x="1298007" y="377770"/>
                  <a:pt x="1304907" y="371856"/>
                </a:cubicBezTo>
                <a:cubicBezTo>
                  <a:pt x="1312621" y="365244"/>
                  <a:pt x="1317099" y="355600"/>
                  <a:pt x="1323195" y="347472"/>
                </a:cubicBezTo>
                <a:cubicBezTo>
                  <a:pt x="1327259" y="335280"/>
                  <a:pt x="1328258" y="321589"/>
                  <a:pt x="1335387" y="310896"/>
                </a:cubicBezTo>
                <a:cubicBezTo>
                  <a:pt x="1351143" y="287261"/>
                  <a:pt x="1345262" y="299559"/>
                  <a:pt x="1353675" y="274320"/>
                </a:cubicBezTo>
                <a:cubicBezTo>
                  <a:pt x="1351643" y="237744"/>
                  <a:pt x="1351052" y="201059"/>
                  <a:pt x="1347579" y="164592"/>
                </a:cubicBezTo>
                <a:cubicBezTo>
                  <a:pt x="1345542" y="143205"/>
                  <a:pt x="1336923" y="144032"/>
                  <a:pt x="1323195" y="128016"/>
                </a:cubicBezTo>
                <a:cubicBezTo>
                  <a:pt x="1316583" y="120302"/>
                  <a:pt x="1312091" y="110816"/>
                  <a:pt x="1304907" y="103632"/>
                </a:cubicBezTo>
                <a:cubicBezTo>
                  <a:pt x="1285576" y="84301"/>
                  <a:pt x="1275085" y="83169"/>
                  <a:pt x="1250043" y="73152"/>
                </a:cubicBezTo>
                <a:cubicBezTo>
                  <a:pt x="1241915" y="65024"/>
                  <a:pt x="1234855" y="55665"/>
                  <a:pt x="1225659" y="48768"/>
                </a:cubicBezTo>
                <a:cubicBezTo>
                  <a:pt x="1216640" y="42004"/>
                  <a:pt x="1179425" y="27522"/>
                  <a:pt x="1170795" y="24384"/>
                </a:cubicBezTo>
                <a:cubicBezTo>
                  <a:pt x="1154890" y="18600"/>
                  <a:pt x="1128030" y="9404"/>
                  <a:pt x="1109835" y="6096"/>
                </a:cubicBezTo>
                <a:cubicBezTo>
                  <a:pt x="1095698" y="3526"/>
                  <a:pt x="1081387" y="2032"/>
                  <a:pt x="1067163" y="0"/>
                </a:cubicBezTo>
                <a:cubicBezTo>
                  <a:pt x="991979" y="2032"/>
                  <a:pt x="916682" y="1500"/>
                  <a:pt x="841611" y="6096"/>
                </a:cubicBezTo>
                <a:cubicBezTo>
                  <a:pt x="816937" y="7607"/>
                  <a:pt x="792931" y="14792"/>
                  <a:pt x="768459" y="18288"/>
                </a:cubicBezTo>
                <a:lnTo>
                  <a:pt x="725787" y="24384"/>
                </a:lnTo>
                <a:cubicBezTo>
                  <a:pt x="683983" y="38319"/>
                  <a:pt x="735869" y="21864"/>
                  <a:pt x="677019" y="36576"/>
                </a:cubicBezTo>
                <a:cubicBezTo>
                  <a:pt x="650065" y="43315"/>
                  <a:pt x="699371" y="54864"/>
                  <a:pt x="683115" y="54864"/>
                </a:cubicBezTo>
                <a:close/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16" name="Freihandform 13"/>
          <p:cNvSpPr>
            <a:spLocks/>
          </p:cNvSpPr>
          <p:nvPr/>
        </p:nvSpPr>
        <p:spPr bwMode="auto">
          <a:xfrm>
            <a:off x="5873750" y="4360863"/>
            <a:ext cx="1262063" cy="549275"/>
          </a:xfrm>
          <a:custGeom>
            <a:avLst/>
            <a:gdLst>
              <a:gd name="T0" fmla="*/ 609692 w 1261872"/>
              <a:gd name="T1" fmla="*/ 19946 h 550337"/>
              <a:gd name="T2" fmla="*/ 579208 w 1261872"/>
              <a:gd name="T3" fmla="*/ 26031 h 550337"/>
              <a:gd name="T4" fmla="*/ 402397 w 1261872"/>
              <a:gd name="T5" fmla="*/ 38199 h 550337"/>
              <a:gd name="T6" fmla="*/ 298749 w 1261872"/>
              <a:gd name="T7" fmla="*/ 68620 h 550337"/>
              <a:gd name="T8" fmla="*/ 262168 w 1261872"/>
              <a:gd name="T9" fmla="*/ 80789 h 550337"/>
              <a:gd name="T10" fmla="*/ 243877 w 1261872"/>
              <a:gd name="T11" fmla="*/ 86873 h 550337"/>
              <a:gd name="T12" fmla="*/ 189005 w 1261872"/>
              <a:gd name="T13" fmla="*/ 105126 h 550337"/>
              <a:gd name="T14" fmla="*/ 152423 w 1261872"/>
              <a:gd name="T15" fmla="*/ 123378 h 550337"/>
              <a:gd name="T16" fmla="*/ 134132 w 1261872"/>
              <a:gd name="T17" fmla="*/ 141631 h 550337"/>
              <a:gd name="T18" fmla="*/ 79260 w 1261872"/>
              <a:gd name="T19" fmla="*/ 178137 h 550337"/>
              <a:gd name="T20" fmla="*/ 60969 w 1261872"/>
              <a:gd name="T21" fmla="*/ 190305 h 550337"/>
              <a:gd name="T22" fmla="*/ 30485 w 1261872"/>
              <a:gd name="T23" fmla="*/ 232895 h 550337"/>
              <a:gd name="T24" fmla="*/ 18291 w 1261872"/>
              <a:gd name="T25" fmla="*/ 257232 h 550337"/>
              <a:gd name="T26" fmla="*/ 12194 w 1261872"/>
              <a:gd name="T27" fmla="*/ 287653 h 550337"/>
              <a:gd name="T28" fmla="*/ 6097 w 1261872"/>
              <a:gd name="T29" fmla="*/ 311990 h 550337"/>
              <a:gd name="T30" fmla="*/ 0 w 1261872"/>
              <a:gd name="T31" fmla="*/ 348495 h 550337"/>
              <a:gd name="T32" fmla="*/ 6097 w 1261872"/>
              <a:gd name="T33" fmla="*/ 397169 h 550337"/>
              <a:gd name="T34" fmla="*/ 30485 w 1261872"/>
              <a:gd name="T35" fmla="*/ 445843 h 550337"/>
              <a:gd name="T36" fmla="*/ 42678 w 1261872"/>
              <a:gd name="T37" fmla="*/ 470180 h 550337"/>
              <a:gd name="T38" fmla="*/ 67066 w 1261872"/>
              <a:gd name="T39" fmla="*/ 494517 h 550337"/>
              <a:gd name="T40" fmla="*/ 85357 w 1261872"/>
              <a:gd name="T41" fmla="*/ 518854 h 550337"/>
              <a:gd name="T42" fmla="*/ 128035 w 1261872"/>
              <a:gd name="T43" fmla="*/ 531022 h 550337"/>
              <a:gd name="T44" fmla="*/ 195102 w 1261872"/>
              <a:gd name="T45" fmla="*/ 543191 h 550337"/>
              <a:gd name="T46" fmla="*/ 719437 w 1261872"/>
              <a:gd name="T47" fmla="*/ 549275 h 550337"/>
              <a:gd name="T48" fmla="*/ 993798 w 1261872"/>
              <a:gd name="T49" fmla="*/ 537107 h 550337"/>
              <a:gd name="T50" fmla="*/ 1012089 w 1261872"/>
              <a:gd name="T51" fmla="*/ 531022 h 550337"/>
              <a:gd name="T52" fmla="*/ 1054768 w 1261872"/>
              <a:gd name="T53" fmla="*/ 518854 h 550337"/>
              <a:gd name="T54" fmla="*/ 1085252 w 1261872"/>
              <a:gd name="T55" fmla="*/ 506685 h 550337"/>
              <a:gd name="T56" fmla="*/ 1103543 w 1261872"/>
              <a:gd name="T57" fmla="*/ 494517 h 550337"/>
              <a:gd name="T58" fmla="*/ 1140125 w 1261872"/>
              <a:gd name="T59" fmla="*/ 482348 h 550337"/>
              <a:gd name="T60" fmla="*/ 1188900 w 1261872"/>
              <a:gd name="T61" fmla="*/ 464096 h 550337"/>
              <a:gd name="T62" fmla="*/ 1237675 w 1261872"/>
              <a:gd name="T63" fmla="*/ 439759 h 550337"/>
              <a:gd name="T64" fmla="*/ 1249869 w 1261872"/>
              <a:gd name="T65" fmla="*/ 421506 h 550337"/>
              <a:gd name="T66" fmla="*/ 1255966 w 1261872"/>
              <a:gd name="T67" fmla="*/ 397169 h 550337"/>
              <a:gd name="T68" fmla="*/ 1262063 w 1261872"/>
              <a:gd name="T69" fmla="*/ 378916 h 550337"/>
              <a:gd name="T70" fmla="*/ 1249869 w 1261872"/>
              <a:gd name="T71" fmla="*/ 196389 h 550337"/>
              <a:gd name="T72" fmla="*/ 1237675 w 1261872"/>
              <a:gd name="T73" fmla="*/ 159884 h 550337"/>
              <a:gd name="T74" fmla="*/ 1201094 w 1261872"/>
              <a:gd name="T75" fmla="*/ 123378 h 550337"/>
              <a:gd name="T76" fmla="*/ 1152318 w 1261872"/>
              <a:gd name="T77" fmla="*/ 74705 h 550337"/>
              <a:gd name="T78" fmla="*/ 1127931 w 1261872"/>
              <a:gd name="T79" fmla="*/ 62536 h 550337"/>
              <a:gd name="T80" fmla="*/ 1079155 w 1261872"/>
              <a:gd name="T81" fmla="*/ 38199 h 550337"/>
              <a:gd name="T82" fmla="*/ 1030380 w 1261872"/>
              <a:gd name="T83" fmla="*/ 26031 h 550337"/>
              <a:gd name="T84" fmla="*/ 1005992 w 1261872"/>
              <a:gd name="T85" fmla="*/ 19946 h 550337"/>
              <a:gd name="T86" fmla="*/ 957217 w 1261872"/>
              <a:gd name="T87" fmla="*/ 13862 h 550337"/>
              <a:gd name="T88" fmla="*/ 938926 w 1261872"/>
              <a:gd name="T89" fmla="*/ 7778 h 550337"/>
              <a:gd name="T90" fmla="*/ 591402 w 1261872"/>
              <a:gd name="T91" fmla="*/ 7778 h 550337"/>
              <a:gd name="T92" fmla="*/ 542626 w 1261872"/>
              <a:gd name="T93" fmla="*/ 19946 h 550337"/>
              <a:gd name="T94" fmla="*/ 524335 w 1261872"/>
              <a:gd name="T95" fmla="*/ 26031 h 55033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261872" h="550337">
                <a:moveTo>
                  <a:pt x="609600" y="19985"/>
                </a:moveTo>
                <a:cubicBezTo>
                  <a:pt x="599440" y="22017"/>
                  <a:pt x="589401" y="24796"/>
                  <a:pt x="579120" y="26081"/>
                </a:cubicBezTo>
                <a:cubicBezTo>
                  <a:pt x="526410" y="32670"/>
                  <a:pt x="451515" y="35541"/>
                  <a:pt x="402336" y="38273"/>
                </a:cubicBezTo>
                <a:cubicBezTo>
                  <a:pt x="334866" y="55140"/>
                  <a:pt x="369464" y="45166"/>
                  <a:pt x="298704" y="68753"/>
                </a:cubicBezTo>
                <a:lnTo>
                  <a:pt x="262128" y="80945"/>
                </a:lnTo>
                <a:cubicBezTo>
                  <a:pt x="256032" y="82977"/>
                  <a:pt x="250074" y="85483"/>
                  <a:pt x="243840" y="87041"/>
                </a:cubicBezTo>
                <a:cubicBezTo>
                  <a:pt x="216651" y="93838"/>
                  <a:pt x="217033" y="92576"/>
                  <a:pt x="188976" y="105329"/>
                </a:cubicBezTo>
                <a:cubicBezTo>
                  <a:pt x="176567" y="110970"/>
                  <a:pt x="163742" y="116056"/>
                  <a:pt x="152400" y="123617"/>
                </a:cubicBezTo>
                <a:cubicBezTo>
                  <a:pt x="145227" y="128399"/>
                  <a:pt x="140917" y="136612"/>
                  <a:pt x="134112" y="141905"/>
                </a:cubicBezTo>
                <a:lnTo>
                  <a:pt x="79248" y="178481"/>
                </a:lnTo>
                <a:cubicBezTo>
                  <a:pt x="73152" y="182545"/>
                  <a:pt x="65356" y="184812"/>
                  <a:pt x="60960" y="190673"/>
                </a:cubicBezTo>
                <a:cubicBezTo>
                  <a:pt x="53110" y="201140"/>
                  <a:pt x="37611" y="220866"/>
                  <a:pt x="30480" y="233345"/>
                </a:cubicBezTo>
                <a:cubicBezTo>
                  <a:pt x="25971" y="241235"/>
                  <a:pt x="22352" y="249601"/>
                  <a:pt x="18288" y="257729"/>
                </a:cubicBezTo>
                <a:cubicBezTo>
                  <a:pt x="16256" y="267889"/>
                  <a:pt x="14440" y="278095"/>
                  <a:pt x="12192" y="288209"/>
                </a:cubicBezTo>
                <a:cubicBezTo>
                  <a:pt x="10375" y="296388"/>
                  <a:pt x="7739" y="304378"/>
                  <a:pt x="6096" y="312593"/>
                </a:cubicBezTo>
                <a:cubicBezTo>
                  <a:pt x="3672" y="324713"/>
                  <a:pt x="2032" y="336977"/>
                  <a:pt x="0" y="349169"/>
                </a:cubicBezTo>
                <a:cubicBezTo>
                  <a:pt x="2032" y="365425"/>
                  <a:pt x="2412" y="381974"/>
                  <a:pt x="6096" y="397937"/>
                </a:cubicBezTo>
                <a:cubicBezTo>
                  <a:pt x="13065" y="428137"/>
                  <a:pt x="17537" y="424054"/>
                  <a:pt x="30480" y="446705"/>
                </a:cubicBezTo>
                <a:cubicBezTo>
                  <a:pt x="34989" y="454595"/>
                  <a:pt x="37220" y="463819"/>
                  <a:pt x="42672" y="471089"/>
                </a:cubicBezTo>
                <a:cubicBezTo>
                  <a:pt x="49569" y="480285"/>
                  <a:pt x="59487" y="486822"/>
                  <a:pt x="67056" y="495473"/>
                </a:cubicBezTo>
                <a:cubicBezTo>
                  <a:pt x="73746" y="503119"/>
                  <a:pt x="76632" y="514630"/>
                  <a:pt x="85344" y="519857"/>
                </a:cubicBezTo>
                <a:cubicBezTo>
                  <a:pt x="98029" y="527468"/>
                  <a:pt x="113847" y="527798"/>
                  <a:pt x="128016" y="532049"/>
                </a:cubicBezTo>
                <a:cubicBezTo>
                  <a:pt x="157843" y="540997"/>
                  <a:pt x="150134" y="543285"/>
                  <a:pt x="195072" y="544241"/>
                </a:cubicBezTo>
                <a:lnTo>
                  <a:pt x="719328" y="550337"/>
                </a:lnTo>
                <a:cubicBezTo>
                  <a:pt x="754193" y="549369"/>
                  <a:pt x="917090" y="550905"/>
                  <a:pt x="993648" y="538145"/>
                </a:cubicBezTo>
                <a:cubicBezTo>
                  <a:pt x="999986" y="537089"/>
                  <a:pt x="1005757" y="533814"/>
                  <a:pt x="1011936" y="532049"/>
                </a:cubicBezTo>
                <a:cubicBezTo>
                  <a:pt x="1038837" y="524363"/>
                  <a:pt x="1031222" y="528627"/>
                  <a:pt x="1054608" y="519857"/>
                </a:cubicBezTo>
                <a:cubicBezTo>
                  <a:pt x="1064854" y="516015"/>
                  <a:pt x="1075301" y="512559"/>
                  <a:pt x="1085088" y="507665"/>
                </a:cubicBezTo>
                <a:cubicBezTo>
                  <a:pt x="1091641" y="504388"/>
                  <a:pt x="1096681" y="498449"/>
                  <a:pt x="1103376" y="495473"/>
                </a:cubicBezTo>
                <a:cubicBezTo>
                  <a:pt x="1115120" y="490254"/>
                  <a:pt x="1127919" y="487793"/>
                  <a:pt x="1139952" y="483281"/>
                </a:cubicBezTo>
                <a:cubicBezTo>
                  <a:pt x="1156208" y="477185"/>
                  <a:pt x="1172814" y="471952"/>
                  <a:pt x="1188720" y="464993"/>
                </a:cubicBezTo>
                <a:cubicBezTo>
                  <a:pt x="1205371" y="457708"/>
                  <a:pt x="1237488" y="440609"/>
                  <a:pt x="1237488" y="440609"/>
                </a:cubicBezTo>
                <a:cubicBezTo>
                  <a:pt x="1241552" y="434513"/>
                  <a:pt x="1246794" y="429055"/>
                  <a:pt x="1249680" y="422321"/>
                </a:cubicBezTo>
                <a:cubicBezTo>
                  <a:pt x="1252980" y="414620"/>
                  <a:pt x="1253474" y="405993"/>
                  <a:pt x="1255776" y="397937"/>
                </a:cubicBezTo>
                <a:cubicBezTo>
                  <a:pt x="1257541" y="391758"/>
                  <a:pt x="1259840" y="385745"/>
                  <a:pt x="1261872" y="379649"/>
                </a:cubicBezTo>
                <a:cubicBezTo>
                  <a:pt x="1260838" y="354823"/>
                  <a:pt x="1262388" y="247602"/>
                  <a:pt x="1249680" y="196769"/>
                </a:cubicBezTo>
                <a:cubicBezTo>
                  <a:pt x="1246563" y="184301"/>
                  <a:pt x="1245199" y="170474"/>
                  <a:pt x="1237488" y="160193"/>
                </a:cubicBezTo>
                <a:cubicBezTo>
                  <a:pt x="1193613" y="101693"/>
                  <a:pt x="1242935" y="161819"/>
                  <a:pt x="1200912" y="123617"/>
                </a:cubicBezTo>
                <a:cubicBezTo>
                  <a:pt x="1183901" y="108153"/>
                  <a:pt x="1172706" y="85130"/>
                  <a:pt x="1152144" y="74849"/>
                </a:cubicBezTo>
                <a:cubicBezTo>
                  <a:pt x="1144016" y="70785"/>
                  <a:pt x="1135650" y="67166"/>
                  <a:pt x="1127760" y="62657"/>
                </a:cubicBezTo>
                <a:cubicBezTo>
                  <a:pt x="1099212" y="46344"/>
                  <a:pt x="1118000" y="50275"/>
                  <a:pt x="1078992" y="38273"/>
                </a:cubicBezTo>
                <a:cubicBezTo>
                  <a:pt x="1062977" y="33345"/>
                  <a:pt x="1046480" y="30145"/>
                  <a:pt x="1030224" y="26081"/>
                </a:cubicBezTo>
                <a:cubicBezTo>
                  <a:pt x="1022096" y="24049"/>
                  <a:pt x="1014153" y="21024"/>
                  <a:pt x="1005840" y="19985"/>
                </a:cubicBezTo>
                <a:lnTo>
                  <a:pt x="957072" y="13889"/>
                </a:lnTo>
                <a:cubicBezTo>
                  <a:pt x="950976" y="11857"/>
                  <a:pt x="945135" y="8770"/>
                  <a:pt x="938784" y="7793"/>
                </a:cubicBezTo>
                <a:cubicBezTo>
                  <a:pt x="830742" y="-8829"/>
                  <a:pt x="673850" y="6037"/>
                  <a:pt x="591312" y="7793"/>
                </a:cubicBezTo>
                <a:cubicBezTo>
                  <a:pt x="549508" y="21728"/>
                  <a:pt x="601394" y="5273"/>
                  <a:pt x="542544" y="19985"/>
                </a:cubicBezTo>
                <a:cubicBezTo>
                  <a:pt x="536310" y="21543"/>
                  <a:pt x="524256" y="26081"/>
                  <a:pt x="524256" y="26081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Pfeil nach unten 14"/>
          <p:cNvSpPr>
            <a:spLocks noChangeArrowheads="1"/>
          </p:cNvSpPr>
          <p:nvPr/>
        </p:nvSpPr>
        <p:spPr bwMode="auto">
          <a:xfrm rot="10800000">
            <a:off x="5291138" y="1839913"/>
            <a:ext cx="295275" cy="431800"/>
          </a:xfrm>
          <a:prstGeom prst="downArrow">
            <a:avLst>
              <a:gd name="adj1" fmla="val 50000"/>
              <a:gd name="adj2" fmla="val 49849"/>
            </a:avLst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4" name="Rechteck 53"/>
          <p:cNvSpPr/>
          <p:nvPr/>
        </p:nvSpPr>
        <p:spPr bwMode="auto">
          <a:xfrm>
            <a:off x="5441950" y="1768475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NOT SATISFIED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4619" name="Rechteck 54"/>
          <p:cNvSpPr>
            <a:spLocks noChangeArrowheads="1"/>
          </p:cNvSpPr>
          <p:nvPr/>
        </p:nvSpPr>
        <p:spPr bwMode="auto">
          <a:xfrm>
            <a:off x="8250238" y="2055813"/>
            <a:ext cx="1871662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8" name="Zylinder 57"/>
          <p:cNvSpPr/>
          <p:nvPr/>
        </p:nvSpPr>
        <p:spPr bwMode="auto">
          <a:xfrm>
            <a:off x="8337550" y="2754313"/>
            <a:ext cx="1728788" cy="1296987"/>
          </a:xfrm>
          <a:prstGeom prst="can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sz="2000" dirty="0">
              <a:latin typeface="+mn-lt"/>
            </a:endParaRPr>
          </a:p>
          <a:p>
            <a:pPr algn="ctr">
              <a:defRPr/>
            </a:pPr>
            <a:r>
              <a:rPr lang="en-US" sz="1400" dirty="0">
                <a:latin typeface="+mn-lt"/>
              </a:rPr>
              <a:t>components</a:t>
            </a:r>
            <a:endParaRPr lang="de-DE" sz="1400" dirty="0">
              <a:latin typeface="+mn-lt"/>
            </a:endParaRPr>
          </a:p>
        </p:txBody>
      </p:sp>
      <p:sp>
        <p:nvSpPr>
          <p:cNvPr id="60" name="Rechteck 59"/>
          <p:cNvSpPr/>
          <p:nvPr/>
        </p:nvSpPr>
        <p:spPr bwMode="auto">
          <a:xfrm>
            <a:off x="8321675" y="4721225"/>
            <a:ext cx="1744663" cy="163353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Composition</a:t>
            </a:r>
          </a:p>
          <a:p>
            <a:pPr algn="ctr">
              <a:defRPr/>
            </a:pPr>
            <a:endParaRPr lang="de-DE" sz="2000" dirty="0">
              <a:latin typeface="+mn-lt"/>
            </a:endParaRPr>
          </a:p>
        </p:txBody>
      </p:sp>
      <p:sp>
        <p:nvSpPr>
          <p:cNvPr id="24622" name="Pfeil nach unten 60"/>
          <p:cNvSpPr>
            <a:spLocks noChangeArrowheads="1"/>
          </p:cNvSpPr>
          <p:nvPr/>
        </p:nvSpPr>
        <p:spPr bwMode="auto">
          <a:xfrm>
            <a:off x="9058275" y="4122738"/>
            <a:ext cx="288925" cy="504825"/>
          </a:xfrm>
          <a:prstGeom prst="downArrow">
            <a:avLst>
              <a:gd name="adj1" fmla="val 50000"/>
              <a:gd name="adj2" fmla="val 49918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5" name="Rechteck 74"/>
          <p:cNvSpPr/>
          <p:nvPr/>
        </p:nvSpPr>
        <p:spPr bwMode="auto">
          <a:xfrm>
            <a:off x="8429625" y="2236788"/>
            <a:ext cx="1512888" cy="358775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System</a:t>
            </a:r>
            <a:endParaRPr lang="de-DE" sz="1600" dirty="0">
              <a:latin typeface="+mn-lt"/>
            </a:endParaRPr>
          </a:p>
        </p:txBody>
      </p:sp>
      <p:sp>
        <p:nvSpPr>
          <p:cNvPr id="82" name="Rechteck 81"/>
          <p:cNvSpPr/>
          <p:nvPr/>
        </p:nvSpPr>
        <p:spPr bwMode="auto">
          <a:xfrm>
            <a:off x="8926513" y="5229225"/>
            <a:ext cx="519112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83" name="Rechteck 82"/>
          <p:cNvSpPr/>
          <p:nvPr/>
        </p:nvSpPr>
        <p:spPr bwMode="auto">
          <a:xfrm>
            <a:off x="8518525" y="5575300"/>
            <a:ext cx="519113" cy="2587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84" name="Rechteck 83"/>
          <p:cNvSpPr/>
          <p:nvPr/>
        </p:nvSpPr>
        <p:spPr bwMode="auto">
          <a:xfrm>
            <a:off x="9342438" y="5584825"/>
            <a:ext cx="519112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85" name="Rechteck 84"/>
          <p:cNvSpPr/>
          <p:nvPr/>
        </p:nvSpPr>
        <p:spPr bwMode="auto">
          <a:xfrm>
            <a:off x="8826500" y="6000750"/>
            <a:ext cx="520700" cy="2587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86" name="Rechteck 85"/>
          <p:cNvSpPr/>
          <p:nvPr/>
        </p:nvSpPr>
        <p:spPr bwMode="auto">
          <a:xfrm>
            <a:off x="9445625" y="6018213"/>
            <a:ext cx="520700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cxnSp>
        <p:nvCxnSpPr>
          <p:cNvPr id="24629" name="Gewinkelte Verbindung 86"/>
          <p:cNvCxnSpPr>
            <a:cxnSpLocks noChangeShapeType="1"/>
            <a:stCxn id="82" idx="2"/>
            <a:endCxn id="83" idx="0"/>
          </p:cNvCxnSpPr>
          <p:nvPr/>
        </p:nvCxnSpPr>
        <p:spPr bwMode="auto">
          <a:xfrm rot="5400000">
            <a:off x="8938419" y="5326856"/>
            <a:ext cx="88900" cy="40798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630" name="Gewinkelte Verbindung 87"/>
          <p:cNvCxnSpPr>
            <a:cxnSpLocks noChangeShapeType="1"/>
            <a:stCxn id="82" idx="2"/>
            <a:endCxn id="84" idx="0"/>
          </p:cNvCxnSpPr>
          <p:nvPr/>
        </p:nvCxnSpPr>
        <p:spPr bwMode="auto">
          <a:xfrm rot="16200000" flipH="1">
            <a:off x="9345613" y="5327650"/>
            <a:ext cx="98425" cy="415925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631" name="Gewinkelte Verbindung 88"/>
          <p:cNvCxnSpPr>
            <a:cxnSpLocks noChangeShapeType="1"/>
            <a:stCxn id="84" idx="2"/>
            <a:endCxn id="85" idx="0"/>
          </p:cNvCxnSpPr>
          <p:nvPr/>
        </p:nvCxnSpPr>
        <p:spPr bwMode="auto">
          <a:xfrm rot="5400000">
            <a:off x="9265444" y="5663406"/>
            <a:ext cx="158750" cy="51593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632" name="Gewinkelte Verbindung 89"/>
          <p:cNvCxnSpPr>
            <a:cxnSpLocks noChangeShapeType="1"/>
            <a:stCxn id="84" idx="2"/>
            <a:endCxn id="86" idx="0"/>
          </p:cNvCxnSpPr>
          <p:nvPr/>
        </p:nvCxnSpPr>
        <p:spPr bwMode="auto">
          <a:xfrm rot="16200000" flipH="1">
            <a:off x="9566275" y="5878513"/>
            <a:ext cx="176213" cy="103187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633" name="Pfeil nach unten 90"/>
          <p:cNvSpPr>
            <a:spLocks noChangeArrowheads="1"/>
          </p:cNvSpPr>
          <p:nvPr/>
        </p:nvSpPr>
        <p:spPr bwMode="auto">
          <a:xfrm>
            <a:off x="1554163" y="3929063"/>
            <a:ext cx="287337" cy="504825"/>
          </a:xfrm>
          <a:prstGeom prst="downArrow">
            <a:avLst>
              <a:gd name="adj1" fmla="val 50000"/>
              <a:gd name="adj2" fmla="val 50194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0" name="Freihandform 10"/>
          <p:cNvSpPr>
            <a:spLocks/>
          </p:cNvSpPr>
          <p:nvPr/>
        </p:nvSpPr>
        <p:spPr bwMode="auto">
          <a:xfrm>
            <a:off x="6300788" y="5810250"/>
            <a:ext cx="1354137" cy="476250"/>
          </a:xfrm>
          <a:custGeom>
            <a:avLst/>
            <a:gdLst>
              <a:gd name="T0" fmla="*/ 683348 w 1353675"/>
              <a:gd name="T1" fmla="*/ 54952 h 475488"/>
              <a:gd name="T2" fmla="*/ 579681 w 1353675"/>
              <a:gd name="T3" fmla="*/ 36635 h 475488"/>
              <a:gd name="T4" fmla="*/ 549190 w 1353675"/>
              <a:gd name="T5" fmla="*/ 30529 h 475488"/>
              <a:gd name="T6" fmla="*/ 476013 w 1353675"/>
              <a:gd name="T7" fmla="*/ 24423 h 475488"/>
              <a:gd name="T8" fmla="*/ 323561 w 1353675"/>
              <a:gd name="T9" fmla="*/ 30529 h 475488"/>
              <a:gd name="T10" fmla="*/ 299169 w 1353675"/>
              <a:gd name="T11" fmla="*/ 36635 h 475488"/>
              <a:gd name="T12" fmla="*/ 268679 w 1353675"/>
              <a:gd name="T13" fmla="*/ 42740 h 475488"/>
              <a:gd name="T14" fmla="*/ 183306 w 1353675"/>
              <a:gd name="T15" fmla="*/ 54952 h 475488"/>
              <a:gd name="T16" fmla="*/ 146717 w 1353675"/>
              <a:gd name="T17" fmla="*/ 67163 h 475488"/>
              <a:gd name="T18" fmla="*/ 128423 w 1353675"/>
              <a:gd name="T19" fmla="*/ 73269 h 475488"/>
              <a:gd name="T20" fmla="*/ 73540 w 1353675"/>
              <a:gd name="T21" fmla="*/ 122115 h 475488"/>
              <a:gd name="T22" fmla="*/ 55246 w 1353675"/>
              <a:gd name="T23" fmla="*/ 128221 h 475488"/>
              <a:gd name="T24" fmla="*/ 43050 w 1353675"/>
              <a:gd name="T25" fmla="*/ 146538 h 475488"/>
              <a:gd name="T26" fmla="*/ 24755 w 1353675"/>
              <a:gd name="T27" fmla="*/ 158750 h 475488"/>
              <a:gd name="T28" fmla="*/ 18657 w 1353675"/>
              <a:gd name="T29" fmla="*/ 177067 h 475488"/>
              <a:gd name="T30" fmla="*/ 6461 w 1353675"/>
              <a:gd name="T31" fmla="*/ 201490 h 475488"/>
              <a:gd name="T32" fmla="*/ 6461 w 1353675"/>
              <a:gd name="T33" fmla="*/ 293077 h 475488"/>
              <a:gd name="T34" fmla="*/ 12559 w 1353675"/>
              <a:gd name="T35" fmla="*/ 311394 h 475488"/>
              <a:gd name="T36" fmla="*/ 30854 w 1353675"/>
              <a:gd name="T37" fmla="*/ 323606 h 475488"/>
              <a:gd name="T38" fmla="*/ 55246 w 1353675"/>
              <a:gd name="T39" fmla="*/ 341923 h 475488"/>
              <a:gd name="T40" fmla="*/ 110129 w 1353675"/>
              <a:gd name="T41" fmla="*/ 366346 h 475488"/>
              <a:gd name="T42" fmla="*/ 134521 w 1353675"/>
              <a:gd name="T43" fmla="*/ 372452 h 475488"/>
              <a:gd name="T44" fmla="*/ 171109 w 1353675"/>
              <a:gd name="T45" fmla="*/ 396875 h 475488"/>
              <a:gd name="T46" fmla="*/ 213796 w 1353675"/>
              <a:gd name="T47" fmla="*/ 409087 h 475488"/>
              <a:gd name="T48" fmla="*/ 244286 w 1353675"/>
              <a:gd name="T49" fmla="*/ 421298 h 475488"/>
              <a:gd name="T50" fmla="*/ 317463 w 1353675"/>
              <a:gd name="T51" fmla="*/ 433510 h 475488"/>
              <a:gd name="T52" fmla="*/ 354052 w 1353675"/>
              <a:gd name="T53" fmla="*/ 445721 h 475488"/>
              <a:gd name="T54" fmla="*/ 408935 w 1353675"/>
              <a:gd name="T55" fmla="*/ 470144 h 475488"/>
              <a:gd name="T56" fmla="*/ 457719 w 1353675"/>
              <a:gd name="T57" fmla="*/ 476250 h 475488"/>
              <a:gd name="T58" fmla="*/ 982154 w 1353675"/>
              <a:gd name="T59" fmla="*/ 464038 h 475488"/>
              <a:gd name="T60" fmla="*/ 1000448 w 1353675"/>
              <a:gd name="T61" fmla="*/ 457933 h 475488"/>
              <a:gd name="T62" fmla="*/ 1024841 w 1353675"/>
              <a:gd name="T63" fmla="*/ 451827 h 475488"/>
              <a:gd name="T64" fmla="*/ 1085821 w 1353675"/>
              <a:gd name="T65" fmla="*/ 439615 h 475488"/>
              <a:gd name="T66" fmla="*/ 1116312 w 1353675"/>
              <a:gd name="T67" fmla="*/ 433510 h 475488"/>
              <a:gd name="T68" fmla="*/ 1146802 w 1353675"/>
              <a:gd name="T69" fmla="*/ 427404 h 475488"/>
              <a:gd name="T70" fmla="*/ 1189489 w 1353675"/>
              <a:gd name="T71" fmla="*/ 421298 h 475488"/>
              <a:gd name="T72" fmla="*/ 1238273 w 1353675"/>
              <a:gd name="T73" fmla="*/ 409087 h 475488"/>
              <a:gd name="T74" fmla="*/ 1280960 w 1353675"/>
              <a:gd name="T75" fmla="*/ 384663 h 475488"/>
              <a:gd name="T76" fmla="*/ 1305352 w 1353675"/>
              <a:gd name="T77" fmla="*/ 372452 h 475488"/>
              <a:gd name="T78" fmla="*/ 1323647 w 1353675"/>
              <a:gd name="T79" fmla="*/ 348029 h 475488"/>
              <a:gd name="T80" fmla="*/ 1335843 w 1353675"/>
              <a:gd name="T81" fmla="*/ 311394 h 475488"/>
              <a:gd name="T82" fmla="*/ 1354137 w 1353675"/>
              <a:gd name="T83" fmla="*/ 274760 h 475488"/>
              <a:gd name="T84" fmla="*/ 1348039 w 1353675"/>
              <a:gd name="T85" fmla="*/ 164856 h 475488"/>
              <a:gd name="T86" fmla="*/ 1323647 w 1353675"/>
              <a:gd name="T87" fmla="*/ 128221 h 475488"/>
              <a:gd name="T88" fmla="*/ 1305352 w 1353675"/>
              <a:gd name="T89" fmla="*/ 103798 h 475488"/>
              <a:gd name="T90" fmla="*/ 1250470 w 1353675"/>
              <a:gd name="T91" fmla="*/ 73269 h 475488"/>
              <a:gd name="T92" fmla="*/ 1226077 w 1353675"/>
              <a:gd name="T93" fmla="*/ 48846 h 475488"/>
              <a:gd name="T94" fmla="*/ 1171195 w 1353675"/>
              <a:gd name="T95" fmla="*/ 24423 h 475488"/>
              <a:gd name="T96" fmla="*/ 1110214 w 1353675"/>
              <a:gd name="T97" fmla="*/ 6106 h 475488"/>
              <a:gd name="T98" fmla="*/ 1067527 w 1353675"/>
              <a:gd name="T99" fmla="*/ 0 h 475488"/>
              <a:gd name="T100" fmla="*/ 841898 w 1353675"/>
              <a:gd name="T101" fmla="*/ 6106 h 475488"/>
              <a:gd name="T102" fmla="*/ 768721 w 1353675"/>
              <a:gd name="T103" fmla="*/ 18317 h 475488"/>
              <a:gd name="T104" fmla="*/ 726035 w 1353675"/>
              <a:gd name="T105" fmla="*/ 24423 h 475488"/>
              <a:gd name="T106" fmla="*/ 677250 w 1353675"/>
              <a:gd name="T107" fmla="*/ 36635 h 475488"/>
              <a:gd name="T108" fmla="*/ 683348 w 1353675"/>
              <a:gd name="T109" fmla="*/ 54952 h 47548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353675" h="475488">
                <a:moveTo>
                  <a:pt x="683115" y="54864"/>
                </a:moveTo>
                <a:cubicBezTo>
                  <a:pt x="666859" y="54864"/>
                  <a:pt x="697594" y="57419"/>
                  <a:pt x="579483" y="36576"/>
                </a:cubicBezTo>
                <a:cubicBezTo>
                  <a:pt x="569279" y="34775"/>
                  <a:pt x="559293" y="31691"/>
                  <a:pt x="549003" y="30480"/>
                </a:cubicBezTo>
                <a:cubicBezTo>
                  <a:pt x="524702" y="27621"/>
                  <a:pt x="500235" y="26416"/>
                  <a:pt x="475851" y="24384"/>
                </a:cubicBezTo>
                <a:cubicBezTo>
                  <a:pt x="425051" y="26416"/>
                  <a:pt x="374171" y="26982"/>
                  <a:pt x="323451" y="30480"/>
                </a:cubicBezTo>
                <a:cubicBezTo>
                  <a:pt x="315093" y="31056"/>
                  <a:pt x="307246" y="34759"/>
                  <a:pt x="299067" y="36576"/>
                </a:cubicBezTo>
                <a:cubicBezTo>
                  <a:pt x="288953" y="38824"/>
                  <a:pt x="278844" y="41207"/>
                  <a:pt x="268587" y="42672"/>
                </a:cubicBezTo>
                <a:cubicBezTo>
                  <a:pt x="235753" y="47363"/>
                  <a:pt x="213562" y="46595"/>
                  <a:pt x="183243" y="54864"/>
                </a:cubicBezTo>
                <a:cubicBezTo>
                  <a:pt x="170844" y="58245"/>
                  <a:pt x="158859" y="62992"/>
                  <a:pt x="146667" y="67056"/>
                </a:cubicBezTo>
                <a:lnTo>
                  <a:pt x="128379" y="73152"/>
                </a:lnTo>
                <a:cubicBezTo>
                  <a:pt x="110602" y="90929"/>
                  <a:pt x="95114" y="107520"/>
                  <a:pt x="73515" y="121920"/>
                </a:cubicBezTo>
                <a:cubicBezTo>
                  <a:pt x="68168" y="125484"/>
                  <a:pt x="61323" y="125984"/>
                  <a:pt x="55227" y="128016"/>
                </a:cubicBezTo>
                <a:cubicBezTo>
                  <a:pt x="51163" y="134112"/>
                  <a:pt x="48216" y="141123"/>
                  <a:pt x="43035" y="146304"/>
                </a:cubicBezTo>
                <a:cubicBezTo>
                  <a:pt x="37854" y="151485"/>
                  <a:pt x="29324" y="152775"/>
                  <a:pt x="24747" y="158496"/>
                </a:cubicBezTo>
                <a:cubicBezTo>
                  <a:pt x="20733" y="163514"/>
                  <a:pt x="21182" y="170878"/>
                  <a:pt x="18651" y="176784"/>
                </a:cubicBezTo>
                <a:cubicBezTo>
                  <a:pt x="15071" y="185137"/>
                  <a:pt x="10523" y="193040"/>
                  <a:pt x="6459" y="201168"/>
                </a:cubicBezTo>
                <a:cubicBezTo>
                  <a:pt x="-1409" y="248377"/>
                  <a:pt x="-2867" y="236651"/>
                  <a:pt x="6459" y="292608"/>
                </a:cubicBezTo>
                <a:cubicBezTo>
                  <a:pt x="7515" y="298946"/>
                  <a:pt x="8541" y="305878"/>
                  <a:pt x="12555" y="310896"/>
                </a:cubicBezTo>
                <a:cubicBezTo>
                  <a:pt x="17132" y="316617"/>
                  <a:pt x="24881" y="318830"/>
                  <a:pt x="30843" y="323088"/>
                </a:cubicBezTo>
                <a:cubicBezTo>
                  <a:pt x="39111" y="328993"/>
                  <a:pt x="46611" y="335991"/>
                  <a:pt x="55227" y="341376"/>
                </a:cubicBezTo>
                <a:cubicBezTo>
                  <a:pt x="67366" y="348963"/>
                  <a:pt x="97704" y="361631"/>
                  <a:pt x="110091" y="365760"/>
                </a:cubicBezTo>
                <a:cubicBezTo>
                  <a:pt x="118039" y="368409"/>
                  <a:pt x="126347" y="369824"/>
                  <a:pt x="134475" y="371856"/>
                </a:cubicBezTo>
                <a:cubicBezTo>
                  <a:pt x="146667" y="379984"/>
                  <a:pt x="156836" y="392686"/>
                  <a:pt x="171051" y="396240"/>
                </a:cubicBezTo>
                <a:cubicBezTo>
                  <a:pt x="190266" y="401044"/>
                  <a:pt x="196232" y="401873"/>
                  <a:pt x="213723" y="408432"/>
                </a:cubicBezTo>
                <a:cubicBezTo>
                  <a:pt x="223969" y="412274"/>
                  <a:pt x="233722" y="417480"/>
                  <a:pt x="244203" y="420624"/>
                </a:cubicBezTo>
                <a:cubicBezTo>
                  <a:pt x="260410" y="425486"/>
                  <a:pt x="303757" y="430873"/>
                  <a:pt x="317355" y="432816"/>
                </a:cubicBezTo>
                <a:cubicBezTo>
                  <a:pt x="329547" y="436880"/>
                  <a:pt x="343238" y="437879"/>
                  <a:pt x="353931" y="445008"/>
                </a:cubicBezTo>
                <a:cubicBezTo>
                  <a:pt x="373368" y="457966"/>
                  <a:pt x="382009" y="466044"/>
                  <a:pt x="408795" y="469392"/>
                </a:cubicBezTo>
                <a:lnTo>
                  <a:pt x="457563" y="475488"/>
                </a:lnTo>
                <a:lnTo>
                  <a:pt x="981819" y="463296"/>
                </a:lnTo>
                <a:cubicBezTo>
                  <a:pt x="988235" y="462940"/>
                  <a:pt x="993928" y="458965"/>
                  <a:pt x="1000107" y="457200"/>
                </a:cubicBezTo>
                <a:cubicBezTo>
                  <a:pt x="1008163" y="454898"/>
                  <a:pt x="1016299" y="452859"/>
                  <a:pt x="1024491" y="451104"/>
                </a:cubicBezTo>
                <a:cubicBezTo>
                  <a:pt x="1044753" y="446762"/>
                  <a:pt x="1065131" y="442976"/>
                  <a:pt x="1085451" y="438912"/>
                </a:cubicBezTo>
                <a:lnTo>
                  <a:pt x="1115931" y="432816"/>
                </a:lnTo>
                <a:cubicBezTo>
                  <a:pt x="1126091" y="430784"/>
                  <a:pt x="1136154" y="428185"/>
                  <a:pt x="1146411" y="426720"/>
                </a:cubicBezTo>
                <a:cubicBezTo>
                  <a:pt x="1160635" y="424688"/>
                  <a:pt x="1174994" y="423442"/>
                  <a:pt x="1189083" y="420624"/>
                </a:cubicBezTo>
                <a:cubicBezTo>
                  <a:pt x="1205514" y="417338"/>
                  <a:pt x="1237851" y="408432"/>
                  <a:pt x="1237851" y="408432"/>
                </a:cubicBezTo>
                <a:cubicBezTo>
                  <a:pt x="1252075" y="400304"/>
                  <a:pt x="1266141" y="391893"/>
                  <a:pt x="1280523" y="384048"/>
                </a:cubicBezTo>
                <a:cubicBezTo>
                  <a:pt x="1288501" y="379696"/>
                  <a:pt x="1298007" y="377770"/>
                  <a:pt x="1304907" y="371856"/>
                </a:cubicBezTo>
                <a:cubicBezTo>
                  <a:pt x="1312621" y="365244"/>
                  <a:pt x="1317099" y="355600"/>
                  <a:pt x="1323195" y="347472"/>
                </a:cubicBezTo>
                <a:cubicBezTo>
                  <a:pt x="1327259" y="335280"/>
                  <a:pt x="1328258" y="321589"/>
                  <a:pt x="1335387" y="310896"/>
                </a:cubicBezTo>
                <a:cubicBezTo>
                  <a:pt x="1351143" y="287261"/>
                  <a:pt x="1345262" y="299559"/>
                  <a:pt x="1353675" y="274320"/>
                </a:cubicBezTo>
                <a:cubicBezTo>
                  <a:pt x="1351643" y="237744"/>
                  <a:pt x="1351052" y="201059"/>
                  <a:pt x="1347579" y="164592"/>
                </a:cubicBezTo>
                <a:cubicBezTo>
                  <a:pt x="1345542" y="143205"/>
                  <a:pt x="1336923" y="144032"/>
                  <a:pt x="1323195" y="128016"/>
                </a:cubicBezTo>
                <a:cubicBezTo>
                  <a:pt x="1316583" y="120302"/>
                  <a:pt x="1312091" y="110816"/>
                  <a:pt x="1304907" y="103632"/>
                </a:cubicBezTo>
                <a:cubicBezTo>
                  <a:pt x="1285576" y="84301"/>
                  <a:pt x="1275085" y="83169"/>
                  <a:pt x="1250043" y="73152"/>
                </a:cubicBezTo>
                <a:cubicBezTo>
                  <a:pt x="1241915" y="65024"/>
                  <a:pt x="1234855" y="55665"/>
                  <a:pt x="1225659" y="48768"/>
                </a:cubicBezTo>
                <a:cubicBezTo>
                  <a:pt x="1216640" y="42004"/>
                  <a:pt x="1179425" y="27522"/>
                  <a:pt x="1170795" y="24384"/>
                </a:cubicBezTo>
                <a:cubicBezTo>
                  <a:pt x="1154890" y="18600"/>
                  <a:pt x="1128030" y="9404"/>
                  <a:pt x="1109835" y="6096"/>
                </a:cubicBezTo>
                <a:cubicBezTo>
                  <a:pt x="1095698" y="3526"/>
                  <a:pt x="1081387" y="2032"/>
                  <a:pt x="1067163" y="0"/>
                </a:cubicBezTo>
                <a:cubicBezTo>
                  <a:pt x="991979" y="2032"/>
                  <a:pt x="916682" y="1500"/>
                  <a:pt x="841611" y="6096"/>
                </a:cubicBezTo>
                <a:cubicBezTo>
                  <a:pt x="816937" y="7607"/>
                  <a:pt x="792931" y="14792"/>
                  <a:pt x="768459" y="18288"/>
                </a:cubicBezTo>
                <a:lnTo>
                  <a:pt x="725787" y="24384"/>
                </a:lnTo>
                <a:cubicBezTo>
                  <a:pt x="683983" y="38319"/>
                  <a:pt x="735869" y="21864"/>
                  <a:pt x="677019" y="36576"/>
                </a:cubicBezTo>
                <a:cubicBezTo>
                  <a:pt x="650065" y="43315"/>
                  <a:pt x="699371" y="54864"/>
                  <a:pt x="683115" y="54864"/>
                </a:cubicBezTo>
                <a:close/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5324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  <p:bldP spid="76" grpId="0" animBg="1"/>
      <p:bldP spid="77" grpId="0" animBg="1"/>
      <p:bldP spid="78" grpId="0" animBg="1"/>
      <p:bldP spid="79" grpId="0" animBg="1"/>
      <p:bldP spid="15" grpId="0" animBg="1"/>
      <p:bldP spid="54" grpId="0"/>
      <p:bldP spid="70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Example: Attack Tree Model</a:t>
            </a:r>
            <a:endParaRPr lang="de-DE" smtClean="0"/>
          </a:p>
        </p:txBody>
      </p:sp>
      <p:sp>
        <p:nvSpPr>
          <p:cNvPr id="25603" name="Rechteck 3"/>
          <p:cNvSpPr>
            <a:spLocks noChangeArrowheads="1"/>
          </p:cNvSpPr>
          <p:nvPr/>
        </p:nvSpPr>
        <p:spPr bwMode="auto">
          <a:xfrm>
            <a:off x="762000" y="2055813"/>
            <a:ext cx="1871663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5604" name="Rechteck 5"/>
          <p:cNvSpPr>
            <a:spLocks noChangeArrowheads="1"/>
          </p:cNvSpPr>
          <p:nvPr/>
        </p:nvSpPr>
        <p:spPr bwMode="auto">
          <a:xfrm>
            <a:off x="3354388" y="2071688"/>
            <a:ext cx="4248150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" name="Rechteck 6"/>
          <p:cNvSpPr/>
          <p:nvPr/>
        </p:nvSpPr>
        <p:spPr bwMode="auto">
          <a:xfrm>
            <a:off x="4578350" y="2271713"/>
            <a:ext cx="1511300" cy="3603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System security</a:t>
            </a:r>
            <a:endParaRPr lang="de-DE" sz="1400" dirty="0">
              <a:latin typeface="+mn-lt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5507038" y="2921000"/>
            <a:ext cx="1296987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concealment</a:t>
            </a:r>
            <a:endParaRPr lang="de-DE" sz="1400" dirty="0">
              <a:latin typeface="+mn-lt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3641725" y="2921000"/>
            <a:ext cx="1295400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integrity</a:t>
            </a:r>
            <a:endParaRPr lang="de-DE" sz="1400" dirty="0">
              <a:latin typeface="+mn-lt"/>
            </a:endParaRPr>
          </a:p>
        </p:txBody>
      </p:sp>
      <p:cxnSp>
        <p:nvCxnSpPr>
          <p:cNvPr id="25608" name="Gerade Verbindung mit Pfeil 14"/>
          <p:cNvCxnSpPr>
            <a:cxnSpLocks noChangeShapeType="1"/>
            <a:stCxn id="8" idx="0"/>
            <a:endCxn id="7" idx="2"/>
          </p:cNvCxnSpPr>
          <p:nvPr/>
        </p:nvCxnSpPr>
        <p:spPr bwMode="auto">
          <a:xfrm flipH="1" flipV="1">
            <a:off x="5334000" y="2632075"/>
            <a:ext cx="820738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5609" name="Gerade Verbindung mit Pfeil 14"/>
          <p:cNvCxnSpPr>
            <a:cxnSpLocks noChangeShapeType="1"/>
            <a:stCxn id="9" idx="0"/>
            <a:endCxn id="7" idx="2"/>
          </p:cNvCxnSpPr>
          <p:nvPr/>
        </p:nvCxnSpPr>
        <p:spPr bwMode="auto">
          <a:xfrm flipV="1">
            <a:off x="4289425" y="2632075"/>
            <a:ext cx="1044575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8" name="Rechteck 17"/>
          <p:cNvSpPr/>
          <p:nvPr/>
        </p:nvSpPr>
        <p:spPr bwMode="auto">
          <a:xfrm>
            <a:off x="4505325" y="3679825"/>
            <a:ext cx="1296988" cy="3206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Read data</a:t>
            </a:r>
            <a:endParaRPr lang="de-DE" sz="1400" dirty="0">
              <a:latin typeface="+mn-lt"/>
            </a:endParaRPr>
          </a:p>
        </p:txBody>
      </p:sp>
      <p:sp>
        <p:nvSpPr>
          <p:cNvPr id="19" name="Rechteck 18"/>
          <p:cNvSpPr/>
          <p:nvPr/>
        </p:nvSpPr>
        <p:spPr bwMode="auto">
          <a:xfrm>
            <a:off x="5873750" y="4360863"/>
            <a:ext cx="1296988" cy="503237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Physically (node)</a:t>
            </a:r>
            <a:endParaRPr lang="de-DE" sz="1400" dirty="0">
              <a:latin typeface="+mn-lt"/>
            </a:endParaRPr>
          </a:p>
        </p:txBody>
      </p:sp>
      <p:sp>
        <p:nvSpPr>
          <p:cNvPr id="20" name="Rechteck 19"/>
          <p:cNvSpPr/>
          <p:nvPr/>
        </p:nvSpPr>
        <p:spPr bwMode="auto">
          <a:xfrm>
            <a:off x="3786188" y="4362450"/>
            <a:ext cx="1295400" cy="50165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Eavesdrop (radio)</a:t>
            </a:r>
            <a:endParaRPr lang="de-DE" sz="1400" dirty="0">
              <a:latin typeface="+mn-lt"/>
            </a:endParaRPr>
          </a:p>
        </p:txBody>
      </p:sp>
      <p:cxnSp>
        <p:nvCxnSpPr>
          <p:cNvPr id="25613" name="Gerade Verbindung mit Pfeil 14"/>
          <p:cNvCxnSpPr>
            <a:cxnSpLocks noChangeShapeType="1"/>
            <a:stCxn id="18" idx="0"/>
            <a:endCxn id="8" idx="2"/>
          </p:cNvCxnSpPr>
          <p:nvPr/>
        </p:nvCxnSpPr>
        <p:spPr bwMode="auto">
          <a:xfrm flipV="1">
            <a:off x="5153025" y="3279775"/>
            <a:ext cx="1001713" cy="4000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5614" name="Gerade Verbindung mit Pfeil 14"/>
          <p:cNvCxnSpPr>
            <a:cxnSpLocks noChangeShapeType="1"/>
            <a:stCxn id="20" idx="0"/>
            <a:endCxn id="18" idx="2"/>
          </p:cNvCxnSpPr>
          <p:nvPr/>
        </p:nvCxnSpPr>
        <p:spPr bwMode="auto">
          <a:xfrm flipV="1">
            <a:off x="4433888" y="4000500"/>
            <a:ext cx="719137" cy="3619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5615" name="Gerade Verbindung mit Pfeil 14"/>
          <p:cNvCxnSpPr>
            <a:cxnSpLocks noChangeShapeType="1"/>
            <a:stCxn id="19" idx="0"/>
            <a:endCxn id="18" idx="2"/>
          </p:cNvCxnSpPr>
          <p:nvPr/>
        </p:nvCxnSpPr>
        <p:spPr bwMode="auto">
          <a:xfrm flipH="1" flipV="1">
            <a:off x="5153025" y="4000500"/>
            <a:ext cx="1368425" cy="3603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0" name="Rechteck 39"/>
          <p:cNvSpPr/>
          <p:nvPr/>
        </p:nvSpPr>
        <p:spPr bwMode="auto">
          <a:xfrm>
            <a:off x="5441950" y="5424488"/>
            <a:ext cx="1295400" cy="3206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Access to node</a:t>
            </a:r>
            <a:endParaRPr lang="de-DE" sz="1200" dirty="0">
              <a:latin typeface="+mn-lt"/>
            </a:endParaRPr>
          </a:p>
        </p:txBody>
      </p:sp>
      <p:sp>
        <p:nvSpPr>
          <p:cNvPr id="41" name="Rechteck 40"/>
          <p:cNvSpPr/>
          <p:nvPr/>
        </p:nvSpPr>
        <p:spPr bwMode="auto">
          <a:xfrm>
            <a:off x="6305550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Read physically</a:t>
            </a:r>
            <a:endParaRPr lang="de-DE" sz="1200" dirty="0">
              <a:latin typeface="+mn-lt"/>
            </a:endParaRPr>
          </a:p>
        </p:txBody>
      </p:sp>
      <p:cxnSp>
        <p:nvCxnSpPr>
          <p:cNvPr id="25618" name="Gerade Verbindung mit Pfeil 14"/>
          <p:cNvCxnSpPr>
            <a:cxnSpLocks noChangeShapeType="1"/>
            <a:stCxn id="41" idx="0"/>
          </p:cNvCxnSpPr>
          <p:nvPr/>
        </p:nvCxnSpPr>
        <p:spPr bwMode="auto">
          <a:xfrm flipH="1" flipV="1">
            <a:off x="6672263" y="4867275"/>
            <a:ext cx="280987" cy="10048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5619" name="Gerade Verbindung mit Pfeil 14"/>
          <p:cNvCxnSpPr>
            <a:cxnSpLocks noChangeShapeType="1"/>
            <a:stCxn id="19" idx="2"/>
            <a:endCxn id="40" idx="0"/>
          </p:cNvCxnSpPr>
          <p:nvPr/>
        </p:nvCxnSpPr>
        <p:spPr bwMode="auto">
          <a:xfrm flipH="1">
            <a:off x="6089650" y="4864100"/>
            <a:ext cx="431800" cy="5603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5620" name="Freihandform 48"/>
          <p:cNvSpPr>
            <a:spLocks/>
          </p:cNvSpPr>
          <p:nvPr/>
        </p:nvSpPr>
        <p:spPr bwMode="auto">
          <a:xfrm>
            <a:off x="6450013" y="4975225"/>
            <a:ext cx="287337" cy="46038"/>
          </a:xfrm>
          <a:custGeom>
            <a:avLst/>
            <a:gdLst>
              <a:gd name="T0" fmla="*/ 0 w 175260"/>
              <a:gd name="T1" fmla="*/ 0 h 91440"/>
              <a:gd name="T2" fmla="*/ 20531 w 175260"/>
              <a:gd name="T3" fmla="*/ 6714 h 91440"/>
              <a:gd name="T4" fmla="*/ 41063 w 175260"/>
              <a:gd name="T5" fmla="*/ 9591 h 91440"/>
              <a:gd name="T6" fmla="*/ 133454 w 175260"/>
              <a:gd name="T7" fmla="*/ 16305 h 91440"/>
              <a:gd name="T8" fmla="*/ 164252 w 175260"/>
              <a:gd name="T9" fmla="*/ 18223 h 91440"/>
              <a:gd name="T10" fmla="*/ 256644 w 175260"/>
              <a:gd name="T11" fmla="*/ 22060 h 91440"/>
              <a:gd name="T12" fmla="*/ 287442 w 175260"/>
              <a:gd name="T13" fmla="*/ 23019 h 91440"/>
              <a:gd name="T14" fmla="*/ 472226 w 175260"/>
              <a:gd name="T15" fmla="*/ 22060 h 914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75260" h="91440">
                <a:moveTo>
                  <a:pt x="0" y="0"/>
                </a:moveTo>
                <a:cubicBezTo>
                  <a:pt x="2540" y="8890"/>
                  <a:pt x="4186" y="18086"/>
                  <a:pt x="7620" y="26670"/>
                </a:cubicBezTo>
                <a:cubicBezTo>
                  <a:pt x="9321" y="30922"/>
                  <a:pt x="12309" y="34582"/>
                  <a:pt x="15240" y="38100"/>
                </a:cubicBezTo>
                <a:cubicBezTo>
                  <a:pt x="26431" y="51529"/>
                  <a:pt x="33600" y="54150"/>
                  <a:pt x="49530" y="64770"/>
                </a:cubicBezTo>
                <a:lnTo>
                  <a:pt x="60960" y="72390"/>
                </a:lnTo>
                <a:cubicBezTo>
                  <a:pt x="79073" y="84465"/>
                  <a:pt x="68046" y="78562"/>
                  <a:pt x="95250" y="87630"/>
                </a:cubicBezTo>
                <a:lnTo>
                  <a:pt x="106680" y="91440"/>
                </a:lnTo>
                <a:cubicBezTo>
                  <a:pt x="170175" y="87472"/>
                  <a:pt x="147280" y="87630"/>
                  <a:pt x="175260" y="87630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Rechteck 50"/>
          <p:cNvSpPr/>
          <p:nvPr/>
        </p:nvSpPr>
        <p:spPr bwMode="auto">
          <a:xfrm>
            <a:off x="3425825" y="5407025"/>
            <a:ext cx="1295400" cy="3222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Read Radio</a:t>
            </a:r>
            <a:endParaRPr lang="de-DE" sz="1200" dirty="0">
              <a:latin typeface="+mn-lt"/>
            </a:endParaRPr>
          </a:p>
        </p:txBody>
      </p:sp>
      <p:sp>
        <p:nvSpPr>
          <p:cNvPr id="52" name="Rechteck 51"/>
          <p:cNvSpPr/>
          <p:nvPr/>
        </p:nvSpPr>
        <p:spPr bwMode="auto">
          <a:xfrm>
            <a:off x="4073525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Decipher packet</a:t>
            </a:r>
            <a:endParaRPr lang="de-DE" sz="1200" dirty="0">
              <a:latin typeface="+mn-lt"/>
            </a:endParaRPr>
          </a:p>
        </p:txBody>
      </p:sp>
      <p:cxnSp>
        <p:nvCxnSpPr>
          <p:cNvPr id="25623" name="Gerade Verbindung mit Pfeil 14"/>
          <p:cNvCxnSpPr>
            <a:cxnSpLocks noChangeShapeType="1"/>
            <a:stCxn id="20" idx="2"/>
            <a:endCxn id="51" idx="0"/>
          </p:cNvCxnSpPr>
          <p:nvPr/>
        </p:nvCxnSpPr>
        <p:spPr bwMode="auto">
          <a:xfrm flipH="1">
            <a:off x="4073525" y="4864100"/>
            <a:ext cx="360363" cy="542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5624" name="Gerade Verbindung mit Pfeil 14"/>
          <p:cNvCxnSpPr>
            <a:cxnSpLocks noChangeShapeType="1"/>
            <a:stCxn id="20" idx="2"/>
          </p:cNvCxnSpPr>
          <p:nvPr/>
        </p:nvCxnSpPr>
        <p:spPr bwMode="auto">
          <a:xfrm>
            <a:off x="4433888" y="4864100"/>
            <a:ext cx="828675" cy="10080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5625" name="Freihandform 58"/>
          <p:cNvSpPr>
            <a:spLocks/>
          </p:cNvSpPr>
          <p:nvPr/>
        </p:nvSpPr>
        <p:spPr bwMode="auto">
          <a:xfrm>
            <a:off x="4322763" y="5046663"/>
            <a:ext cx="230187" cy="42862"/>
          </a:xfrm>
          <a:custGeom>
            <a:avLst/>
            <a:gdLst>
              <a:gd name="T0" fmla="*/ 0 w 231648"/>
              <a:gd name="T1" fmla="*/ 35 h 42710"/>
              <a:gd name="T2" fmla="*/ 48460 w 231648"/>
              <a:gd name="T3" fmla="*/ 36741 h 42710"/>
              <a:gd name="T4" fmla="*/ 78748 w 231648"/>
              <a:gd name="T5" fmla="*/ 42859 h 42710"/>
              <a:gd name="T6" fmla="*/ 193842 w 231648"/>
              <a:gd name="T7" fmla="*/ 30624 h 42710"/>
              <a:gd name="T8" fmla="*/ 212014 w 231648"/>
              <a:gd name="T9" fmla="*/ 18388 h 42710"/>
              <a:gd name="T10" fmla="*/ 230187 w 231648"/>
              <a:gd name="T11" fmla="*/ 35 h 427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1648" h="42710">
                <a:moveTo>
                  <a:pt x="0" y="35"/>
                </a:moveTo>
                <a:cubicBezTo>
                  <a:pt x="718" y="610"/>
                  <a:pt x="39634" y="33186"/>
                  <a:pt x="48768" y="36611"/>
                </a:cubicBezTo>
                <a:cubicBezTo>
                  <a:pt x="58470" y="40249"/>
                  <a:pt x="69088" y="40675"/>
                  <a:pt x="79248" y="42707"/>
                </a:cubicBezTo>
                <a:cubicBezTo>
                  <a:pt x="88196" y="42148"/>
                  <a:pt x="164620" y="45741"/>
                  <a:pt x="195072" y="30515"/>
                </a:cubicBezTo>
                <a:cubicBezTo>
                  <a:pt x="201625" y="27238"/>
                  <a:pt x="207264" y="22387"/>
                  <a:pt x="213360" y="18323"/>
                </a:cubicBezTo>
                <a:cubicBezTo>
                  <a:pt x="226679" y="-1656"/>
                  <a:pt x="218226" y="35"/>
                  <a:pt x="231648" y="35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" name="Rechteck 61"/>
          <p:cNvSpPr/>
          <p:nvPr/>
        </p:nvSpPr>
        <p:spPr bwMode="auto">
          <a:xfrm>
            <a:off x="941388" y="2244725"/>
            <a:ext cx="1512887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Requirements</a:t>
            </a:r>
            <a:endParaRPr lang="de-DE" sz="1600" dirty="0">
              <a:latin typeface="+mn-lt"/>
            </a:endParaRPr>
          </a:p>
        </p:txBody>
      </p:sp>
      <p:sp>
        <p:nvSpPr>
          <p:cNvPr id="64" name="Rechteck 63"/>
          <p:cNvSpPr/>
          <p:nvPr/>
        </p:nvSpPr>
        <p:spPr bwMode="auto">
          <a:xfrm>
            <a:off x="941388" y="2925763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User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65" name="Rechteck 64"/>
          <p:cNvSpPr/>
          <p:nvPr/>
        </p:nvSpPr>
        <p:spPr bwMode="auto">
          <a:xfrm>
            <a:off x="941388" y="4541838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Technical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66" name="Freihandform 65"/>
          <p:cNvSpPr>
            <a:spLocks/>
          </p:cNvSpPr>
          <p:nvPr/>
        </p:nvSpPr>
        <p:spPr bwMode="auto">
          <a:xfrm>
            <a:off x="1917700" y="5476875"/>
            <a:ext cx="1506538" cy="219075"/>
          </a:xfrm>
          <a:custGeom>
            <a:avLst/>
            <a:gdLst>
              <a:gd name="T0" fmla="*/ 0 w 1506071"/>
              <a:gd name="T1" fmla="*/ 0 h 217921"/>
              <a:gd name="T2" fmla="*/ 35870 w 1506071"/>
              <a:gd name="T3" fmla="*/ 45061 h 217921"/>
              <a:gd name="T4" fmla="*/ 71740 w 1506071"/>
              <a:gd name="T5" fmla="*/ 63085 h 217921"/>
              <a:gd name="T6" fmla="*/ 134513 w 1506071"/>
              <a:gd name="T7" fmla="*/ 99134 h 217921"/>
              <a:gd name="T8" fmla="*/ 161415 w 1506071"/>
              <a:gd name="T9" fmla="*/ 108147 h 217921"/>
              <a:gd name="T10" fmla="*/ 188317 w 1506071"/>
              <a:gd name="T11" fmla="*/ 126171 h 217921"/>
              <a:gd name="T12" fmla="*/ 242122 w 1506071"/>
              <a:gd name="T13" fmla="*/ 144196 h 217921"/>
              <a:gd name="T14" fmla="*/ 304895 w 1506071"/>
              <a:gd name="T15" fmla="*/ 180243 h 217921"/>
              <a:gd name="T16" fmla="*/ 331797 w 1506071"/>
              <a:gd name="T17" fmla="*/ 198268 h 217921"/>
              <a:gd name="T18" fmla="*/ 394569 w 1506071"/>
              <a:gd name="T19" fmla="*/ 207281 h 217921"/>
              <a:gd name="T20" fmla="*/ 430439 w 1506071"/>
              <a:gd name="T21" fmla="*/ 216292 h 217921"/>
              <a:gd name="T22" fmla="*/ 780171 w 1506071"/>
              <a:gd name="T23" fmla="*/ 198268 h 217921"/>
              <a:gd name="T24" fmla="*/ 869847 w 1506071"/>
              <a:gd name="T25" fmla="*/ 171232 h 217921"/>
              <a:gd name="T26" fmla="*/ 986424 w 1506071"/>
              <a:gd name="T27" fmla="*/ 153207 h 217921"/>
              <a:gd name="T28" fmla="*/ 1013326 w 1506071"/>
              <a:gd name="T29" fmla="*/ 144196 h 217921"/>
              <a:gd name="T30" fmla="*/ 1210610 w 1506071"/>
              <a:gd name="T31" fmla="*/ 126171 h 217921"/>
              <a:gd name="T32" fmla="*/ 1246480 w 1506071"/>
              <a:gd name="T33" fmla="*/ 117158 h 217921"/>
              <a:gd name="T34" fmla="*/ 1506538 w 1506071"/>
              <a:gd name="T35" fmla="*/ 108147 h 21792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506071" h="217921">
                <a:moveTo>
                  <a:pt x="0" y="0"/>
                </a:moveTo>
                <a:cubicBezTo>
                  <a:pt x="11953" y="14941"/>
                  <a:pt x="21459" y="32224"/>
                  <a:pt x="35859" y="44824"/>
                </a:cubicBezTo>
                <a:cubicBezTo>
                  <a:pt x="45916" y="53624"/>
                  <a:pt x="60115" y="56123"/>
                  <a:pt x="71718" y="62753"/>
                </a:cubicBezTo>
                <a:cubicBezTo>
                  <a:pt x="116742" y="88481"/>
                  <a:pt x="80279" y="75387"/>
                  <a:pt x="134471" y="98612"/>
                </a:cubicBezTo>
                <a:cubicBezTo>
                  <a:pt x="143157" y="102334"/>
                  <a:pt x="152913" y="103351"/>
                  <a:pt x="161365" y="107577"/>
                </a:cubicBezTo>
                <a:cubicBezTo>
                  <a:pt x="171002" y="112395"/>
                  <a:pt x="178413" y="121130"/>
                  <a:pt x="188259" y="125506"/>
                </a:cubicBezTo>
                <a:cubicBezTo>
                  <a:pt x="205529" y="133182"/>
                  <a:pt x="242047" y="143436"/>
                  <a:pt x="242047" y="143436"/>
                </a:cubicBezTo>
                <a:cubicBezTo>
                  <a:pt x="276890" y="178277"/>
                  <a:pt x="241593" y="147690"/>
                  <a:pt x="304800" y="179294"/>
                </a:cubicBezTo>
                <a:cubicBezTo>
                  <a:pt x="314437" y="184112"/>
                  <a:pt x="321374" y="194128"/>
                  <a:pt x="331694" y="197224"/>
                </a:cubicBezTo>
                <a:cubicBezTo>
                  <a:pt x="351933" y="203296"/>
                  <a:pt x="373658" y="202409"/>
                  <a:pt x="394447" y="206189"/>
                </a:cubicBezTo>
                <a:cubicBezTo>
                  <a:pt x="406569" y="208393"/>
                  <a:pt x="418353" y="212165"/>
                  <a:pt x="430306" y="215153"/>
                </a:cubicBezTo>
                <a:cubicBezTo>
                  <a:pt x="546847" y="209177"/>
                  <a:pt x="669223" y="234127"/>
                  <a:pt x="779929" y="197224"/>
                </a:cubicBezTo>
                <a:cubicBezTo>
                  <a:pt x="814245" y="185785"/>
                  <a:pt x="835697" y="177106"/>
                  <a:pt x="869577" y="170330"/>
                </a:cubicBezTo>
                <a:cubicBezTo>
                  <a:pt x="900680" y="164110"/>
                  <a:pt x="955971" y="156707"/>
                  <a:pt x="986118" y="152400"/>
                </a:cubicBezTo>
                <a:cubicBezTo>
                  <a:pt x="995083" y="149412"/>
                  <a:pt x="1003787" y="145486"/>
                  <a:pt x="1013012" y="143436"/>
                </a:cubicBezTo>
                <a:cubicBezTo>
                  <a:pt x="1078914" y="128791"/>
                  <a:pt x="1141270" y="129816"/>
                  <a:pt x="1210235" y="125506"/>
                </a:cubicBezTo>
                <a:cubicBezTo>
                  <a:pt x="1222188" y="122518"/>
                  <a:pt x="1233824" y="117656"/>
                  <a:pt x="1246094" y="116541"/>
                </a:cubicBezTo>
                <a:cubicBezTo>
                  <a:pt x="1364756" y="105754"/>
                  <a:pt x="1399670" y="107577"/>
                  <a:pt x="1506071" y="107577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" name="Freihandform 66"/>
          <p:cNvSpPr>
            <a:spLocks/>
          </p:cNvSpPr>
          <p:nvPr/>
        </p:nvSpPr>
        <p:spPr bwMode="auto">
          <a:xfrm>
            <a:off x="1925638" y="5481638"/>
            <a:ext cx="3906837" cy="873125"/>
          </a:xfrm>
          <a:custGeom>
            <a:avLst/>
            <a:gdLst>
              <a:gd name="T0" fmla="*/ 5080 w 3906522"/>
              <a:gd name="T1" fmla="*/ 40640 h 873760"/>
              <a:gd name="T2" fmla="*/ 55880 w 3906522"/>
              <a:gd name="T3" fmla="*/ 147320 h 873760"/>
              <a:gd name="T4" fmla="*/ 91440 w 3906522"/>
              <a:gd name="T5" fmla="*/ 203200 h 873760"/>
              <a:gd name="T6" fmla="*/ 127000 w 3906522"/>
              <a:gd name="T7" fmla="*/ 254000 h 873760"/>
              <a:gd name="T8" fmla="*/ 157480 w 3906522"/>
              <a:gd name="T9" fmla="*/ 289560 h 873760"/>
              <a:gd name="T10" fmla="*/ 187960 w 3906522"/>
              <a:gd name="T11" fmla="*/ 325120 h 873760"/>
              <a:gd name="T12" fmla="*/ 238760 w 3906522"/>
              <a:gd name="T13" fmla="*/ 375920 h 873760"/>
              <a:gd name="T14" fmla="*/ 274320 w 3906522"/>
              <a:gd name="T15" fmla="*/ 416560 h 873760"/>
              <a:gd name="T16" fmla="*/ 330200 w 3906522"/>
              <a:gd name="T17" fmla="*/ 467360 h 873760"/>
              <a:gd name="T18" fmla="*/ 416560 w 3906522"/>
              <a:gd name="T19" fmla="*/ 533400 h 873760"/>
              <a:gd name="T20" fmla="*/ 497840 w 3906522"/>
              <a:gd name="T21" fmla="*/ 579120 h 873760"/>
              <a:gd name="T22" fmla="*/ 533400 w 3906522"/>
              <a:gd name="T23" fmla="*/ 594360 h 873760"/>
              <a:gd name="T24" fmla="*/ 609600 w 3906522"/>
              <a:gd name="T25" fmla="*/ 624840 h 873760"/>
              <a:gd name="T26" fmla="*/ 650240 w 3906522"/>
              <a:gd name="T27" fmla="*/ 640080 h 873760"/>
              <a:gd name="T28" fmla="*/ 767080 w 3906522"/>
              <a:gd name="T29" fmla="*/ 665480 h 873760"/>
              <a:gd name="T30" fmla="*/ 838200 w 3906522"/>
              <a:gd name="T31" fmla="*/ 685800 h 873760"/>
              <a:gd name="T32" fmla="*/ 894080 w 3906522"/>
              <a:gd name="T33" fmla="*/ 706120 h 873760"/>
              <a:gd name="T34" fmla="*/ 960120 w 3906522"/>
              <a:gd name="T35" fmla="*/ 726440 h 873760"/>
              <a:gd name="T36" fmla="*/ 1026160 w 3906522"/>
              <a:gd name="T37" fmla="*/ 741680 h 873760"/>
              <a:gd name="T38" fmla="*/ 1102360 w 3906522"/>
              <a:gd name="T39" fmla="*/ 762000 h 873760"/>
              <a:gd name="T40" fmla="*/ 1148080 w 3906522"/>
              <a:gd name="T41" fmla="*/ 772160 h 873760"/>
              <a:gd name="T42" fmla="*/ 1203960 w 3906522"/>
              <a:gd name="T43" fmla="*/ 782320 h 873760"/>
              <a:gd name="T44" fmla="*/ 1346200 w 3906522"/>
              <a:gd name="T45" fmla="*/ 817880 h 873760"/>
              <a:gd name="T46" fmla="*/ 1468120 w 3906522"/>
              <a:gd name="T47" fmla="*/ 838200 h 873760"/>
              <a:gd name="T48" fmla="*/ 1574800 w 3906522"/>
              <a:gd name="T49" fmla="*/ 848360 h 873760"/>
              <a:gd name="T50" fmla="*/ 1645920 w 3906522"/>
              <a:gd name="T51" fmla="*/ 858520 h 873760"/>
              <a:gd name="T52" fmla="*/ 1798320 w 3906522"/>
              <a:gd name="T53" fmla="*/ 873760 h 873760"/>
              <a:gd name="T54" fmla="*/ 2682240 w 3906522"/>
              <a:gd name="T55" fmla="*/ 858520 h 873760"/>
              <a:gd name="T56" fmla="*/ 3230880 w 3906522"/>
              <a:gd name="T57" fmla="*/ 843280 h 873760"/>
              <a:gd name="T58" fmla="*/ 3332480 w 3906522"/>
              <a:gd name="T59" fmla="*/ 833120 h 873760"/>
              <a:gd name="T60" fmla="*/ 3545840 w 3906522"/>
              <a:gd name="T61" fmla="*/ 822960 h 873760"/>
              <a:gd name="T62" fmla="*/ 3596640 w 3906522"/>
              <a:gd name="T63" fmla="*/ 812800 h 873760"/>
              <a:gd name="T64" fmla="*/ 3683000 w 3906522"/>
              <a:gd name="T65" fmla="*/ 756920 h 873760"/>
              <a:gd name="T66" fmla="*/ 3713480 w 3906522"/>
              <a:gd name="T67" fmla="*/ 721360 h 873760"/>
              <a:gd name="T68" fmla="*/ 3784600 w 3906522"/>
              <a:gd name="T69" fmla="*/ 619760 h 873760"/>
              <a:gd name="T70" fmla="*/ 3815080 w 3906522"/>
              <a:gd name="T71" fmla="*/ 553720 h 873760"/>
              <a:gd name="T72" fmla="*/ 3845560 w 3906522"/>
              <a:gd name="T73" fmla="*/ 492760 h 873760"/>
              <a:gd name="T74" fmla="*/ 3865880 w 3906522"/>
              <a:gd name="T75" fmla="*/ 436880 h 873760"/>
              <a:gd name="T76" fmla="*/ 3881120 w 3906522"/>
              <a:gd name="T77" fmla="*/ 386080 h 873760"/>
              <a:gd name="T78" fmla="*/ 3896360 w 3906522"/>
              <a:gd name="T79" fmla="*/ 350520 h 873760"/>
              <a:gd name="T80" fmla="*/ 3906520 w 3906522"/>
              <a:gd name="T81" fmla="*/ 299720 h 873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906522" h="873760">
                <a:moveTo>
                  <a:pt x="0" y="0"/>
                </a:moveTo>
                <a:cubicBezTo>
                  <a:pt x="1693" y="13547"/>
                  <a:pt x="2638" y="27208"/>
                  <a:pt x="5080" y="40640"/>
                </a:cubicBezTo>
                <a:cubicBezTo>
                  <a:pt x="8598" y="59989"/>
                  <a:pt x="30594" y="91668"/>
                  <a:pt x="35560" y="101600"/>
                </a:cubicBezTo>
                <a:cubicBezTo>
                  <a:pt x="43018" y="116517"/>
                  <a:pt x="49466" y="131925"/>
                  <a:pt x="55880" y="147320"/>
                </a:cubicBezTo>
                <a:cubicBezTo>
                  <a:pt x="57940" y="152263"/>
                  <a:pt x="58085" y="158042"/>
                  <a:pt x="60960" y="162560"/>
                </a:cubicBezTo>
                <a:cubicBezTo>
                  <a:pt x="70051" y="176846"/>
                  <a:pt x="81280" y="189653"/>
                  <a:pt x="91440" y="203200"/>
                </a:cubicBezTo>
                <a:cubicBezTo>
                  <a:pt x="93133" y="208280"/>
                  <a:pt x="93863" y="213791"/>
                  <a:pt x="96520" y="218440"/>
                </a:cubicBezTo>
                <a:cubicBezTo>
                  <a:pt x="110356" y="242653"/>
                  <a:pt x="110622" y="234346"/>
                  <a:pt x="127000" y="254000"/>
                </a:cubicBezTo>
                <a:cubicBezTo>
                  <a:pt x="130909" y="258690"/>
                  <a:pt x="133187" y="264604"/>
                  <a:pt x="137160" y="269240"/>
                </a:cubicBezTo>
                <a:cubicBezTo>
                  <a:pt x="143394" y="276513"/>
                  <a:pt x="151599" y="281999"/>
                  <a:pt x="157480" y="289560"/>
                </a:cubicBezTo>
                <a:cubicBezTo>
                  <a:pt x="163542" y="297354"/>
                  <a:pt x="166294" y="307463"/>
                  <a:pt x="172720" y="314960"/>
                </a:cubicBezTo>
                <a:cubicBezTo>
                  <a:pt x="176693" y="319596"/>
                  <a:pt x="183397" y="321064"/>
                  <a:pt x="187960" y="325120"/>
                </a:cubicBezTo>
                <a:cubicBezTo>
                  <a:pt x="198699" y="334666"/>
                  <a:pt x="208280" y="345440"/>
                  <a:pt x="218440" y="355600"/>
                </a:cubicBezTo>
                <a:cubicBezTo>
                  <a:pt x="225213" y="362373"/>
                  <a:pt x="231097" y="370173"/>
                  <a:pt x="238760" y="375920"/>
                </a:cubicBezTo>
                <a:lnTo>
                  <a:pt x="259080" y="391160"/>
                </a:lnTo>
                <a:cubicBezTo>
                  <a:pt x="264160" y="399627"/>
                  <a:pt x="267818" y="409129"/>
                  <a:pt x="274320" y="416560"/>
                </a:cubicBezTo>
                <a:cubicBezTo>
                  <a:pt x="279895" y="422932"/>
                  <a:pt x="288375" y="426105"/>
                  <a:pt x="294640" y="431800"/>
                </a:cubicBezTo>
                <a:cubicBezTo>
                  <a:pt x="307044" y="443076"/>
                  <a:pt x="318347" y="455507"/>
                  <a:pt x="330200" y="467360"/>
                </a:cubicBezTo>
                <a:cubicBezTo>
                  <a:pt x="338667" y="475827"/>
                  <a:pt x="345333" y="486600"/>
                  <a:pt x="355600" y="492760"/>
                </a:cubicBezTo>
                <a:cubicBezTo>
                  <a:pt x="414598" y="528159"/>
                  <a:pt x="341826" y="483578"/>
                  <a:pt x="416560" y="533400"/>
                </a:cubicBezTo>
                <a:cubicBezTo>
                  <a:pt x="445165" y="552470"/>
                  <a:pt x="435651" y="544275"/>
                  <a:pt x="462280" y="558800"/>
                </a:cubicBezTo>
                <a:cubicBezTo>
                  <a:pt x="474265" y="565337"/>
                  <a:pt x="485629" y="573015"/>
                  <a:pt x="497840" y="579120"/>
                </a:cubicBezTo>
                <a:cubicBezTo>
                  <a:pt x="502629" y="581515"/>
                  <a:pt x="508158" y="582091"/>
                  <a:pt x="513080" y="584200"/>
                </a:cubicBezTo>
                <a:cubicBezTo>
                  <a:pt x="520041" y="587183"/>
                  <a:pt x="526216" y="591965"/>
                  <a:pt x="533400" y="594360"/>
                </a:cubicBezTo>
                <a:cubicBezTo>
                  <a:pt x="546647" y="598776"/>
                  <a:pt x="560493" y="601133"/>
                  <a:pt x="574040" y="604520"/>
                </a:cubicBezTo>
                <a:cubicBezTo>
                  <a:pt x="585893" y="611293"/>
                  <a:pt x="597172" y="619191"/>
                  <a:pt x="609600" y="624840"/>
                </a:cubicBezTo>
                <a:cubicBezTo>
                  <a:pt x="615956" y="627729"/>
                  <a:pt x="623383" y="627469"/>
                  <a:pt x="629920" y="629920"/>
                </a:cubicBezTo>
                <a:cubicBezTo>
                  <a:pt x="637011" y="632579"/>
                  <a:pt x="643123" y="637492"/>
                  <a:pt x="650240" y="640080"/>
                </a:cubicBezTo>
                <a:cubicBezTo>
                  <a:pt x="669448" y="647065"/>
                  <a:pt x="713484" y="657018"/>
                  <a:pt x="731520" y="660400"/>
                </a:cubicBezTo>
                <a:cubicBezTo>
                  <a:pt x="743289" y="662607"/>
                  <a:pt x="755299" y="663338"/>
                  <a:pt x="767080" y="665480"/>
                </a:cubicBezTo>
                <a:cubicBezTo>
                  <a:pt x="820232" y="675144"/>
                  <a:pt x="753512" y="664458"/>
                  <a:pt x="807720" y="680720"/>
                </a:cubicBezTo>
                <a:cubicBezTo>
                  <a:pt x="817586" y="683680"/>
                  <a:pt x="828040" y="684107"/>
                  <a:pt x="838200" y="685800"/>
                </a:cubicBezTo>
                <a:cubicBezTo>
                  <a:pt x="846667" y="689187"/>
                  <a:pt x="855030" y="692844"/>
                  <a:pt x="863600" y="695960"/>
                </a:cubicBezTo>
                <a:cubicBezTo>
                  <a:pt x="873665" y="699620"/>
                  <a:pt x="884084" y="702275"/>
                  <a:pt x="894080" y="706120"/>
                </a:cubicBezTo>
                <a:cubicBezTo>
                  <a:pt x="906116" y="710749"/>
                  <a:pt x="917314" y="717567"/>
                  <a:pt x="929640" y="721360"/>
                </a:cubicBezTo>
                <a:cubicBezTo>
                  <a:pt x="939485" y="724389"/>
                  <a:pt x="950084" y="724124"/>
                  <a:pt x="960120" y="726440"/>
                </a:cubicBezTo>
                <a:cubicBezTo>
                  <a:pt x="972132" y="729212"/>
                  <a:pt x="983668" y="733828"/>
                  <a:pt x="995680" y="736600"/>
                </a:cubicBezTo>
                <a:cubicBezTo>
                  <a:pt x="1005716" y="738916"/>
                  <a:pt x="1016105" y="739446"/>
                  <a:pt x="1026160" y="741680"/>
                </a:cubicBezTo>
                <a:cubicBezTo>
                  <a:pt x="1046607" y="746224"/>
                  <a:pt x="1067249" y="750296"/>
                  <a:pt x="1087120" y="756920"/>
                </a:cubicBezTo>
                <a:cubicBezTo>
                  <a:pt x="1092200" y="758613"/>
                  <a:pt x="1097165" y="760701"/>
                  <a:pt x="1102360" y="762000"/>
                </a:cubicBezTo>
                <a:cubicBezTo>
                  <a:pt x="1110737" y="764094"/>
                  <a:pt x="1119331" y="765207"/>
                  <a:pt x="1127760" y="767080"/>
                </a:cubicBezTo>
                <a:cubicBezTo>
                  <a:pt x="1134576" y="768595"/>
                  <a:pt x="1141367" y="770242"/>
                  <a:pt x="1148080" y="772160"/>
                </a:cubicBezTo>
                <a:cubicBezTo>
                  <a:pt x="1153229" y="773631"/>
                  <a:pt x="1158052" y="776282"/>
                  <a:pt x="1163320" y="777240"/>
                </a:cubicBezTo>
                <a:cubicBezTo>
                  <a:pt x="1176752" y="779682"/>
                  <a:pt x="1190413" y="780627"/>
                  <a:pt x="1203960" y="782320"/>
                </a:cubicBezTo>
                <a:cubicBezTo>
                  <a:pt x="1341189" y="821528"/>
                  <a:pt x="1139749" y="765717"/>
                  <a:pt x="1275080" y="797560"/>
                </a:cubicBezTo>
                <a:cubicBezTo>
                  <a:pt x="1281152" y="798989"/>
                  <a:pt x="1329034" y="814759"/>
                  <a:pt x="1346200" y="817880"/>
                </a:cubicBezTo>
                <a:cubicBezTo>
                  <a:pt x="1376602" y="823408"/>
                  <a:pt x="1407160" y="828040"/>
                  <a:pt x="1437640" y="833120"/>
                </a:cubicBezTo>
                <a:cubicBezTo>
                  <a:pt x="1447800" y="834813"/>
                  <a:pt x="1457883" y="837063"/>
                  <a:pt x="1468120" y="838200"/>
                </a:cubicBezTo>
                <a:lnTo>
                  <a:pt x="1513840" y="843280"/>
                </a:lnTo>
                <a:cubicBezTo>
                  <a:pt x="1534139" y="845213"/>
                  <a:pt x="1554511" y="846331"/>
                  <a:pt x="1574800" y="848360"/>
                </a:cubicBezTo>
                <a:cubicBezTo>
                  <a:pt x="1588384" y="849718"/>
                  <a:pt x="1601925" y="851509"/>
                  <a:pt x="1615440" y="853440"/>
                </a:cubicBezTo>
                <a:cubicBezTo>
                  <a:pt x="1625637" y="854897"/>
                  <a:pt x="1635666" y="857543"/>
                  <a:pt x="1645920" y="858520"/>
                </a:cubicBezTo>
                <a:cubicBezTo>
                  <a:pt x="1671262" y="860933"/>
                  <a:pt x="1696720" y="861907"/>
                  <a:pt x="1722120" y="863600"/>
                </a:cubicBezTo>
                <a:cubicBezTo>
                  <a:pt x="1730889" y="864853"/>
                  <a:pt x="1791755" y="873760"/>
                  <a:pt x="1798320" y="873760"/>
                </a:cubicBezTo>
                <a:lnTo>
                  <a:pt x="2600960" y="868680"/>
                </a:lnTo>
                <a:cubicBezTo>
                  <a:pt x="2618295" y="866204"/>
                  <a:pt x="2667398" y="858811"/>
                  <a:pt x="2682240" y="858520"/>
                </a:cubicBezTo>
                <a:lnTo>
                  <a:pt x="3154680" y="853440"/>
                </a:lnTo>
                <a:cubicBezTo>
                  <a:pt x="3176884" y="850268"/>
                  <a:pt x="3208996" y="845468"/>
                  <a:pt x="3230880" y="843280"/>
                </a:cubicBezTo>
                <a:cubicBezTo>
                  <a:pt x="3251169" y="841251"/>
                  <a:pt x="3271551" y="840229"/>
                  <a:pt x="3291840" y="838200"/>
                </a:cubicBezTo>
                <a:cubicBezTo>
                  <a:pt x="3305424" y="836842"/>
                  <a:pt x="3318843" y="833769"/>
                  <a:pt x="3332480" y="833120"/>
                </a:cubicBezTo>
                <a:cubicBezTo>
                  <a:pt x="3390013" y="830380"/>
                  <a:pt x="3447627" y="829733"/>
                  <a:pt x="3505200" y="828040"/>
                </a:cubicBezTo>
                <a:cubicBezTo>
                  <a:pt x="3518747" y="826347"/>
                  <a:pt x="3532408" y="825402"/>
                  <a:pt x="3545840" y="822960"/>
                </a:cubicBezTo>
                <a:cubicBezTo>
                  <a:pt x="3551108" y="822002"/>
                  <a:pt x="3555829" y="818930"/>
                  <a:pt x="3561080" y="817880"/>
                </a:cubicBezTo>
                <a:cubicBezTo>
                  <a:pt x="3572821" y="815532"/>
                  <a:pt x="3584787" y="814493"/>
                  <a:pt x="3596640" y="812800"/>
                </a:cubicBezTo>
                <a:cubicBezTo>
                  <a:pt x="3627882" y="797179"/>
                  <a:pt x="3610659" y="806841"/>
                  <a:pt x="3647440" y="782320"/>
                </a:cubicBezTo>
                <a:cubicBezTo>
                  <a:pt x="3658820" y="774734"/>
                  <a:pt x="3672918" y="765742"/>
                  <a:pt x="3683000" y="756920"/>
                </a:cubicBezTo>
                <a:cubicBezTo>
                  <a:pt x="3690209" y="750612"/>
                  <a:pt x="3697086" y="743873"/>
                  <a:pt x="3703320" y="736600"/>
                </a:cubicBezTo>
                <a:cubicBezTo>
                  <a:pt x="3707293" y="731964"/>
                  <a:pt x="3709889" y="726298"/>
                  <a:pt x="3713480" y="721360"/>
                </a:cubicBezTo>
                <a:cubicBezTo>
                  <a:pt x="3763889" y="652048"/>
                  <a:pt x="3725480" y="708441"/>
                  <a:pt x="3764280" y="650240"/>
                </a:cubicBezTo>
                <a:lnTo>
                  <a:pt x="3784600" y="619760"/>
                </a:lnTo>
                <a:cubicBezTo>
                  <a:pt x="3793764" y="606013"/>
                  <a:pt x="3798475" y="600313"/>
                  <a:pt x="3804920" y="584200"/>
                </a:cubicBezTo>
                <a:cubicBezTo>
                  <a:pt x="3808897" y="574256"/>
                  <a:pt x="3809570" y="562903"/>
                  <a:pt x="3815080" y="553720"/>
                </a:cubicBezTo>
                <a:cubicBezTo>
                  <a:pt x="3848199" y="498521"/>
                  <a:pt x="3818995" y="551358"/>
                  <a:pt x="3835400" y="513080"/>
                </a:cubicBezTo>
                <a:cubicBezTo>
                  <a:pt x="3838383" y="506119"/>
                  <a:pt x="3842901" y="499851"/>
                  <a:pt x="3845560" y="492760"/>
                </a:cubicBezTo>
                <a:cubicBezTo>
                  <a:pt x="3858449" y="458389"/>
                  <a:pt x="3843439" y="485856"/>
                  <a:pt x="3855720" y="457200"/>
                </a:cubicBezTo>
                <a:cubicBezTo>
                  <a:pt x="3858703" y="450239"/>
                  <a:pt x="3863221" y="443971"/>
                  <a:pt x="3865880" y="436880"/>
                </a:cubicBezTo>
                <a:cubicBezTo>
                  <a:pt x="3868331" y="430343"/>
                  <a:pt x="3868954" y="423247"/>
                  <a:pt x="3870960" y="416560"/>
                </a:cubicBezTo>
                <a:cubicBezTo>
                  <a:pt x="3874037" y="406302"/>
                  <a:pt x="3877733" y="396240"/>
                  <a:pt x="3881120" y="386080"/>
                </a:cubicBezTo>
                <a:cubicBezTo>
                  <a:pt x="3882813" y="381000"/>
                  <a:pt x="3883805" y="375629"/>
                  <a:pt x="3886200" y="370840"/>
                </a:cubicBezTo>
                <a:cubicBezTo>
                  <a:pt x="3889587" y="364067"/>
                  <a:pt x="3893377" y="357481"/>
                  <a:pt x="3896360" y="350520"/>
                </a:cubicBezTo>
                <a:cubicBezTo>
                  <a:pt x="3898469" y="345598"/>
                  <a:pt x="3900278" y="340507"/>
                  <a:pt x="3901440" y="335280"/>
                </a:cubicBezTo>
                <a:cubicBezTo>
                  <a:pt x="3906798" y="311167"/>
                  <a:pt x="3906520" y="313779"/>
                  <a:pt x="3906520" y="299720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" name="Freihandform 67"/>
          <p:cNvSpPr>
            <a:spLocks/>
          </p:cNvSpPr>
          <p:nvPr/>
        </p:nvSpPr>
        <p:spPr bwMode="auto">
          <a:xfrm>
            <a:off x="4918075" y="6175375"/>
            <a:ext cx="3944938" cy="633413"/>
          </a:xfrm>
          <a:custGeom>
            <a:avLst/>
            <a:gdLst>
              <a:gd name="T0" fmla="*/ 3944938 w 3944787"/>
              <a:gd name="T1" fmla="*/ 0 h 633984"/>
              <a:gd name="T2" fmla="*/ 3926649 w 3944787"/>
              <a:gd name="T3" fmla="*/ 36543 h 633984"/>
              <a:gd name="T4" fmla="*/ 3847398 w 3944787"/>
              <a:gd name="T5" fmla="*/ 133991 h 633984"/>
              <a:gd name="T6" fmla="*/ 3816917 w 3944787"/>
              <a:gd name="T7" fmla="*/ 188806 h 633984"/>
              <a:gd name="T8" fmla="*/ 3743762 w 3944787"/>
              <a:gd name="T9" fmla="*/ 274073 h 633984"/>
              <a:gd name="T10" fmla="*/ 3707185 w 3944787"/>
              <a:gd name="T11" fmla="*/ 328888 h 633984"/>
              <a:gd name="T12" fmla="*/ 3621838 w 3944787"/>
              <a:gd name="T13" fmla="*/ 414155 h 633984"/>
              <a:gd name="T14" fmla="*/ 3548683 w 3944787"/>
              <a:gd name="T15" fmla="*/ 481150 h 633984"/>
              <a:gd name="T16" fmla="*/ 3530394 w 3944787"/>
              <a:gd name="T17" fmla="*/ 499422 h 633984"/>
              <a:gd name="T18" fmla="*/ 3506009 w 3944787"/>
              <a:gd name="T19" fmla="*/ 511603 h 633984"/>
              <a:gd name="T20" fmla="*/ 3469432 w 3944787"/>
              <a:gd name="T21" fmla="*/ 535965 h 633984"/>
              <a:gd name="T22" fmla="*/ 3445047 w 3944787"/>
              <a:gd name="T23" fmla="*/ 548146 h 633984"/>
              <a:gd name="T24" fmla="*/ 3402373 w 3944787"/>
              <a:gd name="T25" fmla="*/ 572508 h 633984"/>
              <a:gd name="T26" fmla="*/ 3384085 w 3944787"/>
              <a:gd name="T27" fmla="*/ 578598 h 633984"/>
              <a:gd name="T28" fmla="*/ 3341411 w 3944787"/>
              <a:gd name="T29" fmla="*/ 596870 h 633984"/>
              <a:gd name="T30" fmla="*/ 3298737 w 3944787"/>
              <a:gd name="T31" fmla="*/ 615141 h 633984"/>
              <a:gd name="T32" fmla="*/ 3225582 w 3944787"/>
              <a:gd name="T33" fmla="*/ 633413 h 633984"/>
              <a:gd name="T34" fmla="*/ 2603767 w 3944787"/>
              <a:gd name="T35" fmla="*/ 627322 h 633984"/>
              <a:gd name="T36" fmla="*/ 2512323 w 3944787"/>
              <a:gd name="T37" fmla="*/ 621232 h 633984"/>
              <a:gd name="T38" fmla="*/ 2451361 w 3944787"/>
              <a:gd name="T39" fmla="*/ 609051 h 633984"/>
              <a:gd name="T40" fmla="*/ 1786871 w 3944787"/>
              <a:gd name="T41" fmla="*/ 596870 h 633984"/>
              <a:gd name="T42" fmla="*/ 1725909 w 3944787"/>
              <a:gd name="T43" fmla="*/ 590779 h 633984"/>
              <a:gd name="T44" fmla="*/ 1677139 w 3944787"/>
              <a:gd name="T45" fmla="*/ 584689 h 633984"/>
              <a:gd name="T46" fmla="*/ 1122382 w 3944787"/>
              <a:gd name="T47" fmla="*/ 578598 h 633984"/>
              <a:gd name="T48" fmla="*/ 1104093 w 3944787"/>
              <a:gd name="T49" fmla="*/ 572508 h 633984"/>
              <a:gd name="T50" fmla="*/ 1043131 w 3944787"/>
              <a:gd name="T51" fmla="*/ 560327 h 633984"/>
              <a:gd name="T52" fmla="*/ 1024842 w 3944787"/>
              <a:gd name="T53" fmla="*/ 554236 h 633984"/>
              <a:gd name="T54" fmla="*/ 933399 w 3944787"/>
              <a:gd name="T55" fmla="*/ 542055 h 633984"/>
              <a:gd name="T56" fmla="*/ 866340 w 3944787"/>
              <a:gd name="T57" fmla="*/ 529874 h 633984"/>
              <a:gd name="T58" fmla="*/ 848051 w 3944787"/>
              <a:gd name="T59" fmla="*/ 523784 h 633984"/>
              <a:gd name="T60" fmla="*/ 799282 w 3944787"/>
              <a:gd name="T61" fmla="*/ 517693 h 633984"/>
              <a:gd name="T62" fmla="*/ 774897 w 3944787"/>
              <a:gd name="T63" fmla="*/ 511603 h 633984"/>
              <a:gd name="T64" fmla="*/ 707838 w 3944787"/>
              <a:gd name="T65" fmla="*/ 499422 h 633984"/>
              <a:gd name="T66" fmla="*/ 671261 w 3944787"/>
              <a:gd name="T67" fmla="*/ 481150 h 633984"/>
              <a:gd name="T68" fmla="*/ 604202 w 3944787"/>
              <a:gd name="T69" fmla="*/ 468969 h 633984"/>
              <a:gd name="T70" fmla="*/ 573721 w 3944787"/>
              <a:gd name="T71" fmla="*/ 456788 h 633984"/>
              <a:gd name="T72" fmla="*/ 549336 w 3944787"/>
              <a:gd name="T73" fmla="*/ 450698 h 633984"/>
              <a:gd name="T74" fmla="*/ 488374 w 3944787"/>
              <a:gd name="T75" fmla="*/ 426336 h 633984"/>
              <a:gd name="T76" fmla="*/ 421315 w 3944787"/>
              <a:gd name="T77" fmla="*/ 408064 h 633984"/>
              <a:gd name="T78" fmla="*/ 360353 w 3944787"/>
              <a:gd name="T79" fmla="*/ 377612 h 633984"/>
              <a:gd name="T80" fmla="*/ 335968 w 3944787"/>
              <a:gd name="T81" fmla="*/ 365431 h 633984"/>
              <a:gd name="T82" fmla="*/ 317679 w 3944787"/>
              <a:gd name="T83" fmla="*/ 353250 h 633984"/>
              <a:gd name="T84" fmla="*/ 293294 w 3944787"/>
              <a:gd name="T85" fmla="*/ 347159 h 633984"/>
              <a:gd name="T86" fmla="*/ 250621 w 3944787"/>
              <a:gd name="T87" fmla="*/ 328888 h 633984"/>
              <a:gd name="T88" fmla="*/ 207947 w 3944787"/>
              <a:gd name="T89" fmla="*/ 292344 h 633984"/>
              <a:gd name="T90" fmla="*/ 165273 w 3944787"/>
              <a:gd name="T91" fmla="*/ 267982 h 633984"/>
              <a:gd name="T92" fmla="*/ 146985 w 3944787"/>
              <a:gd name="T93" fmla="*/ 249711 h 633984"/>
              <a:gd name="T94" fmla="*/ 122600 w 3944787"/>
              <a:gd name="T95" fmla="*/ 237530 h 633984"/>
              <a:gd name="T96" fmla="*/ 18964 w 3944787"/>
              <a:gd name="T97" fmla="*/ 146172 h 633984"/>
              <a:gd name="T98" fmla="*/ 675 w 3944787"/>
              <a:gd name="T99" fmla="*/ 103539 h 633984"/>
              <a:gd name="T100" fmla="*/ 675 w 3944787"/>
              <a:gd name="T101" fmla="*/ 48724 h 63398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944787" h="633984">
                <a:moveTo>
                  <a:pt x="3944787" y="0"/>
                </a:moveTo>
                <a:cubicBezTo>
                  <a:pt x="3938691" y="12192"/>
                  <a:pt x="3934516" y="25552"/>
                  <a:pt x="3926499" y="36576"/>
                </a:cubicBezTo>
                <a:cubicBezTo>
                  <a:pt x="3901860" y="70455"/>
                  <a:pt x="3867595" y="97493"/>
                  <a:pt x="3847251" y="134112"/>
                </a:cubicBezTo>
                <a:cubicBezTo>
                  <a:pt x="3837091" y="152400"/>
                  <a:pt x="3829206" y="172152"/>
                  <a:pt x="3816771" y="188976"/>
                </a:cubicBezTo>
                <a:cubicBezTo>
                  <a:pt x="3794500" y="219107"/>
                  <a:pt x="3764403" y="243145"/>
                  <a:pt x="3743619" y="274320"/>
                </a:cubicBezTo>
                <a:cubicBezTo>
                  <a:pt x="3731427" y="292608"/>
                  <a:pt x="3721278" y="312437"/>
                  <a:pt x="3707043" y="329184"/>
                </a:cubicBezTo>
                <a:lnTo>
                  <a:pt x="3621699" y="414528"/>
                </a:lnTo>
                <a:cubicBezTo>
                  <a:pt x="3546837" y="489390"/>
                  <a:pt x="3623280" y="415155"/>
                  <a:pt x="3548547" y="481584"/>
                </a:cubicBezTo>
                <a:cubicBezTo>
                  <a:pt x="3542104" y="487312"/>
                  <a:pt x="3537274" y="494861"/>
                  <a:pt x="3530259" y="499872"/>
                </a:cubicBezTo>
                <a:cubicBezTo>
                  <a:pt x="3522864" y="505154"/>
                  <a:pt x="3513667" y="507389"/>
                  <a:pt x="3505875" y="512064"/>
                </a:cubicBezTo>
                <a:cubicBezTo>
                  <a:pt x="3493310" y="519603"/>
                  <a:pt x="3482405" y="529895"/>
                  <a:pt x="3469299" y="536448"/>
                </a:cubicBezTo>
                <a:cubicBezTo>
                  <a:pt x="3461171" y="540512"/>
                  <a:pt x="3452805" y="544131"/>
                  <a:pt x="3444915" y="548640"/>
                </a:cubicBezTo>
                <a:cubicBezTo>
                  <a:pt x="3414304" y="566132"/>
                  <a:pt x="3439086" y="557234"/>
                  <a:pt x="3402243" y="573024"/>
                </a:cubicBezTo>
                <a:cubicBezTo>
                  <a:pt x="3396337" y="575555"/>
                  <a:pt x="3389702" y="576246"/>
                  <a:pt x="3383955" y="579120"/>
                </a:cubicBezTo>
                <a:cubicBezTo>
                  <a:pt x="3341857" y="600169"/>
                  <a:pt x="3392031" y="584721"/>
                  <a:pt x="3341283" y="597408"/>
                </a:cubicBezTo>
                <a:cubicBezTo>
                  <a:pt x="3312269" y="616751"/>
                  <a:pt x="3334397" y="604960"/>
                  <a:pt x="3298611" y="615696"/>
                </a:cubicBezTo>
                <a:cubicBezTo>
                  <a:pt x="3238234" y="633809"/>
                  <a:pt x="3286325" y="623840"/>
                  <a:pt x="3225459" y="633984"/>
                </a:cubicBezTo>
                <a:lnTo>
                  <a:pt x="2603667" y="627888"/>
                </a:lnTo>
                <a:cubicBezTo>
                  <a:pt x="2573124" y="627366"/>
                  <a:pt x="2542557" y="625432"/>
                  <a:pt x="2512227" y="621792"/>
                </a:cubicBezTo>
                <a:cubicBezTo>
                  <a:pt x="2491652" y="619323"/>
                  <a:pt x="2471978" y="610296"/>
                  <a:pt x="2451267" y="609600"/>
                </a:cubicBezTo>
                <a:cubicBezTo>
                  <a:pt x="2229867" y="602158"/>
                  <a:pt x="2008291" y="601472"/>
                  <a:pt x="1786803" y="597408"/>
                </a:cubicBezTo>
                <a:lnTo>
                  <a:pt x="1725843" y="591312"/>
                </a:lnTo>
                <a:cubicBezTo>
                  <a:pt x="1709561" y="589503"/>
                  <a:pt x="1693454" y="585547"/>
                  <a:pt x="1677075" y="585216"/>
                </a:cubicBezTo>
                <a:lnTo>
                  <a:pt x="1122339" y="579120"/>
                </a:lnTo>
                <a:cubicBezTo>
                  <a:pt x="1116243" y="577088"/>
                  <a:pt x="1110312" y="574469"/>
                  <a:pt x="1104051" y="573024"/>
                </a:cubicBezTo>
                <a:cubicBezTo>
                  <a:pt x="1083859" y="568364"/>
                  <a:pt x="1062750" y="567385"/>
                  <a:pt x="1043091" y="560832"/>
                </a:cubicBezTo>
                <a:cubicBezTo>
                  <a:pt x="1036995" y="558800"/>
                  <a:pt x="1031104" y="555996"/>
                  <a:pt x="1024803" y="554736"/>
                </a:cubicBezTo>
                <a:cubicBezTo>
                  <a:pt x="1010782" y="551932"/>
                  <a:pt x="945231" y="544027"/>
                  <a:pt x="933363" y="542544"/>
                </a:cubicBezTo>
                <a:cubicBezTo>
                  <a:pt x="891422" y="528564"/>
                  <a:pt x="942130" y="544138"/>
                  <a:pt x="866307" y="530352"/>
                </a:cubicBezTo>
                <a:cubicBezTo>
                  <a:pt x="859985" y="529203"/>
                  <a:pt x="854341" y="525405"/>
                  <a:pt x="848019" y="524256"/>
                </a:cubicBezTo>
                <a:cubicBezTo>
                  <a:pt x="831901" y="521325"/>
                  <a:pt x="815411" y="520853"/>
                  <a:pt x="799251" y="518160"/>
                </a:cubicBezTo>
                <a:cubicBezTo>
                  <a:pt x="790987" y="516783"/>
                  <a:pt x="783046" y="513881"/>
                  <a:pt x="774867" y="512064"/>
                </a:cubicBezTo>
                <a:cubicBezTo>
                  <a:pt x="749307" y="506384"/>
                  <a:pt x="734280" y="504283"/>
                  <a:pt x="707811" y="499872"/>
                </a:cubicBezTo>
                <a:cubicBezTo>
                  <a:pt x="695619" y="493776"/>
                  <a:pt x="684045" y="486242"/>
                  <a:pt x="671235" y="481584"/>
                </a:cubicBezTo>
                <a:cubicBezTo>
                  <a:pt x="664026" y="478962"/>
                  <a:pt x="608756" y="470155"/>
                  <a:pt x="604179" y="469392"/>
                </a:cubicBezTo>
                <a:cubicBezTo>
                  <a:pt x="594019" y="465328"/>
                  <a:pt x="584080" y="460660"/>
                  <a:pt x="573699" y="457200"/>
                </a:cubicBezTo>
                <a:cubicBezTo>
                  <a:pt x="565751" y="454551"/>
                  <a:pt x="557205" y="453922"/>
                  <a:pt x="549315" y="451104"/>
                </a:cubicBezTo>
                <a:cubicBezTo>
                  <a:pt x="528705" y="443743"/>
                  <a:pt x="509117" y="433641"/>
                  <a:pt x="488355" y="426720"/>
                </a:cubicBezTo>
                <a:cubicBezTo>
                  <a:pt x="486744" y="426183"/>
                  <a:pt x="435009" y="414760"/>
                  <a:pt x="421299" y="408432"/>
                </a:cubicBezTo>
                <a:cubicBezTo>
                  <a:pt x="400672" y="398912"/>
                  <a:pt x="380659" y="388112"/>
                  <a:pt x="360339" y="377952"/>
                </a:cubicBezTo>
                <a:cubicBezTo>
                  <a:pt x="352211" y="373888"/>
                  <a:pt x="343516" y="370801"/>
                  <a:pt x="335955" y="365760"/>
                </a:cubicBezTo>
                <a:cubicBezTo>
                  <a:pt x="329859" y="361696"/>
                  <a:pt x="324401" y="356454"/>
                  <a:pt x="317667" y="353568"/>
                </a:cubicBezTo>
                <a:cubicBezTo>
                  <a:pt x="309966" y="350268"/>
                  <a:pt x="301339" y="349774"/>
                  <a:pt x="293283" y="347472"/>
                </a:cubicBezTo>
                <a:cubicBezTo>
                  <a:pt x="280242" y="343746"/>
                  <a:pt x="261130" y="336834"/>
                  <a:pt x="250611" y="329184"/>
                </a:cubicBezTo>
                <a:cubicBezTo>
                  <a:pt x="235460" y="318165"/>
                  <a:pt x="223090" y="303627"/>
                  <a:pt x="207939" y="292608"/>
                </a:cubicBezTo>
                <a:cubicBezTo>
                  <a:pt x="161091" y="258537"/>
                  <a:pt x="203944" y="300455"/>
                  <a:pt x="165267" y="268224"/>
                </a:cubicBezTo>
                <a:cubicBezTo>
                  <a:pt x="158644" y="262705"/>
                  <a:pt x="153994" y="254947"/>
                  <a:pt x="146979" y="249936"/>
                </a:cubicBezTo>
                <a:cubicBezTo>
                  <a:pt x="139584" y="244654"/>
                  <a:pt x="130067" y="242917"/>
                  <a:pt x="122595" y="237744"/>
                </a:cubicBezTo>
                <a:cubicBezTo>
                  <a:pt x="104565" y="225262"/>
                  <a:pt x="29557" y="167493"/>
                  <a:pt x="18963" y="146304"/>
                </a:cubicBezTo>
                <a:cubicBezTo>
                  <a:pt x="15314" y="139006"/>
                  <a:pt x="1572" y="114396"/>
                  <a:pt x="675" y="103632"/>
                </a:cubicBezTo>
                <a:cubicBezTo>
                  <a:pt x="-844" y="85407"/>
                  <a:pt x="675" y="67056"/>
                  <a:pt x="675" y="48768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9" name="Freihandform 68"/>
          <p:cNvSpPr>
            <a:spLocks/>
          </p:cNvSpPr>
          <p:nvPr/>
        </p:nvSpPr>
        <p:spPr bwMode="auto">
          <a:xfrm>
            <a:off x="7600950" y="5872163"/>
            <a:ext cx="1081088" cy="177800"/>
          </a:xfrm>
          <a:custGeom>
            <a:avLst/>
            <a:gdLst>
              <a:gd name="T0" fmla="*/ 992826 w 1176528"/>
              <a:gd name="T1" fmla="*/ 0 h 81827"/>
              <a:gd name="T2" fmla="*/ 802491 w 1176528"/>
              <a:gd name="T3" fmla="*/ 57338 h 81827"/>
              <a:gd name="T4" fmla="*/ 725329 w 1176528"/>
              <a:gd name="T5" fmla="*/ 114676 h 81827"/>
              <a:gd name="T6" fmla="*/ 370380 w 1176528"/>
              <a:gd name="T7" fmla="*/ 172014 h 81827"/>
              <a:gd name="T8" fmla="*/ 308651 w 1176528"/>
              <a:gd name="T9" fmla="*/ 200683 h 81827"/>
              <a:gd name="T10" fmla="*/ 272641 w 1176528"/>
              <a:gd name="T11" fmla="*/ 229349 h 81827"/>
              <a:gd name="T12" fmla="*/ 231488 w 1176528"/>
              <a:gd name="T13" fmla="*/ 258018 h 81827"/>
              <a:gd name="T14" fmla="*/ 169758 w 1176528"/>
              <a:gd name="T15" fmla="*/ 286687 h 81827"/>
              <a:gd name="T16" fmla="*/ 118316 w 1176528"/>
              <a:gd name="T17" fmla="*/ 315356 h 81827"/>
              <a:gd name="T18" fmla="*/ 0 w 1176528"/>
              <a:gd name="T19" fmla="*/ 372694 h 818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76528" h="81827">
                <a:moveTo>
                  <a:pt x="1176528" y="0"/>
                </a:moveTo>
                <a:cubicBezTo>
                  <a:pt x="1133733" y="1945"/>
                  <a:pt x="1003900" y="6900"/>
                  <a:pt x="950976" y="12192"/>
                </a:cubicBezTo>
                <a:cubicBezTo>
                  <a:pt x="818787" y="25411"/>
                  <a:pt x="1091801" y="11112"/>
                  <a:pt x="859536" y="24384"/>
                </a:cubicBezTo>
                <a:cubicBezTo>
                  <a:pt x="738200" y="31317"/>
                  <a:pt x="546133" y="34139"/>
                  <a:pt x="438912" y="36576"/>
                </a:cubicBezTo>
                <a:cubicBezTo>
                  <a:pt x="414528" y="38608"/>
                  <a:pt x="390094" y="40111"/>
                  <a:pt x="365760" y="42672"/>
                </a:cubicBezTo>
                <a:cubicBezTo>
                  <a:pt x="351471" y="44176"/>
                  <a:pt x="337330" y="46869"/>
                  <a:pt x="323088" y="48768"/>
                </a:cubicBezTo>
                <a:cubicBezTo>
                  <a:pt x="306849" y="50933"/>
                  <a:pt x="290621" y="53234"/>
                  <a:pt x="274320" y="54864"/>
                </a:cubicBezTo>
                <a:cubicBezTo>
                  <a:pt x="249973" y="57299"/>
                  <a:pt x="225536" y="58745"/>
                  <a:pt x="201168" y="60960"/>
                </a:cubicBezTo>
                <a:lnTo>
                  <a:pt x="140208" y="67056"/>
                </a:lnTo>
                <a:cubicBezTo>
                  <a:pt x="70861" y="90172"/>
                  <a:pt x="116483" y="79248"/>
                  <a:pt x="0" y="79248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" name="Rechteck 73"/>
          <p:cNvSpPr/>
          <p:nvPr/>
        </p:nvSpPr>
        <p:spPr bwMode="auto">
          <a:xfrm>
            <a:off x="6135688" y="2416175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Possibility of attacks on</a:t>
            </a:r>
            <a:endParaRPr lang="de-DE" sz="1200" dirty="0">
              <a:latin typeface="+mn-lt"/>
            </a:endParaRPr>
          </a:p>
        </p:txBody>
      </p:sp>
      <p:sp>
        <p:nvSpPr>
          <p:cNvPr id="76" name="Freihandform 75"/>
          <p:cNvSpPr>
            <a:spLocks/>
          </p:cNvSpPr>
          <p:nvPr/>
        </p:nvSpPr>
        <p:spPr bwMode="auto">
          <a:xfrm>
            <a:off x="4330700" y="5803900"/>
            <a:ext cx="493713" cy="468313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394 h 469392"/>
              <a:gd name="T4" fmla="*/ 67047 w 493776"/>
              <a:gd name="T5" fmla="*/ 121640 h 469392"/>
              <a:gd name="T6" fmla="*/ 85333 w 493776"/>
              <a:gd name="T7" fmla="*/ 139886 h 469392"/>
              <a:gd name="T8" fmla="*/ 103619 w 493776"/>
              <a:gd name="T9" fmla="*/ 164214 h 469392"/>
              <a:gd name="T10" fmla="*/ 115809 w 493776"/>
              <a:gd name="T11" fmla="*/ 182460 h 469392"/>
              <a:gd name="T12" fmla="*/ 158476 w 493776"/>
              <a:gd name="T13" fmla="*/ 225034 h 469392"/>
              <a:gd name="T14" fmla="*/ 176761 w 493776"/>
              <a:gd name="T15" fmla="*/ 243279 h 469392"/>
              <a:gd name="T16" fmla="*/ 201142 w 493776"/>
              <a:gd name="T17" fmla="*/ 273689 h 469392"/>
              <a:gd name="T18" fmla="*/ 231618 w 493776"/>
              <a:gd name="T19" fmla="*/ 291935 h 469392"/>
              <a:gd name="T20" fmla="*/ 255999 w 493776"/>
              <a:gd name="T21" fmla="*/ 316263 h 469392"/>
              <a:gd name="T22" fmla="*/ 280380 w 493776"/>
              <a:gd name="T23" fmla="*/ 334509 h 469392"/>
              <a:gd name="T24" fmla="*/ 298666 w 493776"/>
              <a:gd name="T25" fmla="*/ 358837 h 469392"/>
              <a:gd name="T26" fmla="*/ 323047 w 493776"/>
              <a:gd name="T27" fmla="*/ 371001 h 469392"/>
              <a:gd name="T28" fmla="*/ 347428 w 493776"/>
              <a:gd name="T29" fmla="*/ 389247 h 469392"/>
              <a:gd name="T30" fmla="*/ 365713 w 493776"/>
              <a:gd name="T31" fmla="*/ 401411 h 469392"/>
              <a:gd name="T32" fmla="*/ 390094 w 493776"/>
              <a:gd name="T33" fmla="*/ 419657 h 469392"/>
              <a:gd name="T34" fmla="*/ 408380 w 493776"/>
              <a:gd name="T35" fmla="*/ 431821 h 469392"/>
              <a:gd name="T36" fmla="*/ 432761 w 493776"/>
              <a:gd name="T37" fmla="*/ 437903 h 469392"/>
              <a:gd name="T38" fmla="*/ 487618 w 493776"/>
              <a:gd name="T39" fmla="*/ 462231 h 469392"/>
              <a:gd name="T40" fmla="*/ 493713 w 493776"/>
              <a:gd name="T41" fmla="*/ 468313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7" name="Freihandform 76"/>
          <p:cNvSpPr>
            <a:spLocks/>
          </p:cNvSpPr>
          <p:nvPr/>
        </p:nvSpPr>
        <p:spPr bwMode="auto">
          <a:xfrm>
            <a:off x="4375150" y="5745163"/>
            <a:ext cx="542925" cy="593725"/>
          </a:xfrm>
          <a:custGeom>
            <a:avLst/>
            <a:gdLst>
              <a:gd name="T0" fmla="*/ 0 w 676656"/>
              <a:gd name="T1" fmla="*/ 530224 h 664464"/>
              <a:gd name="T2" fmla="*/ 35400 w 676656"/>
              <a:gd name="T3" fmla="*/ 457257 h 664464"/>
              <a:gd name="T4" fmla="*/ 74734 w 676656"/>
              <a:gd name="T5" fmla="*/ 398884 h 664464"/>
              <a:gd name="T6" fmla="*/ 82601 w 676656"/>
              <a:gd name="T7" fmla="*/ 384291 h 664464"/>
              <a:gd name="T8" fmla="*/ 94401 w 676656"/>
              <a:gd name="T9" fmla="*/ 369698 h 664464"/>
              <a:gd name="T10" fmla="*/ 106201 w 676656"/>
              <a:gd name="T11" fmla="*/ 350240 h 664464"/>
              <a:gd name="T12" fmla="*/ 118001 w 676656"/>
              <a:gd name="T13" fmla="*/ 335647 h 664464"/>
              <a:gd name="T14" fmla="*/ 149469 w 676656"/>
              <a:gd name="T15" fmla="*/ 287002 h 664464"/>
              <a:gd name="T16" fmla="*/ 180935 w 676656"/>
              <a:gd name="T17" fmla="*/ 252950 h 664464"/>
              <a:gd name="T18" fmla="*/ 196668 w 676656"/>
              <a:gd name="T19" fmla="*/ 233493 h 664464"/>
              <a:gd name="T20" fmla="*/ 228136 w 676656"/>
              <a:gd name="T21" fmla="*/ 204306 h 664464"/>
              <a:gd name="T22" fmla="*/ 259603 w 676656"/>
              <a:gd name="T23" fmla="*/ 165391 h 664464"/>
              <a:gd name="T24" fmla="*/ 271403 w 676656"/>
              <a:gd name="T25" fmla="*/ 155662 h 664464"/>
              <a:gd name="T26" fmla="*/ 298936 w 676656"/>
              <a:gd name="T27" fmla="*/ 121611 h 664464"/>
              <a:gd name="T28" fmla="*/ 373670 w 676656"/>
              <a:gd name="T29" fmla="*/ 48644 h 664464"/>
              <a:gd name="T30" fmla="*/ 401204 w 676656"/>
              <a:gd name="T31" fmla="*/ 29187 h 664464"/>
              <a:gd name="T32" fmla="*/ 424804 w 676656"/>
              <a:gd name="T33" fmla="*/ 9729 h 664464"/>
              <a:gd name="T34" fmla="*/ 436604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" name="Freihandform 77"/>
          <p:cNvSpPr>
            <a:spLocks/>
          </p:cNvSpPr>
          <p:nvPr/>
        </p:nvSpPr>
        <p:spPr bwMode="auto">
          <a:xfrm>
            <a:off x="4079875" y="4268788"/>
            <a:ext cx="676275" cy="663575"/>
          </a:xfrm>
          <a:custGeom>
            <a:avLst/>
            <a:gdLst>
              <a:gd name="T0" fmla="*/ 0 w 676656"/>
              <a:gd name="T1" fmla="*/ 663575 h 664464"/>
              <a:gd name="T2" fmla="*/ 54833 w 676656"/>
              <a:gd name="T3" fmla="*/ 572257 h 664464"/>
              <a:gd name="T4" fmla="*/ 115759 w 676656"/>
              <a:gd name="T5" fmla="*/ 499203 h 664464"/>
              <a:gd name="T6" fmla="*/ 127944 w 676656"/>
              <a:gd name="T7" fmla="*/ 480940 h 664464"/>
              <a:gd name="T8" fmla="*/ 146222 w 676656"/>
              <a:gd name="T9" fmla="*/ 462676 h 664464"/>
              <a:gd name="T10" fmla="*/ 164499 w 676656"/>
              <a:gd name="T11" fmla="*/ 438325 h 664464"/>
              <a:gd name="T12" fmla="*/ 182777 w 676656"/>
              <a:gd name="T13" fmla="*/ 420061 h 664464"/>
              <a:gd name="T14" fmla="*/ 231518 w 676656"/>
              <a:gd name="T15" fmla="*/ 359183 h 664464"/>
              <a:gd name="T16" fmla="*/ 280258 w 676656"/>
              <a:gd name="T17" fmla="*/ 316568 h 664464"/>
              <a:gd name="T18" fmla="*/ 304628 w 676656"/>
              <a:gd name="T19" fmla="*/ 292217 h 664464"/>
              <a:gd name="T20" fmla="*/ 353369 w 676656"/>
              <a:gd name="T21" fmla="*/ 255689 h 664464"/>
              <a:gd name="T22" fmla="*/ 402109 w 676656"/>
              <a:gd name="T23" fmla="*/ 206987 h 664464"/>
              <a:gd name="T24" fmla="*/ 420387 w 676656"/>
              <a:gd name="T25" fmla="*/ 194811 h 664464"/>
              <a:gd name="T26" fmla="*/ 463035 w 676656"/>
              <a:gd name="T27" fmla="*/ 152196 h 664464"/>
              <a:gd name="T28" fmla="*/ 578794 w 676656"/>
              <a:gd name="T29" fmla="*/ 60878 h 664464"/>
              <a:gd name="T30" fmla="*/ 621442 w 676656"/>
              <a:gd name="T31" fmla="*/ 36527 h 664464"/>
              <a:gd name="T32" fmla="*/ 657997 w 676656"/>
              <a:gd name="T33" fmla="*/ 12176 h 664464"/>
              <a:gd name="T34" fmla="*/ 676275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" name="Freihandform 78"/>
          <p:cNvSpPr>
            <a:spLocks/>
          </p:cNvSpPr>
          <p:nvPr/>
        </p:nvSpPr>
        <p:spPr bwMode="auto">
          <a:xfrm>
            <a:off x="4227513" y="4354513"/>
            <a:ext cx="493712" cy="469900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744 h 469392"/>
              <a:gd name="T4" fmla="*/ 67047 w 493776"/>
              <a:gd name="T5" fmla="*/ 122052 h 469392"/>
              <a:gd name="T6" fmla="*/ 85333 w 493776"/>
              <a:gd name="T7" fmla="*/ 140360 h 469392"/>
              <a:gd name="T8" fmla="*/ 103619 w 493776"/>
              <a:gd name="T9" fmla="*/ 164770 h 469392"/>
              <a:gd name="T10" fmla="*/ 115809 w 493776"/>
              <a:gd name="T11" fmla="*/ 183078 h 469392"/>
              <a:gd name="T12" fmla="*/ 158475 w 493776"/>
              <a:gd name="T13" fmla="*/ 225796 h 469392"/>
              <a:gd name="T14" fmla="*/ 176761 w 493776"/>
              <a:gd name="T15" fmla="*/ 244104 h 469392"/>
              <a:gd name="T16" fmla="*/ 201142 w 493776"/>
              <a:gd name="T17" fmla="*/ 274617 h 469392"/>
              <a:gd name="T18" fmla="*/ 231618 w 493776"/>
              <a:gd name="T19" fmla="*/ 292925 h 469392"/>
              <a:gd name="T20" fmla="*/ 255999 w 493776"/>
              <a:gd name="T21" fmla="*/ 317335 h 469392"/>
              <a:gd name="T22" fmla="*/ 280380 w 493776"/>
              <a:gd name="T23" fmla="*/ 335643 h 469392"/>
              <a:gd name="T24" fmla="*/ 298665 w 493776"/>
              <a:gd name="T25" fmla="*/ 360053 h 469392"/>
              <a:gd name="T26" fmla="*/ 323046 w 493776"/>
              <a:gd name="T27" fmla="*/ 372258 h 469392"/>
              <a:gd name="T28" fmla="*/ 347427 w 493776"/>
              <a:gd name="T29" fmla="*/ 390566 h 469392"/>
              <a:gd name="T30" fmla="*/ 365713 w 493776"/>
              <a:gd name="T31" fmla="*/ 402771 h 469392"/>
              <a:gd name="T32" fmla="*/ 390093 w 493776"/>
              <a:gd name="T33" fmla="*/ 421079 h 469392"/>
              <a:gd name="T34" fmla="*/ 408379 w 493776"/>
              <a:gd name="T35" fmla="*/ 433284 h 469392"/>
              <a:gd name="T36" fmla="*/ 432760 w 493776"/>
              <a:gd name="T37" fmla="*/ 439387 h 469392"/>
              <a:gd name="T38" fmla="*/ 487617 w 493776"/>
              <a:gd name="T39" fmla="*/ 463797 h 469392"/>
              <a:gd name="T40" fmla="*/ 493712 w 493776"/>
              <a:gd name="T41" fmla="*/ 469900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Rechteck 45"/>
          <p:cNvSpPr/>
          <p:nvPr/>
        </p:nvSpPr>
        <p:spPr bwMode="auto">
          <a:xfrm>
            <a:off x="941388" y="3452813"/>
            <a:ext cx="1512887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App: Water pipeline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7" name="Rechteck 46"/>
          <p:cNvSpPr/>
          <p:nvPr/>
        </p:nvSpPr>
        <p:spPr bwMode="auto">
          <a:xfrm>
            <a:off x="946150" y="5008563"/>
            <a:ext cx="1512888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Exposed nodes,</a:t>
            </a:r>
          </a:p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Powerful attacker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640" name="Freihandform 10"/>
          <p:cNvSpPr>
            <a:spLocks/>
          </p:cNvSpPr>
          <p:nvPr/>
        </p:nvSpPr>
        <p:spPr bwMode="auto">
          <a:xfrm>
            <a:off x="5357813" y="5327650"/>
            <a:ext cx="1354137" cy="476250"/>
          </a:xfrm>
          <a:custGeom>
            <a:avLst/>
            <a:gdLst>
              <a:gd name="T0" fmla="*/ 683348 w 1353675"/>
              <a:gd name="T1" fmla="*/ 54952 h 475488"/>
              <a:gd name="T2" fmla="*/ 579681 w 1353675"/>
              <a:gd name="T3" fmla="*/ 36635 h 475488"/>
              <a:gd name="T4" fmla="*/ 549190 w 1353675"/>
              <a:gd name="T5" fmla="*/ 30529 h 475488"/>
              <a:gd name="T6" fmla="*/ 476013 w 1353675"/>
              <a:gd name="T7" fmla="*/ 24423 h 475488"/>
              <a:gd name="T8" fmla="*/ 323561 w 1353675"/>
              <a:gd name="T9" fmla="*/ 30529 h 475488"/>
              <a:gd name="T10" fmla="*/ 299169 w 1353675"/>
              <a:gd name="T11" fmla="*/ 36635 h 475488"/>
              <a:gd name="T12" fmla="*/ 268679 w 1353675"/>
              <a:gd name="T13" fmla="*/ 42740 h 475488"/>
              <a:gd name="T14" fmla="*/ 183306 w 1353675"/>
              <a:gd name="T15" fmla="*/ 54952 h 475488"/>
              <a:gd name="T16" fmla="*/ 146717 w 1353675"/>
              <a:gd name="T17" fmla="*/ 67163 h 475488"/>
              <a:gd name="T18" fmla="*/ 128423 w 1353675"/>
              <a:gd name="T19" fmla="*/ 73269 h 475488"/>
              <a:gd name="T20" fmla="*/ 73540 w 1353675"/>
              <a:gd name="T21" fmla="*/ 122115 h 475488"/>
              <a:gd name="T22" fmla="*/ 55246 w 1353675"/>
              <a:gd name="T23" fmla="*/ 128221 h 475488"/>
              <a:gd name="T24" fmla="*/ 43050 w 1353675"/>
              <a:gd name="T25" fmla="*/ 146538 h 475488"/>
              <a:gd name="T26" fmla="*/ 24755 w 1353675"/>
              <a:gd name="T27" fmla="*/ 158750 h 475488"/>
              <a:gd name="T28" fmla="*/ 18657 w 1353675"/>
              <a:gd name="T29" fmla="*/ 177067 h 475488"/>
              <a:gd name="T30" fmla="*/ 6461 w 1353675"/>
              <a:gd name="T31" fmla="*/ 201490 h 475488"/>
              <a:gd name="T32" fmla="*/ 6461 w 1353675"/>
              <a:gd name="T33" fmla="*/ 293077 h 475488"/>
              <a:gd name="T34" fmla="*/ 12559 w 1353675"/>
              <a:gd name="T35" fmla="*/ 311394 h 475488"/>
              <a:gd name="T36" fmla="*/ 30854 w 1353675"/>
              <a:gd name="T37" fmla="*/ 323606 h 475488"/>
              <a:gd name="T38" fmla="*/ 55246 w 1353675"/>
              <a:gd name="T39" fmla="*/ 341923 h 475488"/>
              <a:gd name="T40" fmla="*/ 110129 w 1353675"/>
              <a:gd name="T41" fmla="*/ 366346 h 475488"/>
              <a:gd name="T42" fmla="*/ 134521 w 1353675"/>
              <a:gd name="T43" fmla="*/ 372452 h 475488"/>
              <a:gd name="T44" fmla="*/ 171109 w 1353675"/>
              <a:gd name="T45" fmla="*/ 396875 h 475488"/>
              <a:gd name="T46" fmla="*/ 213796 w 1353675"/>
              <a:gd name="T47" fmla="*/ 409087 h 475488"/>
              <a:gd name="T48" fmla="*/ 244286 w 1353675"/>
              <a:gd name="T49" fmla="*/ 421298 h 475488"/>
              <a:gd name="T50" fmla="*/ 317463 w 1353675"/>
              <a:gd name="T51" fmla="*/ 433510 h 475488"/>
              <a:gd name="T52" fmla="*/ 354052 w 1353675"/>
              <a:gd name="T53" fmla="*/ 445721 h 475488"/>
              <a:gd name="T54" fmla="*/ 408935 w 1353675"/>
              <a:gd name="T55" fmla="*/ 470144 h 475488"/>
              <a:gd name="T56" fmla="*/ 457719 w 1353675"/>
              <a:gd name="T57" fmla="*/ 476250 h 475488"/>
              <a:gd name="T58" fmla="*/ 982154 w 1353675"/>
              <a:gd name="T59" fmla="*/ 464038 h 475488"/>
              <a:gd name="T60" fmla="*/ 1000448 w 1353675"/>
              <a:gd name="T61" fmla="*/ 457933 h 475488"/>
              <a:gd name="T62" fmla="*/ 1024841 w 1353675"/>
              <a:gd name="T63" fmla="*/ 451827 h 475488"/>
              <a:gd name="T64" fmla="*/ 1085821 w 1353675"/>
              <a:gd name="T65" fmla="*/ 439615 h 475488"/>
              <a:gd name="T66" fmla="*/ 1116312 w 1353675"/>
              <a:gd name="T67" fmla="*/ 433510 h 475488"/>
              <a:gd name="T68" fmla="*/ 1146802 w 1353675"/>
              <a:gd name="T69" fmla="*/ 427404 h 475488"/>
              <a:gd name="T70" fmla="*/ 1189489 w 1353675"/>
              <a:gd name="T71" fmla="*/ 421298 h 475488"/>
              <a:gd name="T72" fmla="*/ 1238273 w 1353675"/>
              <a:gd name="T73" fmla="*/ 409087 h 475488"/>
              <a:gd name="T74" fmla="*/ 1280960 w 1353675"/>
              <a:gd name="T75" fmla="*/ 384663 h 475488"/>
              <a:gd name="T76" fmla="*/ 1305352 w 1353675"/>
              <a:gd name="T77" fmla="*/ 372452 h 475488"/>
              <a:gd name="T78" fmla="*/ 1323647 w 1353675"/>
              <a:gd name="T79" fmla="*/ 348029 h 475488"/>
              <a:gd name="T80" fmla="*/ 1335843 w 1353675"/>
              <a:gd name="T81" fmla="*/ 311394 h 475488"/>
              <a:gd name="T82" fmla="*/ 1354137 w 1353675"/>
              <a:gd name="T83" fmla="*/ 274760 h 475488"/>
              <a:gd name="T84" fmla="*/ 1348039 w 1353675"/>
              <a:gd name="T85" fmla="*/ 164856 h 475488"/>
              <a:gd name="T86" fmla="*/ 1323647 w 1353675"/>
              <a:gd name="T87" fmla="*/ 128221 h 475488"/>
              <a:gd name="T88" fmla="*/ 1305352 w 1353675"/>
              <a:gd name="T89" fmla="*/ 103798 h 475488"/>
              <a:gd name="T90" fmla="*/ 1250470 w 1353675"/>
              <a:gd name="T91" fmla="*/ 73269 h 475488"/>
              <a:gd name="T92" fmla="*/ 1226077 w 1353675"/>
              <a:gd name="T93" fmla="*/ 48846 h 475488"/>
              <a:gd name="T94" fmla="*/ 1171195 w 1353675"/>
              <a:gd name="T95" fmla="*/ 24423 h 475488"/>
              <a:gd name="T96" fmla="*/ 1110214 w 1353675"/>
              <a:gd name="T97" fmla="*/ 6106 h 475488"/>
              <a:gd name="T98" fmla="*/ 1067527 w 1353675"/>
              <a:gd name="T99" fmla="*/ 0 h 475488"/>
              <a:gd name="T100" fmla="*/ 841898 w 1353675"/>
              <a:gd name="T101" fmla="*/ 6106 h 475488"/>
              <a:gd name="T102" fmla="*/ 768721 w 1353675"/>
              <a:gd name="T103" fmla="*/ 18317 h 475488"/>
              <a:gd name="T104" fmla="*/ 726035 w 1353675"/>
              <a:gd name="T105" fmla="*/ 24423 h 475488"/>
              <a:gd name="T106" fmla="*/ 677250 w 1353675"/>
              <a:gd name="T107" fmla="*/ 36635 h 475488"/>
              <a:gd name="T108" fmla="*/ 683348 w 1353675"/>
              <a:gd name="T109" fmla="*/ 54952 h 47548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353675" h="475488">
                <a:moveTo>
                  <a:pt x="683115" y="54864"/>
                </a:moveTo>
                <a:cubicBezTo>
                  <a:pt x="666859" y="54864"/>
                  <a:pt x="697594" y="57419"/>
                  <a:pt x="579483" y="36576"/>
                </a:cubicBezTo>
                <a:cubicBezTo>
                  <a:pt x="569279" y="34775"/>
                  <a:pt x="559293" y="31691"/>
                  <a:pt x="549003" y="30480"/>
                </a:cubicBezTo>
                <a:cubicBezTo>
                  <a:pt x="524702" y="27621"/>
                  <a:pt x="500235" y="26416"/>
                  <a:pt x="475851" y="24384"/>
                </a:cubicBezTo>
                <a:cubicBezTo>
                  <a:pt x="425051" y="26416"/>
                  <a:pt x="374171" y="26982"/>
                  <a:pt x="323451" y="30480"/>
                </a:cubicBezTo>
                <a:cubicBezTo>
                  <a:pt x="315093" y="31056"/>
                  <a:pt x="307246" y="34759"/>
                  <a:pt x="299067" y="36576"/>
                </a:cubicBezTo>
                <a:cubicBezTo>
                  <a:pt x="288953" y="38824"/>
                  <a:pt x="278844" y="41207"/>
                  <a:pt x="268587" y="42672"/>
                </a:cubicBezTo>
                <a:cubicBezTo>
                  <a:pt x="235753" y="47363"/>
                  <a:pt x="213562" y="46595"/>
                  <a:pt x="183243" y="54864"/>
                </a:cubicBezTo>
                <a:cubicBezTo>
                  <a:pt x="170844" y="58245"/>
                  <a:pt x="158859" y="62992"/>
                  <a:pt x="146667" y="67056"/>
                </a:cubicBezTo>
                <a:lnTo>
                  <a:pt x="128379" y="73152"/>
                </a:lnTo>
                <a:cubicBezTo>
                  <a:pt x="110602" y="90929"/>
                  <a:pt x="95114" y="107520"/>
                  <a:pt x="73515" y="121920"/>
                </a:cubicBezTo>
                <a:cubicBezTo>
                  <a:pt x="68168" y="125484"/>
                  <a:pt x="61323" y="125984"/>
                  <a:pt x="55227" y="128016"/>
                </a:cubicBezTo>
                <a:cubicBezTo>
                  <a:pt x="51163" y="134112"/>
                  <a:pt x="48216" y="141123"/>
                  <a:pt x="43035" y="146304"/>
                </a:cubicBezTo>
                <a:cubicBezTo>
                  <a:pt x="37854" y="151485"/>
                  <a:pt x="29324" y="152775"/>
                  <a:pt x="24747" y="158496"/>
                </a:cubicBezTo>
                <a:cubicBezTo>
                  <a:pt x="20733" y="163514"/>
                  <a:pt x="21182" y="170878"/>
                  <a:pt x="18651" y="176784"/>
                </a:cubicBezTo>
                <a:cubicBezTo>
                  <a:pt x="15071" y="185137"/>
                  <a:pt x="10523" y="193040"/>
                  <a:pt x="6459" y="201168"/>
                </a:cubicBezTo>
                <a:cubicBezTo>
                  <a:pt x="-1409" y="248377"/>
                  <a:pt x="-2867" y="236651"/>
                  <a:pt x="6459" y="292608"/>
                </a:cubicBezTo>
                <a:cubicBezTo>
                  <a:pt x="7515" y="298946"/>
                  <a:pt x="8541" y="305878"/>
                  <a:pt x="12555" y="310896"/>
                </a:cubicBezTo>
                <a:cubicBezTo>
                  <a:pt x="17132" y="316617"/>
                  <a:pt x="24881" y="318830"/>
                  <a:pt x="30843" y="323088"/>
                </a:cubicBezTo>
                <a:cubicBezTo>
                  <a:pt x="39111" y="328993"/>
                  <a:pt x="46611" y="335991"/>
                  <a:pt x="55227" y="341376"/>
                </a:cubicBezTo>
                <a:cubicBezTo>
                  <a:pt x="67366" y="348963"/>
                  <a:pt x="97704" y="361631"/>
                  <a:pt x="110091" y="365760"/>
                </a:cubicBezTo>
                <a:cubicBezTo>
                  <a:pt x="118039" y="368409"/>
                  <a:pt x="126347" y="369824"/>
                  <a:pt x="134475" y="371856"/>
                </a:cubicBezTo>
                <a:cubicBezTo>
                  <a:pt x="146667" y="379984"/>
                  <a:pt x="156836" y="392686"/>
                  <a:pt x="171051" y="396240"/>
                </a:cubicBezTo>
                <a:cubicBezTo>
                  <a:pt x="190266" y="401044"/>
                  <a:pt x="196232" y="401873"/>
                  <a:pt x="213723" y="408432"/>
                </a:cubicBezTo>
                <a:cubicBezTo>
                  <a:pt x="223969" y="412274"/>
                  <a:pt x="233722" y="417480"/>
                  <a:pt x="244203" y="420624"/>
                </a:cubicBezTo>
                <a:cubicBezTo>
                  <a:pt x="260410" y="425486"/>
                  <a:pt x="303757" y="430873"/>
                  <a:pt x="317355" y="432816"/>
                </a:cubicBezTo>
                <a:cubicBezTo>
                  <a:pt x="329547" y="436880"/>
                  <a:pt x="343238" y="437879"/>
                  <a:pt x="353931" y="445008"/>
                </a:cubicBezTo>
                <a:cubicBezTo>
                  <a:pt x="373368" y="457966"/>
                  <a:pt x="382009" y="466044"/>
                  <a:pt x="408795" y="469392"/>
                </a:cubicBezTo>
                <a:lnTo>
                  <a:pt x="457563" y="475488"/>
                </a:lnTo>
                <a:lnTo>
                  <a:pt x="981819" y="463296"/>
                </a:lnTo>
                <a:cubicBezTo>
                  <a:pt x="988235" y="462940"/>
                  <a:pt x="993928" y="458965"/>
                  <a:pt x="1000107" y="457200"/>
                </a:cubicBezTo>
                <a:cubicBezTo>
                  <a:pt x="1008163" y="454898"/>
                  <a:pt x="1016299" y="452859"/>
                  <a:pt x="1024491" y="451104"/>
                </a:cubicBezTo>
                <a:cubicBezTo>
                  <a:pt x="1044753" y="446762"/>
                  <a:pt x="1065131" y="442976"/>
                  <a:pt x="1085451" y="438912"/>
                </a:cubicBezTo>
                <a:lnTo>
                  <a:pt x="1115931" y="432816"/>
                </a:lnTo>
                <a:cubicBezTo>
                  <a:pt x="1126091" y="430784"/>
                  <a:pt x="1136154" y="428185"/>
                  <a:pt x="1146411" y="426720"/>
                </a:cubicBezTo>
                <a:cubicBezTo>
                  <a:pt x="1160635" y="424688"/>
                  <a:pt x="1174994" y="423442"/>
                  <a:pt x="1189083" y="420624"/>
                </a:cubicBezTo>
                <a:cubicBezTo>
                  <a:pt x="1205514" y="417338"/>
                  <a:pt x="1237851" y="408432"/>
                  <a:pt x="1237851" y="408432"/>
                </a:cubicBezTo>
                <a:cubicBezTo>
                  <a:pt x="1252075" y="400304"/>
                  <a:pt x="1266141" y="391893"/>
                  <a:pt x="1280523" y="384048"/>
                </a:cubicBezTo>
                <a:cubicBezTo>
                  <a:pt x="1288501" y="379696"/>
                  <a:pt x="1298007" y="377770"/>
                  <a:pt x="1304907" y="371856"/>
                </a:cubicBezTo>
                <a:cubicBezTo>
                  <a:pt x="1312621" y="365244"/>
                  <a:pt x="1317099" y="355600"/>
                  <a:pt x="1323195" y="347472"/>
                </a:cubicBezTo>
                <a:cubicBezTo>
                  <a:pt x="1327259" y="335280"/>
                  <a:pt x="1328258" y="321589"/>
                  <a:pt x="1335387" y="310896"/>
                </a:cubicBezTo>
                <a:cubicBezTo>
                  <a:pt x="1351143" y="287261"/>
                  <a:pt x="1345262" y="299559"/>
                  <a:pt x="1353675" y="274320"/>
                </a:cubicBezTo>
                <a:cubicBezTo>
                  <a:pt x="1351643" y="237744"/>
                  <a:pt x="1351052" y="201059"/>
                  <a:pt x="1347579" y="164592"/>
                </a:cubicBezTo>
                <a:cubicBezTo>
                  <a:pt x="1345542" y="143205"/>
                  <a:pt x="1336923" y="144032"/>
                  <a:pt x="1323195" y="128016"/>
                </a:cubicBezTo>
                <a:cubicBezTo>
                  <a:pt x="1316583" y="120302"/>
                  <a:pt x="1312091" y="110816"/>
                  <a:pt x="1304907" y="103632"/>
                </a:cubicBezTo>
                <a:cubicBezTo>
                  <a:pt x="1285576" y="84301"/>
                  <a:pt x="1275085" y="83169"/>
                  <a:pt x="1250043" y="73152"/>
                </a:cubicBezTo>
                <a:cubicBezTo>
                  <a:pt x="1241915" y="65024"/>
                  <a:pt x="1234855" y="55665"/>
                  <a:pt x="1225659" y="48768"/>
                </a:cubicBezTo>
                <a:cubicBezTo>
                  <a:pt x="1216640" y="42004"/>
                  <a:pt x="1179425" y="27522"/>
                  <a:pt x="1170795" y="24384"/>
                </a:cubicBezTo>
                <a:cubicBezTo>
                  <a:pt x="1154890" y="18600"/>
                  <a:pt x="1128030" y="9404"/>
                  <a:pt x="1109835" y="6096"/>
                </a:cubicBezTo>
                <a:cubicBezTo>
                  <a:pt x="1095698" y="3526"/>
                  <a:pt x="1081387" y="2032"/>
                  <a:pt x="1067163" y="0"/>
                </a:cubicBezTo>
                <a:cubicBezTo>
                  <a:pt x="991979" y="2032"/>
                  <a:pt x="916682" y="1500"/>
                  <a:pt x="841611" y="6096"/>
                </a:cubicBezTo>
                <a:cubicBezTo>
                  <a:pt x="816937" y="7607"/>
                  <a:pt x="792931" y="14792"/>
                  <a:pt x="768459" y="18288"/>
                </a:cubicBezTo>
                <a:lnTo>
                  <a:pt x="725787" y="24384"/>
                </a:lnTo>
                <a:cubicBezTo>
                  <a:pt x="683983" y="38319"/>
                  <a:pt x="735869" y="21864"/>
                  <a:pt x="677019" y="36576"/>
                </a:cubicBezTo>
                <a:cubicBezTo>
                  <a:pt x="650065" y="43315"/>
                  <a:pt x="699371" y="54864"/>
                  <a:pt x="683115" y="54864"/>
                </a:cubicBezTo>
                <a:close/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41" name="Freihandform 13"/>
          <p:cNvSpPr>
            <a:spLocks/>
          </p:cNvSpPr>
          <p:nvPr/>
        </p:nvSpPr>
        <p:spPr bwMode="auto">
          <a:xfrm>
            <a:off x="5873750" y="4360863"/>
            <a:ext cx="1262063" cy="549275"/>
          </a:xfrm>
          <a:custGeom>
            <a:avLst/>
            <a:gdLst>
              <a:gd name="T0" fmla="*/ 609692 w 1261872"/>
              <a:gd name="T1" fmla="*/ 19946 h 550337"/>
              <a:gd name="T2" fmla="*/ 579208 w 1261872"/>
              <a:gd name="T3" fmla="*/ 26031 h 550337"/>
              <a:gd name="T4" fmla="*/ 402397 w 1261872"/>
              <a:gd name="T5" fmla="*/ 38199 h 550337"/>
              <a:gd name="T6" fmla="*/ 298749 w 1261872"/>
              <a:gd name="T7" fmla="*/ 68620 h 550337"/>
              <a:gd name="T8" fmla="*/ 262168 w 1261872"/>
              <a:gd name="T9" fmla="*/ 80789 h 550337"/>
              <a:gd name="T10" fmla="*/ 243877 w 1261872"/>
              <a:gd name="T11" fmla="*/ 86873 h 550337"/>
              <a:gd name="T12" fmla="*/ 189005 w 1261872"/>
              <a:gd name="T13" fmla="*/ 105126 h 550337"/>
              <a:gd name="T14" fmla="*/ 152423 w 1261872"/>
              <a:gd name="T15" fmla="*/ 123378 h 550337"/>
              <a:gd name="T16" fmla="*/ 134132 w 1261872"/>
              <a:gd name="T17" fmla="*/ 141631 h 550337"/>
              <a:gd name="T18" fmla="*/ 79260 w 1261872"/>
              <a:gd name="T19" fmla="*/ 178137 h 550337"/>
              <a:gd name="T20" fmla="*/ 60969 w 1261872"/>
              <a:gd name="T21" fmla="*/ 190305 h 550337"/>
              <a:gd name="T22" fmla="*/ 30485 w 1261872"/>
              <a:gd name="T23" fmla="*/ 232895 h 550337"/>
              <a:gd name="T24" fmla="*/ 18291 w 1261872"/>
              <a:gd name="T25" fmla="*/ 257232 h 550337"/>
              <a:gd name="T26" fmla="*/ 12194 w 1261872"/>
              <a:gd name="T27" fmla="*/ 287653 h 550337"/>
              <a:gd name="T28" fmla="*/ 6097 w 1261872"/>
              <a:gd name="T29" fmla="*/ 311990 h 550337"/>
              <a:gd name="T30" fmla="*/ 0 w 1261872"/>
              <a:gd name="T31" fmla="*/ 348495 h 550337"/>
              <a:gd name="T32" fmla="*/ 6097 w 1261872"/>
              <a:gd name="T33" fmla="*/ 397169 h 550337"/>
              <a:gd name="T34" fmla="*/ 30485 w 1261872"/>
              <a:gd name="T35" fmla="*/ 445843 h 550337"/>
              <a:gd name="T36" fmla="*/ 42678 w 1261872"/>
              <a:gd name="T37" fmla="*/ 470180 h 550337"/>
              <a:gd name="T38" fmla="*/ 67066 w 1261872"/>
              <a:gd name="T39" fmla="*/ 494517 h 550337"/>
              <a:gd name="T40" fmla="*/ 85357 w 1261872"/>
              <a:gd name="T41" fmla="*/ 518854 h 550337"/>
              <a:gd name="T42" fmla="*/ 128035 w 1261872"/>
              <a:gd name="T43" fmla="*/ 531022 h 550337"/>
              <a:gd name="T44" fmla="*/ 195102 w 1261872"/>
              <a:gd name="T45" fmla="*/ 543191 h 550337"/>
              <a:gd name="T46" fmla="*/ 719437 w 1261872"/>
              <a:gd name="T47" fmla="*/ 549275 h 550337"/>
              <a:gd name="T48" fmla="*/ 993798 w 1261872"/>
              <a:gd name="T49" fmla="*/ 537107 h 550337"/>
              <a:gd name="T50" fmla="*/ 1012089 w 1261872"/>
              <a:gd name="T51" fmla="*/ 531022 h 550337"/>
              <a:gd name="T52" fmla="*/ 1054768 w 1261872"/>
              <a:gd name="T53" fmla="*/ 518854 h 550337"/>
              <a:gd name="T54" fmla="*/ 1085252 w 1261872"/>
              <a:gd name="T55" fmla="*/ 506685 h 550337"/>
              <a:gd name="T56" fmla="*/ 1103543 w 1261872"/>
              <a:gd name="T57" fmla="*/ 494517 h 550337"/>
              <a:gd name="T58" fmla="*/ 1140125 w 1261872"/>
              <a:gd name="T59" fmla="*/ 482348 h 550337"/>
              <a:gd name="T60" fmla="*/ 1188900 w 1261872"/>
              <a:gd name="T61" fmla="*/ 464096 h 550337"/>
              <a:gd name="T62" fmla="*/ 1237675 w 1261872"/>
              <a:gd name="T63" fmla="*/ 439759 h 550337"/>
              <a:gd name="T64" fmla="*/ 1249869 w 1261872"/>
              <a:gd name="T65" fmla="*/ 421506 h 550337"/>
              <a:gd name="T66" fmla="*/ 1255966 w 1261872"/>
              <a:gd name="T67" fmla="*/ 397169 h 550337"/>
              <a:gd name="T68" fmla="*/ 1262063 w 1261872"/>
              <a:gd name="T69" fmla="*/ 378916 h 550337"/>
              <a:gd name="T70" fmla="*/ 1249869 w 1261872"/>
              <a:gd name="T71" fmla="*/ 196389 h 550337"/>
              <a:gd name="T72" fmla="*/ 1237675 w 1261872"/>
              <a:gd name="T73" fmla="*/ 159884 h 550337"/>
              <a:gd name="T74" fmla="*/ 1201094 w 1261872"/>
              <a:gd name="T75" fmla="*/ 123378 h 550337"/>
              <a:gd name="T76" fmla="*/ 1152318 w 1261872"/>
              <a:gd name="T77" fmla="*/ 74705 h 550337"/>
              <a:gd name="T78" fmla="*/ 1127931 w 1261872"/>
              <a:gd name="T79" fmla="*/ 62536 h 550337"/>
              <a:gd name="T80" fmla="*/ 1079155 w 1261872"/>
              <a:gd name="T81" fmla="*/ 38199 h 550337"/>
              <a:gd name="T82" fmla="*/ 1030380 w 1261872"/>
              <a:gd name="T83" fmla="*/ 26031 h 550337"/>
              <a:gd name="T84" fmla="*/ 1005992 w 1261872"/>
              <a:gd name="T85" fmla="*/ 19946 h 550337"/>
              <a:gd name="T86" fmla="*/ 957217 w 1261872"/>
              <a:gd name="T87" fmla="*/ 13862 h 550337"/>
              <a:gd name="T88" fmla="*/ 938926 w 1261872"/>
              <a:gd name="T89" fmla="*/ 7778 h 550337"/>
              <a:gd name="T90" fmla="*/ 591402 w 1261872"/>
              <a:gd name="T91" fmla="*/ 7778 h 550337"/>
              <a:gd name="T92" fmla="*/ 542626 w 1261872"/>
              <a:gd name="T93" fmla="*/ 19946 h 550337"/>
              <a:gd name="T94" fmla="*/ 524335 w 1261872"/>
              <a:gd name="T95" fmla="*/ 26031 h 55033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261872" h="550337">
                <a:moveTo>
                  <a:pt x="609600" y="19985"/>
                </a:moveTo>
                <a:cubicBezTo>
                  <a:pt x="599440" y="22017"/>
                  <a:pt x="589401" y="24796"/>
                  <a:pt x="579120" y="26081"/>
                </a:cubicBezTo>
                <a:cubicBezTo>
                  <a:pt x="526410" y="32670"/>
                  <a:pt x="451515" y="35541"/>
                  <a:pt x="402336" y="38273"/>
                </a:cubicBezTo>
                <a:cubicBezTo>
                  <a:pt x="334866" y="55140"/>
                  <a:pt x="369464" y="45166"/>
                  <a:pt x="298704" y="68753"/>
                </a:cubicBezTo>
                <a:lnTo>
                  <a:pt x="262128" y="80945"/>
                </a:lnTo>
                <a:cubicBezTo>
                  <a:pt x="256032" y="82977"/>
                  <a:pt x="250074" y="85483"/>
                  <a:pt x="243840" y="87041"/>
                </a:cubicBezTo>
                <a:cubicBezTo>
                  <a:pt x="216651" y="93838"/>
                  <a:pt x="217033" y="92576"/>
                  <a:pt x="188976" y="105329"/>
                </a:cubicBezTo>
                <a:cubicBezTo>
                  <a:pt x="176567" y="110970"/>
                  <a:pt x="163742" y="116056"/>
                  <a:pt x="152400" y="123617"/>
                </a:cubicBezTo>
                <a:cubicBezTo>
                  <a:pt x="145227" y="128399"/>
                  <a:pt x="140917" y="136612"/>
                  <a:pt x="134112" y="141905"/>
                </a:cubicBezTo>
                <a:lnTo>
                  <a:pt x="79248" y="178481"/>
                </a:lnTo>
                <a:cubicBezTo>
                  <a:pt x="73152" y="182545"/>
                  <a:pt x="65356" y="184812"/>
                  <a:pt x="60960" y="190673"/>
                </a:cubicBezTo>
                <a:cubicBezTo>
                  <a:pt x="53110" y="201140"/>
                  <a:pt x="37611" y="220866"/>
                  <a:pt x="30480" y="233345"/>
                </a:cubicBezTo>
                <a:cubicBezTo>
                  <a:pt x="25971" y="241235"/>
                  <a:pt x="22352" y="249601"/>
                  <a:pt x="18288" y="257729"/>
                </a:cubicBezTo>
                <a:cubicBezTo>
                  <a:pt x="16256" y="267889"/>
                  <a:pt x="14440" y="278095"/>
                  <a:pt x="12192" y="288209"/>
                </a:cubicBezTo>
                <a:cubicBezTo>
                  <a:pt x="10375" y="296388"/>
                  <a:pt x="7739" y="304378"/>
                  <a:pt x="6096" y="312593"/>
                </a:cubicBezTo>
                <a:cubicBezTo>
                  <a:pt x="3672" y="324713"/>
                  <a:pt x="2032" y="336977"/>
                  <a:pt x="0" y="349169"/>
                </a:cubicBezTo>
                <a:cubicBezTo>
                  <a:pt x="2032" y="365425"/>
                  <a:pt x="2412" y="381974"/>
                  <a:pt x="6096" y="397937"/>
                </a:cubicBezTo>
                <a:cubicBezTo>
                  <a:pt x="13065" y="428137"/>
                  <a:pt x="17537" y="424054"/>
                  <a:pt x="30480" y="446705"/>
                </a:cubicBezTo>
                <a:cubicBezTo>
                  <a:pt x="34989" y="454595"/>
                  <a:pt x="37220" y="463819"/>
                  <a:pt x="42672" y="471089"/>
                </a:cubicBezTo>
                <a:cubicBezTo>
                  <a:pt x="49569" y="480285"/>
                  <a:pt x="59487" y="486822"/>
                  <a:pt x="67056" y="495473"/>
                </a:cubicBezTo>
                <a:cubicBezTo>
                  <a:pt x="73746" y="503119"/>
                  <a:pt x="76632" y="514630"/>
                  <a:pt x="85344" y="519857"/>
                </a:cubicBezTo>
                <a:cubicBezTo>
                  <a:pt x="98029" y="527468"/>
                  <a:pt x="113847" y="527798"/>
                  <a:pt x="128016" y="532049"/>
                </a:cubicBezTo>
                <a:cubicBezTo>
                  <a:pt x="157843" y="540997"/>
                  <a:pt x="150134" y="543285"/>
                  <a:pt x="195072" y="544241"/>
                </a:cubicBezTo>
                <a:lnTo>
                  <a:pt x="719328" y="550337"/>
                </a:lnTo>
                <a:cubicBezTo>
                  <a:pt x="754193" y="549369"/>
                  <a:pt x="917090" y="550905"/>
                  <a:pt x="993648" y="538145"/>
                </a:cubicBezTo>
                <a:cubicBezTo>
                  <a:pt x="999986" y="537089"/>
                  <a:pt x="1005757" y="533814"/>
                  <a:pt x="1011936" y="532049"/>
                </a:cubicBezTo>
                <a:cubicBezTo>
                  <a:pt x="1038837" y="524363"/>
                  <a:pt x="1031222" y="528627"/>
                  <a:pt x="1054608" y="519857"/>
                </a:cubicBezTo>
                <a:cubicBezTo>
                  <a:pt x="1064854" y="516015"/>
                  <a:pt x="1075301" y="512559"/>
                  <a:pt x="1085088" y="507665"/>
                </a:cubicBezTo>
                <a:cubicBezTo>
                  <a:pt x="1091641" y="504388"/>
                  <a:pt x="1096681" y="498449"/>
                  <a:pt x="1103376" y="495473"/>
                </a:cubicBezTo>
                <a:cubicBezTo>
                  <a:pt x="1115120" y="490254"/>
                  <a:pt x="1127919" y="487793"/>
                  <a:pt x="1139952" y="483281"/>
                </a:cubicBezTo>
                <a:cubicBezTo>
                  <a:pt x="1156208" y="477185"/>
                  <a:pt x="1172814" y="471952"/>
                  <a:pt x="1188720" y="464993"/>
                </a:cubicBezTo>
                <a:cubicBezTo>
                  <a:pt x="1205371" y="457708"/>
                  <a:pt x="1237488" y="440609"/>
                  <a:pt x="1237488" y="440609"/>
                </a:cubicBezTo>
                <a:cubicBezTo>
                  <a:pt x="1241552" y="434513"/>
                  <a:pt x="1246794" y="429055"/>
                  <a:pt x="1249680" y="422321"/>
                </a:cubicBezTo>
                <a:cubicBezTo>
                  <a:pt x="1252980" y="414620"/>
                  <a:pt x="1253474" y="405993"/>
                  <a:pt x="1255776" y="397937"/>
                </a:cubicBezTo>
                <a:cubicBezTo>
                  <a:pt x="1257541" y="391758"/>
                  <a:pt x="1259840" y="385745"/>
                  <a:pt x="1261872" y="379649"/>
                </a:cubicBezTo>
                <a:cubicBezTo>
                  <a:pt x="1260838" y="354823"/>
                  <a:pt x="1262388" y="247602"/>
                  <a:pt x="1249680" y="196769"/>
                </a:cubicBezTo>
                <a:cubicBezTo>
                  <a:pt x="1246563" y="184301"/>
                  <a:pt x="1245199" y="170474"/>
                  <a:pt x="1237488" y="160193"/>
                </a:cubicBezTo>
                <a:cubicBezTo>
                  <a:pt x="1193613" y="101693"/>
                  <a:pt x="1242935" y="161819"/>
                  <a:pt x="1200912" y="123617"/>
                </a:cubicBezTo>
                <a:cubicBezTo>
                  <a:pt x="1183901" y="108153"/>
                  <a:pt x="1172706" y="85130"/>
                  <a:pt x="1152144" y="74849"/>
                </a:cubicBezTo>
                <a:cubicBezTo>
                  <a:pt x="1144016" y="70785"/>
                  <a:pt x="1135650" y="67166"/>
                  <a:pt x="1127760" y="62657"/>
                </a:cubicBezTo>
                <a:cubicBezTo>
                  <a:pt x="1099212" y="46344"/>
                  <a:pt x="1118000" y="50275"/>
                  <a:pt x="1078992" y="38273"/>
                </a:cubicBezTo>
                <a:cubicBezTo>
                  <a:pt x="1062977" y="33345"/>
                  <a:pt x="1046480" y="30145"/>
                  <a:pt x="1030224" y="26081"/>
                </a:cubicBezTo>
                <a:cubicBezTo>
                  <a:pt x="1022096" y="24049"/>
                  <a:pt x="1014153" y="21024"/>
                  <a:pt x="1005840" y="19985"/>
                </a:cubicBezTo>
                <a:lnTo>
                  <a:pt x="957072" y="13889"/>
                </a:lnTo>
                <a:cubicBezTo>
                  <a:pt x="950976" y="11857"/>
                  <a:pt x="945135" y="8770"/>
                  <a:pt x="938784" y="7793"/>
                </a:cubicBezTo>
                <a:cubicBezTo>
                  <a:pt x="830742" y="-8829"/>
                  <a:pt x="673850" y="6037"/>
                  <a:pt x="591312" y="7793"/>
                </a:cubicBezTo>
                <a:cubicBezTo>
                  <a:pt x="549508" y="21728"/>
                  <a:pt x="601394" y="5273"/>
                  <a:pt x="542544" y="19985"/>
                </a:cubicBezTo>
                <a:cubicBezTo>
                  <a:pt x="536310" y="21543"/>
                  <a:pt x="524256" y="26081"/>
                  <a:pt x="524256" y="26081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Pfeil nach unten 14"/>
          <p:cNvSpPr>
            <a:spLocks noChangeArrowheads="1"/>
          </p:cNvSpPr>
          <p:nvPr/>
        </p:nvSpPr>
        <p:spPr bwMode="auto">
          <a:xfrm rot="10800000">
            <a:off x="5291138" y="1839913"/>
            <a:ext cx="295275" cy="431800"/>
          </a:xfrm>
          <a:prstGeom prst="downArrow">
            <a:avLst>
              <a:gd name="adj1" fmla="val 50000"/>
              <a:gd name="adj2" fmla="val 49849"/>
            </a:avLst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4" name="Rechteck 53"/>
          <p:cNvSpPr/>
          <p:nvPr/>
        </p:nvSpPr>
        <p:spPr bwMode="auto">
          <a:xfrm>
            <a:off x="5441950" y="1768475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SATISFIED!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644" name="Rechteck 54"/>
          <p:cNvSpPr>
            <a:spLocks noChangeArrowheads="1"/>
          </p:cNvSpPr>
          <p:nvPr/>
        </p:nvSpPr>
        <p:spPr bwMode="auto">
          <a:xfrm>
            <a:off x="8250238" y="2055813"/>
            <a:ext cx="1871662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7" name="Freihandform 56"/>
          <p:cNvSpPr>
            <a:spLocks/>
          </p:cNvSpPr>
          <p:nvPr/>
        </p:nvSpPr>
        <p:spPr bwMode="auto">
          <a:xfrm rot="-4458312">
            <a:off x="8094663" y="4656138"/>
            <a:ext cx="1603375" cy="238125"/>
          </a:xfrm>
          <a:custGeom>
            <a:avLst/>
            <a:gdLst>
              <a:gd name="T0" fmla="*/ 2822857 w 1176528"/>
              <a:gd name="T1" fmla="*/ 0 h 81827"/>
              <a:gd name="T2" fmla="*/ 2281688 w 1176528"/>
              <a:gd name="T3" fmla="*/ 129100 h 81827"/>
              <a:gd name="T4" fmla="*/ 2062295 w 1176528"/>
              <a:gd name="T5" fmla="*/ 258202 h 81827"/>
              <a:gd name="T6" fmla="*/ 1053086 w 1176528"/>
              <a:gd name="T7" fmla="*/ 387302 h 81827"/>
              <a:gd name="T8" fmla="*/ 877572 w 1176528"/>
              <a:gd name="T9" fmla="*/ 451853 h 81827"/>
              <a:gd name="T10" fmla="*/ 775189 w 1176528"/>
              <a:gd name="T11" fmla="*/ 516404 h 81827"/>
              <a:gd name="T12" fmla="*/ 658179 w 1176528"/>
              <a:gd name="T13" fmla="*/ 580956 h 81827"/>
              <a:gd name="T14" fmla="*/ 482665 w 1176528"/>
              <a:gd name="T15" fmla="*/ 645504 h 81827"/>
              <a:gd name="T16" fmla="*/ 336402 w 1176528"/>
              <a:gd name="T17" fmla="*/ 710055 h 81827"/>
              <a:gd name="T18" fmla="*/ 0 w 1176528"/>
              <a:gd name="T19" fmla="*/ 839158 h 818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76528" h="81827">
                <a:moveTo>
                  <a:pt x="1176528" y="0"/>
                </a:moveTo>
                <a:cubicBezTo>
                  <a:pt x="1133733" y="1945"/>
                  <a:pt x="1003900" y="6900"/>
                  <a:pt x="950976" y="12192"/>
                </a:cubicBezTo>
                <a:cubicBezTo>
                  <a:pt x="818787" y="25411"/>
                  <a:pt x="1091801" y="11112"/>
                  <a:pt x="859536" y="24384"/>
                </a:cubicBezTo>
                <a:cubicBezTo>
                  <a:pt x="738200" y="31317"/>
                  <a:pt x="546133" y="34139"/>
                  <a:pt x="438912" y="36576"/>
                </a:cubicBezTo>
                <a:cubicBezTo>
                  <a:pt x="414528" y="38608"/>
                  <a:pt x="390094" y="40111"/>
                  <a:pt x="365760" y="42672"/>
                </a:cubicBezTo>
                <a:cubicBezTo>
                  <a:pt x="351471" y="44176"/>
                  <a:pt x="337330" y="46869"/>
                  <a:pt x="323088" y="48768"/>
                </a:cubicBezTo>
                <a:cubicBezTo>
                  <a:pt x="306849" y="50933"/>
                  <a:pt x="290621" y="53234"/>
                  <a:pt x="274320" y="54864"/>
                </a:cubicBezTo>
                <a:cubicBezTo>
                  <a:pt x="249973" y="57299"/>
                  <a:pt x="225536" y="58745"/>
                  <a:pt x="201168" y="60960"/>
                </a:cubicBezTo>
                <a:lnTo>
                  <a:pt x="140208" y="67056"/>
                </a:lnTo>
                <a:cubicBezTo>
                  <a:pt x="70861" y="90172"/>
                  <a:pt x="116483" y="79248"/>
                  <a:pt x="0" y="79248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" name="Zylinder 57"/>
          <p:cNvSpPr/>
          <p:nvPr/>
        </p:nvSpPr>
        <p:spPr bwMode="auto">
          <a:xfrm>
            <a:off x="8337550" y="2754313"/>
            <a:ext cx="1728788" cy="1296987"/>
          </a:xfrm>
          <a:prstGeom prst="can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sz="2000" dirty="0">
              <a:latin typeface="+mn-lt"/>
            </a:endParaRPr>
          </a:p>
          <a:p>
            <a:pPr algn="ctr">
              <a:defRPr/>
            </a:pPr>
            <a:r>
              <a:rPr lang="en-US" sz="1400" dirty="0">
                <a:latin typeface="+mn-lt"/>
              </a:rPr>
              <a:t>components</a:t>
            </a:r>
            <a:endParaRPr lang="de-DE" sz="1400" dirty="0">
              <a:latin typeface="+mn-lt"/>
            </a:endParaRPr>
          </a:p>
        </p:txBody>
      </p:sp>
      <p:sp>
        <p:nvSpPr>
          <p:cNvPr id="60" name="Rechteck 59"/>
          <p:cNvSpPr/>
          <p:nvPr/>
        </p:nvSpPr>
        <p:spPr bwMode="auto">
          <a:xfrm>
            <a:off x="8321675" y="4721225"/>
            <a:ext cx="1744663" cy="163353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Composition</a:t>
            </a:r>
          </a:p>
          <a:p>
            <a:pPr algn="ctr">
              <a:defRPr/>
            </a:pPr>
            <a:endParaRPr lang="de-DE" sz="2000" dirty="0">
              <a:latin typeface="+mn-lt"/>
            </a:endParaRPr>
          </a:p>
        </p:txBody>
      </p:sp>
      <p:sp>
        <p:nvSpPr>
          <p:cNvPr id="25648" name="Pfeil nach unten 60"/>
          <p:cNvSpPr>
            <a:spLocks noChangeArrowheads="1"/>
          </p:cNvSpPr>
          <p:nvPr/>
        </p:nvSpPr>
        <p:spPr bwMode="auto">
          <a:xfrm>
            <a:off x="9058275" y="4122738"/>
            <a:ext cx="288925" cy="504825"/>
          </a:xfrm>
          <a:prstGeom prst="downArrow">
            <a:avLst>
              <a:gd name="adj1" fmla="val 50000"/>
              <a:gd name="adj2" fmla="val 49918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5" name="Rechteck 74"/>
          <p:cNvSpPr/>
          <p:nvPr/>
        </p:nvSpPr>
        <p:spPr bwMode="auto">
          <a:xfrm>
            <a:off x="8429625" y="2236788"/>
            <a:ext cx="1512888" cy="358775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System</a:t>
            </a:r>
            <a:endParaRPr lang="de-DE" sz="1600" dirty="0">
              <a:latin typeface="+mn-lt"/>
            </a:endParaRPr>
          </a:p>
        </p:txBody>
      </p:sp>
      <p:sp>
        <p:nvSpPr>
          <p:cNvPr id="82" name="Rechteck 81"/>
          <p:cNvSpPr/>
          <p:nvPr/>
        </p:nvSpPr>
        <p:spPr bwMode="auto">
          <a:xfrm>
            <a:off x="8926513" y="5229225"/>
            <a:ext cx="519112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83" name="Rechteck 82"/>
          <p:cNvSpPr/>
          <p:nvPr/>
        </p:nvSpPr>
        <p:spPr bwMode="auto">
          <a:xfrm>
            <a:off x="8518525" y="5575300"/>
            <a:ext cx="519113" cy="2587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84" name="Rechteck 83"/>
          <p:cNvSpPr/>
          <p:nvPr/>
        </p:nvSpPr>
        <p:spPr bwMode="auto">
          <a:xfrm>
            <a:off x="9342438" y="5584825"/>
            <a:ext cx="519112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85" name="Rechteck 84"/>
          <p:cNvSpPr/>
          <p:nvPr/>
        </p:nvSpPr>
        <p:spPr bwMode="auto">
          <a:xfrm>
            <a:off x="8826500" y="6000750"/>
            <a:ext cx="520700" cy="2587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86" name="Rechteck 85"/>
          <p:cNvSpPr/>
          <p:nvPr/>
        </p:nvSpPr>
        <p:spPr bwMode="auto">
          <a:xfrm>
            <a:off x="9445625" y="6018213"/>
            <a:ext cx="520700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cxnSp>
        <p:nvCxnSpPr>
          <p:cNvPr id="25655" name="Gewinkelte Verbindung 86"/>
          <p:cNvCxnSpPr>
            <a:cxnSpLocks noChangeShapeType="1"/>
            <a:stCxn id="82" idx="2"/>
            <a:endCxn id="83" idx="0"/>
          </p:cNvCxnSpPr>
          <p:nvPr/>
        </p:nvCxnSpPr>
        <p:spPr bwMode="auto">
          <a:xfrm rot="5400000">
            <a:off x="8938419" y="5326856"/>
            <a:ext cx="88900" cy="40798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656" name="Gewinkelte Verbindung 87"/>
          <p:cNvCxnSpPr>
            <a:cxnSpLocks noChangeShapeType="1"/>
            <a:stCxn id="82" idx="2"/>
            <a:endCxn id="84" idx="0"/>
          </p:cNvCxnSpPr>
          <p:nvPr/>
        </p:nvCxnSpPr>
        <p:spPr bwMode="auto">
          <a:xfrm rot="16200000" flipH="1">
            <a:off x="9345613" y="5327650"/>
            <a:ext cx="98425" cy="415925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657" name="Gewinkelte Verbindung 88"/>
          <p:cNvCxnSpPr>
            <a:cxnSpLocks noChangeShapeType="1"/>
            <a:stCxn id="84" idx="2"/>
            <a:endCxn id="85" idx="0"/>
          </p:cNvCxnSpPr>
          <p:nvPr/>
        </p:nvCxnSpPr>
        <p:spPr bwMode="auto">
          <a:xfrm rot="5400000">
            <a:off x="9265444" y="5663406"/>
            <a:ext cx="158750" cy="51593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658" name="Gewinkelte Verbindung 89"/>
          <p:cNvCxnSpPr>
            <a:cxnSpLocks noChangeShapeType="1"/>
            <a:stCxn id="84" idx="2"/>
            <a:endCxn id="86" idx="0"/>
          </p:cNvCxnSpPr>
          <p:nvPr/>
        </p:nvCxnSpPr>
        <p:spPr bwMode="auto">
          <a:xfrm rot="16200000" flipH="1">
            <a:off x="9566275" y="5878513"/>
            <a:ext cx="176213" cy="103187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59" name="Pfeil nach unten 90"/>
          <p:cNvSpPr>
            <a:spLocks noChangeArrowheads="1"/>
          </p:cNvSpPr>
          <p:nvPr/>
        </p:nvSpPr>
        <p:spPr bwMode="auto">
          <a:xfrm>
            <a:off x="1554163" y="3929063"/>
            <a:ext cx="287337" cy="504825"/>
          </a:xfrm>
          <a:prstGeom prst="downArrow">
            <a:avLst>
              <a:gd name="adj1" fmla="val 50000"/>
              <a:gd name="adj2" fmla="val 50194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0" name="Rechteck 69"/>
          <p:cNvSpPr/>
          <p:nvPr/>
        </p:nvSpPr>
        <p:spPr bwMode="auto">
          <a:xfrm>
            <a:off x="8537575" y="3713163"/>
            <a:ext cx="938213" cy="25717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de-DE" sz="1000" dirty="0">
                <a:solidFill>
                  <a:srgbClr val="FF0000"/>
                </a:solidFill>
                <a:latin typeface="+mn-lt"/>
              </a:rPr>
              <a:t>TAMPRES</a:t>
            </a:r>
          </a:p>
        </p:txBody>
      </p:sp>
      <p:sp>
        <p:nvSpPr>
          <p:cNvPr id="71" name="Freihandform 70"/>
          <p:cNvSpPr>
            <a:spLocks/>
          </p:cNvSpPr>
          <p:nvPr/>
        </p:nvSpPr>
        <p:spPr bwMode="auto">
          <a:xfrm>
            <a:off x="6681788" y="5762625"/>
            <a:ext cx="542925" cy="593725"/>
          </a:xfrm>
          <a:custGeom>
            <a:avLst/>
            <a:gdLst>
              <a:gd name="T0" fmla="*/ 0 w 676656"/>
              <a:gd name="T1" fmla="*/ 530224 h 664464"/>
              <a:gd name="T2" fmla="*/ 35400 w 676656"/>
              <a:gd name="T3" fmla="*/ 457257 h 664464"/>
              <a:gd name="T4" fmla="*/ 74734 w 676656"/>
              <a:gd name="T5" fmla="*/ 398884 h 664464"/>
              <a:gd name="T6" fmla="*/ 82601 w 676656"/>
              <a:gd name="T7" fmla="*/ 384291 h 664464"/>
              <a:gd name="T8" fmla="*/ 94401 w 676656"/>
              <a:gd name="T9" fmla="*/ 369698 h 664464"/>
              <a:gd name="T10" fmla="*/ 106201 w 676656"/>
              <a:gd name="T11" fmla="*/ 350240 h 664464"/>
              <a:gd name="T12" fmla="*/ 118001 w 676656"/>
              <a:gd name="T13" fmla="*/ 335647 h 664464"/>
              <a:gd name="T14" fmla="*/ 149469 w 676656"/>
              <a:gd name="T15" fmla="*/ 287002 h 664464"/>
              <a:gd name="T16" fmla="*/ 180935 w 676656"/>
              <a:gd name="T17" fmla="*/ 252950 h 664464"/>
              <a:gd name="T18" fmla="*/ 196668 w 676656"/>
              <a:gd name="T19" fmla="*/ 233493 h 664464"/>
              <a:gd name="T20" fmla="*/ 228136 w 676656"/>
              <a:gd name="T21" fmla="*/ 204306 h 664464"/>
              <a:gd name="T22" fmla="*/ 259603 w 676656"/>
              <a:gd name="T23" fmla="*/ 165391 h 664464"/>
              <a:gd name="T24" fmla="*/ 271403 w 676656"/>
              <a:gd name="T25" fmla="*/ 155662 h 664464"/>
              <a:gd name="T26" fmla="*/ 298936 w 676656"/>
              <a:gd name="T27" fmla="*/ 121611 h 664464"/>
              <a:gd name="T28" fmla="*/ 373670 w 676656"/>
              <a:gd name="T29" fmla="*/ 48644 h 664464"/>
              <a:gd name="T30" fmla="*/ 401204 w 676656"/>
              <a:gd name="T31" fmla="*/ 29187 h 664464"/>
              <a:gd name="T32" fmla="*/ 424804 w 676656"/>
              <a:gd name="T33" fmla="*/ 9729 h 664464"/>
              <a:gd name="T34" fmla="*/ 436604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" name="Freihandform 71"/>
          <p:cNvSpPr>
            <a:spLocks/>
          </p:cNvSpPr>
          <p:nvPr/>
        </p:nvSpPr>
        <p:spPr bwMode="auto">
          <a:xfrm>
            <a:off x="6740525" y="5819775"/>
            <a:ext cx="493713" cy="469900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744 h 469392"/>
              <a:gd name="T4" fmla="*/ 67047 w 493776"/>
              <a:gd name="T5" fmla="*/ 122052 h 469392"/>
              <a:gd name="T6" fmla="*/ 85333 w 493776"/>
              <a:gd name="T7" fmla="*/ 140360 h 469392"/>
              <a:gd name="T8" fmla="*/ 103619 w 493776"/>
              <a:gd name="T9" fmla="*/ 164770 h 469392"/>
              <a:gd name="T10" fmla="*/ 115809 w 493776"/>
              <a:gd name="T11" fmla="*/ 183078 h 469392"/>
              <a:gd name="T12" fmla="*/ 158475 w 493776"/>
              <a:gd name="T13" fmla="*/ 225796 h 469392"/>
              <a:gd name="T14" fmla="*/ 176761 w 493776"/>
              <a:gd name="T15" fmla="*/ 244104 h 469392"/>
              <a:gd name="T16" fmla="*/ 201142 w 493776"/>
              <a:gd name="T17" fmla="*/ 274617 h 469392"/>
              <a:gd name="T18" fmla="*/ 231618 w 493776"/>
              <a:gd name="T19" fmla="*/ 292925 h 469392"/>
              <a:gd name="T20" fmla="*/ 255999 w 493776"/>
              <a:gd name="T21" fmla="*/ 317335 h 469392"/>
              <a:gd name="T22" fmla="*/ 280380 w 493776"/>
              <a:gd name="T23" fmla="*/ 335643 h 469392"/>
              <a:gd name="T24" fmla="*/ 298665 w 493776"/>
              <a:gd name="T25" fmla="*/ 360053 h 469392"/>
              <a:gd name="T26" fmla="*/ 323046 w 493776"/>
              <a:gd name="T27" fmla="*/ 372258 h 469392"/>
              <a:gd name="T28" fmla="*/ 347427 w 493776"/>
              <a:gd name="T29" fmla="*/ 390566 h 469392"/>
              <a:gd name="T30" fmla="*/ 365713 w 493776"/>
              <a:gd name="T31" fmla="*/ 402771 h 469392"/>
              <a:gd name="T32" fmla="*/ 390093 w 493776"/>
              <a:gd name="T33" fmla="*/ 421079 h 469392"/>
              <a:gd name="T34" fmla="*/ 408379 w 493776"/>
              <a:gd name="T35" fmla="*/ 433284 h 469392"/>
              <a:gd name="T36" fmla="*/ 432760 w 493776"/>
              <a:gd name="T37" fmla="*/ 439387 h 469392"/>
              <a:gd name="T38" fmla="*/ 487617 w 493776"/>
              <a:gd name="T39" fmla="*/ 463797 h 469392"/>
              <a:gd name="T40" fmla="*/ 493712 w 493776"/>
              <a:gd name="T41" fmla="*/ 469900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" name="Freihandform 72"/>
          <p:cNvSpPr>
            <a:spLocks/>
          </p:cNvSpPr>
          <p:nvPr/>
        </p:nvSpPr>
        <p:spPr bwMode="auto">
          <a:xfrm>
            <a:off x="6319838" y="4375150"/>
            <a:ext cx="492125" cy="469900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744 h 469392"/>
              <a:gd name="T4" fmla="*/ 67047 w 493776"/>
              <a:gd name="T5" fmla="*/ 122052 h 469392"/>
              <a:gd name="T6" fmla="*/ 85333 w 493776"/>
              <a:gd name="T7" fmla="*/ 140360 h 469392"/>
              <a:gd name="T8" fmla="*/ 103619 w 493776"/>
              <a:gd name="T9" fmla="*/ 164770 h 469392"/>
              <a:gd name="T10" fmla="*/ 115809 w 493776"/>
              <a:gd name="T11" fmla="*/ 183078 h 469392"/>
              <a:gd name="T12" fmla="*/ 158475 w 493776"/>
              <a:gd name="T13" fmla="*/ 225796 h 469392"/>
              <a:gd name="T14" fmla="*/ 176761 w 493776"/>
              <a:gd name="T15" fmla="*/ 244104 h 469392"/>
              <a:gd name="T16" fmla="*/ 201142 w 493776"/>
              <a:gd name="T17" fmla="*/ 274617 h 469392"/>
              <a:gd name="T18" fmla="*/ 231618 w 493776"/>
              <a:gd name="T19" fmla="*/ 292925 h 469392"/>
              <a:gd name="T20" fmla="*/ 255999 w 493776"/>
              <a:gd name="T21" fmla="*/ 317335 h 469392"/>
              <a:gd name="T22" fmla="*/ 280380 w 493776"/>
              <a:gd name="T23" fmla="*/ 335643 h 469392"/>
              <a:gd name="T24" fmla="*/ 298665 w 493776"/>
              <a:gd name="T25" fmla="*/ 360053 h 469392"/>
              <a:gd name="T26" fmla="*/ 323046 w 493776"/>
              <a:gd name="T27" fmla="*/ 372258 h 469392"/>
              <a:gd name="T28" fmla="*/ 347427 w 493776"/>
              <a:gd name="T29" fmla="*/ 390566 h 469392"/>
              <a:gd name="T30" fmla="*/ 365713 w 493776"/>
              <a:gd name="T31" fmla="*/ 402771 h 469392"/>
              <a:gd name="T32" fmla="*/ 390093 w 493776"/>
              <a:gd name="T33" fmla="*/ 421079 h 469392"/>
              <a:gd name="T34" fmla="*/ 408379 w 493776"/>
              <a:gd name="T35" fmla="*/ 433284 h 469392"/>
              <a:gd name="T36" fmla="*/ 432760 w 493776"/>
              <a:gd name="T37" fmla="*/ 439387 h 469392"/>
              <a:gd name="T38" fmla="*/ 487617 w 493776"/>
              <a:gd name="T39" fmla="*/ 463797 h 469392"/>
              <a:gd name="T40" fmla="*/ 493712 w 493776"/>
              <a:gd name="T41" fmla="*/ 469900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" name="Freihandform 79"/>
          <p:cNvSpPr>
            <a:spLocks/>
          </p:cNvSpPr>
          <p:nvPr/>
        </p:nvSpPr>
        <p:spPr bwMode="auto">
          <a:xfrm>
            <a:off x="6294438" y="4292600"/>
            <a:ext cx="542925" cy="593725"/>
          </a:xfrm>
          <a:custGeom>
            <a:avLst/>
            <a:gdLst>
              <a:gd name="T0" fmla="*/ 0 w 676656"/>
              <a:gd name="T1" fmla="*/ 530224 h 664464"/>
              <a:gd name="T2" fmla="*/ 35400 w 676656"/>
              <a:gd name="T3" fmla="*/ 457257 h 664464"/>
              <a:gd name="T4" fmla="*/ 74734 w 676656"/>
              <a:gd name="T5" fmla="*/ 398884 h 664464"/>
              <a:gd name="T6" fmla="*/ 82601 w 676656"/>
              <a:gd name="T7" fmla="*/ 384291 h 664464"/>
              <a:gd name="T8" fmla="*/ 94401 w 676656"/>
              <a:gd name="T9" fmla="*/ 369698 h 664464"/>
              <a:gd name="T10" fmla="*/ 106201 w 676656"/>
              <a:gd name="T11" fmla="*/ 350240 h 664464"/>
              <a:gd name="T12" fmla="*/ 118001 w 676656"/>
              <a:gd name="T13" fmla="*/ 335647 h 664464"/>
              <a:gd name="T14" fmla="*/ 149469 w 676656"/>
              <a:gd name="T15" fmla="*/ 287002 h 664464"/>
              <a:gd name="T16" fmla="*/ 180935 w 676656"/>
              <a:gd name="T17" fmla="*/ 252950 h 664464"/>
              <a:gd name="T18" fmla="*/ 196668 w 676656"/>
              <a:gd name="T19" fmla="*/ 233493 h 664464"/>
              <a:gd name="T20" fmla="*/ 228136 w 676656"/>
              <a:gd name="T21" fmla="*/ 204306 h 664464"/>
              <a:gd name="T22" fmla="*/ 259603 w 676656"/>
              <a:gd name="T23" fmla="*/ 165391 h 664464"/>
              <a:gd name="T24" fmla="*/ 271403 w 676656"/>
              <a:gd name="T25" fmla="*/ 155662 h 664464"/>
              <a:gd name="T26" fmla="*/ 298936 w 676656"/>
              <a:gd name="T27" fmla="*/ 121611 h 664464"/>
              <a:gd name="T28" fmla="*/ 373670 w 676656"/>
              <a:gd name="T29" fmla="*/ 48644 h 664464"/>
              <a:gd name="T30" fmla="*/ 401204 w 676656"/>
              <a:gd name="T31" fmla="*/ 29187 h 664464"/>
              <a:gd name="T32" fmla="*/ 424804 w 676656"/>
              <a:gd name="T33" fmla="*/ 9729 h 664464"/>
              <a:gd name="T34" fmla="*/ 436604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" name="Freihandform 80"/>
          <p:cNvSpPr>
            <a:spLocks/>
          </p:cNvSpPr>
          <p:nvPr/>
        </p:nvSpPr>
        <p:spPr bwMode="auto">
          <a:xfrm>
            <a:off x="4776788" y="3632200"/>
            <a:ext cx="822325" cy="414338"/>
          </a:xfrm>
          <a:custGeom>
            <a:avLst/>
            <a:gdLst>
              <a:gd name="T0" fmla="*/ 0 w 822960"/>
              <a:gd name="T1" fmla="*/ 414338 h 414528"/>
              <a:gd name="T2" fmla="*/ 48730 w 822960"/>
              <a:gd name="T3" fmla="*/ 402152 h 414528"/>
              <a:gd name="T4" fmla="*/ 164465 w 822960"/>
              <a:gd name="T5" fmla="*/ 335126 h 414528"/>
              <a:gd name="T6" fmla="*/ 243652 w 822960"/>
              <a:gd name="T7" fmla="*/ 280287 h 414528"/>
              <a:gd name="T8" fmla="*/ 335021 w 822960"/>
              <a:gd name="T9" fmla="*/ 237635 h 414528"/>
              <a:gd name="T10" fmla="*/ 456847 w 822960"/>
              <a:gd name="T11" fmla="*/ 164517 h 414528"/>
              <a:gd name="T12" fmla="*/ 481212 w 822960"/>
              <a:gd name="T13" fmla="*/ 152330 h 414528"/>
              <a:gd name="T14" fmla="*/ 517760 w 822960"/>
              <a:gd name="T15" fmla="*/ 140144 h 414528"/>
              <a:gd name="T16" fmla="*/ 560399 w 822960"/>
              <a:gd name="T17" fmla="*/ 121864 h 414528"/>
              <a:gd name="T18" fmla="*/ 609130 w 822960"/>
              <a:gd name="T19" fmla="*/ 109678 h 414528"/>
              <a:gd name="T20" fmla="*/ 627404 w 822960"/>
              <a:gd name="T21" fmla="*/ 103585 h 414528"/>
              <a:gd name="T22" fmla="*/ 645677 w 822960"/>
              <a:gd name="T23" fmla="*/ 91398 h 414528"/>
              <a:gd name="T24" fmla="*/ 694408 w 822960"/>
              <a:gd name="T25" fmla="*/ 67025 h 414528"/>
              <a:gd name="T26" fmla="*/ 712682 w 822960"/>
              <a:gd name="T27" fmla="*/ 54839 h 414528"/>
              <a:gd name="T28" fmla="*/ 730956 w 822960"/>
              <a:gd name="T29" fmla="*/ 48746 h 414528"/>
              <a:gd name="T30" fmla="*/ 749229 w 822960"/>
              <a:gd name="T31" fmla="*/ 36559 h 414528"/>
              <a:gd name="T32" fmla="*/ 767503 w 822960"/>
              <a:gd name="T33" fmla="*/ 30466 h 414528"/>
              <a:gd name="T34" fmla="*/ 797960 w 822960"/>
              <a:gd name="T35" fmla="*/ 12186 h 414528"/>
              <a:gd name="T36" fmla="*/ 822325 w 822960"/>
              <a:gd name="T37" fmla="*/ 0 h 41452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822960" h="414528">
                <a:moveTo>
                  <a:pt x="0" y="414528"/>
                </a:moveTo>
                <a:cubicBezTo>
                  <a:pt x="16256" y="410464"/>
                  <a:pt x="33535" y="409318"/>
                  <a:pt x="48768" y="402336"/>
                </a:cubicBezTo>
                <a:cubicBezTo>
                  <a:pt x="63672" y="395505"/>
                  <a:pt x="132750" y="358024"/>
                  <a:pt x="164592" y="335280"/>
                </a:cubicBezTo>
                <a:cubicBezTo>
                  <a:pt x="195514" y="313193"/>
                  <a:pt x="204417" y="302318"/>
                  <a:pt x="243840" y="280416"/>
                </a:cubicBezTo>
                <a:cubicBezTo>
                  <a:pt x="285839" y="257083"/>
                  <a:pt x="298050" y="260495"/>
                  <a:pt x="335280" y="237744"/>
                </a:cubicBezTo>
                <a:cubicBezTo>
                  <a:pt x="467691" y="156826"/>
                  <a:pt x="354847" y="215768"/>
                  <a:pt x="457200" y="164592"/>
                </a:cubicBezTo>
                <a:cubicBezTo>
                  <a:pt x="465328" y="160528"/>
                  <a:pt x="472963" y="155274"/>
                  <a:pt x="481584" y="152400"/>
                </a:cubicBezTo>
                <a:cubicBezTo>
                  <a:pt x="493776" y="148336"/>
                  <a:pt x="506228" y="144981"/>
                  <a:pt x="518160" y="140208"/>
                </a:cubicBezTo>
                <a:cubicBezTo>
                  <a:pt x="553845" y="125934"/>
                  <a:pt x="529996" y="130330"/>
                  <a:pt x="560832" y="121920"/>
                </a:cubicBezTo>
                <a:cubicBezTo>
                  <a:pt x="576998" y="117511"/>
                  <a:pt x="593704" y="115027"/>
                  <a:pt x="609600" y="109728"/>
                </a:cubicBezTo>
                <a:cubicBezTo>
                  <a:pt x="615696" y="107696"/>
                  <a:pt x="622141" y="106506"/>
                  <a:pt x="627888" y="103632"/>
                </a:cubicBezTo>
                <a:cubicBezTo>
                  <a:pt x="634441" y="100355"/>
                  <a:pt x="639744" y="94948"/>
                  <a:pt x="646176" y="91440"/>
                </a:cubicBezTo>
                <a:cubicBezTo>
                  <a:pt x="662132" y="82737"/>
                  <a:pt x="679822" y="77138"/>
                  <a:pt x="694944" y="67056"/>
                </a:cubicBezTo>
                <a:cubicBezTo>
                  <a:pt x="701040" y="62992"/>
                  <a:pt x="706679" y="58141"/>
                  <a:pt x="713232" y="54864"/>
                </a:cubicBezTo>
                <a:cubicBezTo>
                  <a:pt x="718979" y="51990"/>
                  <a:pt x="725773" y="51642"/>
                  <a:pt x="731520" y="48768"/>
                </a:cubicBezTo>
                <a:cubicBezTo>
                  <a:pt x="738073" y="45491"/>
                  <a:pt x="743255" y="39853"/>
                  <a:pt x="749808" y="36576"/>
                </a:cubicBezTo>
                <a:cubicBezTo>
                  <a:pt x="755555" y="33702"/>
                  <a:pt x="762349" y="33354"/>
                  <a:pt x="768096" y="30480"/>
                </a:cubicBezTo>
                <a:cubicBezTo>
                  <a:pt x="778694" y="25181"/>
                  <a:pt x="787978" y="17491"/>
                  <a:pt x="798576" y="12192"/>
                </a:cubicBezTo>
                <a:cubicBezTo>
                  <a:pt x="826595" y="-1817"/>
                  <a:pt x="809188" y="13772"/>
                  <a:pt x="822960" y="0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" name="Freihandform 86"/>
          <p:cNvSpPr>
            <a:spLocks/>
          </p:cNvSpPr>
          <p:nvPr/>
        </p:nvSpPr>
        <p:spPr bwMode="auto">
          <a:xfrm>
            <a:off x="4948238" y="3632200"/>
            <a:ext cx="493712" cy="469900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744 h 469392"/>
              <a:gd name="T4" fmla="*/ 67047 w 493776"/>
              <a:gd name="T5" fmla="*/ 122052 h 469392"/>
              <a:gd name="T6" fmla="*/ 85333 w 493776"/>
              <a:gd name="T7" fmla="*/ 140360 h 469392"/>
              <a:gd name="T8" fmla="*/ 103619 w 493776"/>
              <a:gd name="T9" fmla="*/ 164770 h 469392"/>
              <a:gd name="T10" fmla="*/ 115809 w 493776"/>
              <a:gd name="T11" fmla="*/ 183078 h 469392"/>
              <a:gd name="T12" fmla="*/ 158475 w 493776"/>
              <a:gd name="T13" fmla="*/ 225796 h 469392"/>
              <a:gd name="T14" fmla="*/ 176761 w 493776"/>
              <a:gd name="T15" fmla="*/ 244104 h 469392"/>
              <a:gd name="T16" fmla="*/ 201142 w 493776"/>
              <a:gd name="T17" fmla="*/ 274617 h 469392"/>
              <a:gd name="T18" fmla="*/ 231618 w 493776"/>
              <a:gd name="T19" fmla="*/ 292925 h 469392"/>
              <a:gd name="T20" fmla="*/ 255999 w 493776"/>
              <a:gd name="T21" fmla="*/ 317335 h 469392"/>
              <a:gd name="T22" fmla="*/ 280380 w 493776"/>
              <a:gd name="T23" fmla="*/ 335643 h 469392"/>
              <a:gd name="T24" fmla="*/ 298665 w 493776"/>
              <a:gd name="T25" fmla="*/ 360053 h 469392"/>
              <a:gd name="T26" fmla="*/ 323046 w 493776"/>
              <a:gd name="T27" fmla="*/ 372258 h 469392"/>
              <a:gd name="T28" fmla="*/ 347427 w 493776"/>
              <a:gd name="T29" fmla="*/ 390566 h 469392"/>
              <a:gd name="T30" fmla="*/ 365713 w 493776"/>
              <a:gd name="T31" fmla="*/ 402771 h 469392"/>
              <a:gd name="T32" fmla="*/ 390093 w 493776"/>
              <a:gd name="T33" fmla="*/ 421079 h 469392"/>
              <a:gd name="T34" fmla="*/ 408379 w 493776"/>
              <a:gd name="T35" fmla="*/ 433284 h 469392"/>
              <a:gd name="T36" fmla="*/ 432760 w 493776"/>
              <a:gd name="T37" fmla="*/ 439387 h 469392"/>
              <a:gd name="T38" fmla="*/ 487617 w 493776"/>
              <a:gd name="T39" fmla="*/ 463797 h 469392"/>
              <a:gd name="T40" fmla="*/ 493712 w 493776"/>
              <a:gd name="T41" fmla="*/ 469900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908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  <p:bldP spid="69" grpId="0" animBg="1"/>
      <p:bldP spid="76" grpId="0" animBg="1"/>
      <p:bldP spid="77" grpId="0" animBg="1"/>
      <p:bldP spid="78" grpId="0" animBg="1"/>
      <p:bldP spid="79" grpId="0" animBg="1"/>
      <p:bldP spid="15" grpId="0" animBg="1"/>
      <p:bldP spid="54" grpId="0"/>
      <p:bldP spid="57" grpId="0" animBg="1"/>
      <p:bldP spid="71" grpId="0" animBg="1"/>
      <p:bldP spid="72" grpId="0" animBg="1"/>
      <p:bldP spid="73" grpId="0" animBg="1"/>
      <p:bldP spid="80" grpId="0" animBg="1"/>
      <p:bldP spid="81" grpId="0" animBg="1"/>
      <p:bldP spid="8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External (Remote) Attacks (2)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Eavesdropping</a:t>
            </a:r>
          </a:p>
          <a:p>
            <a:endParaRPr lang="en-US" sz="2000" dirty="0"/>
          </a:p>
          <a:p>
            <a:r>
              <a:rPr lang="en-US" sz="2000" dirty="0" smtClean="0"/>
              <a:t>Traffic analysis</a:t>
            </a:r>
          </a:p>
          <a:p>
            <a:endParaRPr lang="en-US" sz="2000" dirty="0"/>
          </a:p>
          <a:p>
            <a:r>
              <a:rPr lang="en-US" sz="2000" dirty="0" smtClean="0"/>
              <a:t>“Hole” attacks</a:t>
            </a:r>
          </a:p>
          <a:p>
            <a:endParaRPr lang="en-US" sz="2000" dirty="0"/>
          </a:p>
          <a:p>
            <a:r>
              <a:rPr lang="en-US" sz="2000" dirty="0" smtClean="0"/>
              <a:t>Sybil attacks</a:t>
            </a:r>
          </a:p>
          <a:p>
            <a:endParaRPr lang="en-US" sz="2000" dirty="0"/>
          </a:p>
          <a:p>
            <a:r>
              <a:rPr lang="en-US" sz="2000" dirty="0" smtClean="0"/>
              <a:t>Adding false nodes</a:t>
            </a:r>
          </a:p>
          <a:p>
            <a:endParaRPr lang="en-US" sz="2000" dirty="0"/>
          </a:p>
          <a:p>
            <a:r>
              <a:rPr lang="en-US" sz="2000" dirty="0" smtClean="0"/>
              <a:t>Denial of service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40685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Methodology to develop expressive security models</a:t>
            </a:r>
            <a:endParaRPr lang="de-DE" smtClean="0"/>
          </a:p>
        </p:txBody>
      </p:sp>
      <p:sp>
        <p:nvSpPr>
          <p:cNvPr id="26627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mtClean="0"/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975" y="2128838"/>
            <a:ext cx="9531350" cy="447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hteck 4"/>
          <p:cNvSpPr/>
          <p:nvPr/>
        </p:nvSpPr>
        <p:spPr bwMode="auto">
          <a:xfrm>
            <a:off x="1120775" y="2055813"/>
            <a:ext cx="2592388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General Ontology</a:t>
            </a:r>
            <a:endParaRPr lang="de-DE" sz="1600" dirty="0">
              <a:latin typeface="+mn-lt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7097713" y="2100263"/>
            <a:ext cx="2592387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Focused View</a:t>
            </a:r>
            <a:endParaRPr lang="de-DE" sz="1600" dirty="0">
              <a:latin typeface="+mn-lt"/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7313613" y="6424613"/>
            <a:ext cx="2592387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Derive technical Aspect</a:t>
            </a:r>
            <a:endParaRPr lang="de-DE" sz="1600" dirty="0">
              <a:latin typeface="+mn-lt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1120775" y="6448425"/>
            <a:ext cx="3889375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Usable Security Model as function of requirements and composed system</a:t>
            </a:r>
            <a:endParaRPr lang="de-DE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04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Holistic security model</a:t>
            </a:r>
          </a:p>
        </p:txBody>
      </p:sp>
      <p:pic>
        <p:nvPicPr>
          <p:cNvPr id="27651" name="Picture 2" descr="D:\Clipboard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900" y="2033588"/>
            <a:ext cx="10698163" cy="430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llipse 4"/>
          <p:cNvSpPr>
            <a:spLocks noChangeArrowheads="1"/>
          </p:cNvSpPr>
          <p:nvPr/>
        </p:nvSpPr>
        <p:spPr bwMode="auto">
          <a:xfrm>
            <a:off x="1625600" y="5584825"/>
            <a:ext cx="1439863" cy="792163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" name="Ellipse 5"/>
          <p:cNvSpPr>
            <a:spLocks noChangeArrowheads="1"/>
          </p:cNvSpPr>
          <p:nvPr/>
        </p:nvSpPr>
        <p:spPr bwMode="auto">
          <a:xfrm>
            <a:off x="7673975" y="5584825"/>
            <a:ext cx="1439863" cy="792163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" name="Ellipse 6"/>
          <p:cNvSpPr>
            <a:spLocks noChangeArrowheads="1"/>
          </p:cNvSpPr>
          <p:nvPr/>
        </p:nvSpPr>
        <p:spPr bwMode="auto">
          <a:xfrm>
            <a:off x="4721225" y="4432300"/>
            <a:ext cx="1441450" cy="792163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2192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Practically applicable security models</a:t>
            </a:r>
          </a:p>
        </p:txBody>
      </p:sp>
      <p:pic>
        <p:nvPicPr>
          <p:cNvPr id="28675" name="Picture 8" descr="D:\Clipboard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0063" y="1984375"/>
            <a:ext cx="7221537" cy="298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6089650" y="5656263"/>
            <a:ext cx="4595813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n-lt"/>
              </a:rPr>
              <a:t>Attacker model and capabilities </a:t>
            </a:r>
            <a:br>
              <a:rPr lang="en-US" sz="1800" dirty="0">
                <a:latin typeface="+mn-lt"/>
              </a:rPr>
            </a:br>
            <a:r>
              <a:rPr lang="en-US" sz="1800" dirty="0">
                <a:latin typeface="+mn-lt"/>
              </a:rPr>
              <a:t>can be derived from the user requirements,</a:t>
            </a:r>
            <a:br>
              <a:rPr lang="en-US" sz="1800" dirty="0">
                <a:latin typeface="+mn-lt"/>
              </a:rPr>
            </a:br>
            <a:r>
              <a:rPr lang="en-US" sz="1800" dirty="0">
                <a:latin typeface="+mn-lt"/>
              </a:rPr>
              <a:t>and the application context</a:t>
            </a:r>
            <a:endParaRPr lang="de-DE" sz="1800" dirty="0">
              <a:latin typeface="+mn-lt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193800" y="5627688"/>
            <a:ext cx="3621088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1800" dirty="0">
                <a:latin typeface="+mn-lt"/>
              </a:rPr>
              <a:t>System properties can be derived</a:t>
            </a:r>
            <a:br>
              <a:rPr lang="en-US" sz="1800" dirty="0">
                <a:latin typeface="+mn-lt"/>
              </a:rPr>
            </a:br>
            <a:r>
              <a:rPr lang="en-US" sz="1800" dirty="0">
                <a:latin typeface="+mn-lt"/>
              </a:rPr>
              <a:t>from the properties of the </a:t>
            </a:r>
            <a:br>
              <a:rPr lang="en-US" sz="1800" dirty="0">
                <a:latin typeface="+mn-lt"/>
              </a:rPr>
            </a:br>
            <a:r>
              <a:rPr lang="en-US" sz="1800" dirty="0">
                <a:latin typeface="+mn-lt"/>
              </a:rPr>
              <a:t>used components</a:t>
            </a:r>
            <a:endParaRPr lang="de-DE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721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Architecture</a:t>
            </a:r>
            <a:endParaRPr lang="de-DE" smtClean="0"/>
          </a:p>
        </p:txBody>
      </p:sp>
      <p:sp>
        <p:nvSpPr>
          <p:cNvPr id="29699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mtClean="0"/>
          </a:p>
        </p:txBody>
      </p:sp>
      <p:pic>
        <p:nvPicPr>
          <p:cNvPr id="29700" name="Picture 2" descr="D:\Clipboard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3" y="1624013"/>
            <a:ext cx="9448800" cy="574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704062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Automatic Selection Algorithm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524000" y="2133600"/>
            <a:ext cx="8310563" cy="4724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Idea: If it is possible to tell that a system is valid, a program can look for suitable configurations automatically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Backtracking search algorithm was successfully implemented and tested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Theoretical worst case is still NP complete</a:t>
            </a:r>
          </a:p>
          <a:p>
            <a:pPr>
              <a:defRPr/>
            </a:pPr>
            <a:r>
              <a:rPr lang="en-US" dirty="0" smtClean="0"/>
              <a:t>In practice, typically it is better than brute force because:</a:t>
            </a:r>
          </a:p>
          <a:p>
            <a:pPr marL="812800" lvl="1" indent="-285750">
              <a:buFontTx/>
              <a:buChar char="-"/>
              <a:defRPr/>
            </a:pPr>
            <a:r>
              <a:rPr lang="en-US" dirty="0" smtClean="0"/>
              <a:t>Conflicting components are removed from the design space</a:t>
            </a:r>
          </a:p>
          <a:p>
            <a:pPr marL="812800" lvl="1" indent="-285750">
              <a:buFontTx/>
              <a:buChar char="-"/>
              <a:defRPr/>
            </a:pPr>
            <a:r>
              <a:rPr lang="en-US" dirty="0" smtClean="0"/>
              <a:t>Previous decisions can be remembered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Alternative solution is reasoning as part of the requirement refinement</a:t>
            </a:r>
          </a:p>
          <a:p>
            <a:pPr marL="812800" lvl="1" indent="-285750">
              <a:buFontTx/>
              <a:buChar char="-"/>
              <a:defRPr/>
            </a:pPr>
            <a:r>
              <a:rPr lang="en-US" dirty="0" smtClean="0"/>
              <a:t>radio + robustness </a:t>
            </a:r>
            <a:r>
              <a:rPr lang="en-US" dirty="0" smtClean="0">
                <a:sym typeface="Wingdings" pitchFamily="2" charset="2"/>
              </a:rPr>
              <a:t> B</a:t>
            </a:r>
            <a:r>
              <a:rPr lang="en-US" dirty="0" smtClean="0"/>
              <a:t>luetooth radio,</a:t>
            </a:r>
          </a:p>
          <a:p>
            <a:pPr marL="812800" lvl="1" indent="-285750">
              <a:buFontTx/>
              <a:buChar char="-"/>
              <a:defRPr/>
            </a:pPr>
            <a:r>
              <a:rPr lang="en-US" dirty="0" smtClean="0"/>
              <a:t>or high security 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 AES</a:t>
            </a:r>
          </a:p>
          <a:p>
            <a:pPr lvl="1" indent="0">
              <a:defRPr/>
            </a:pPr>
            <a:r>
              <a:rPr lang="en-US" dirty="0" smtClean="0">
                <a:sym typeface="Wingdings" pitchFamily="2" charset="2"/>
              </a:rPr>
              <a:t> Often not best solution, restrains less prominent protocols</a:t>
            </a:r>
            <a:endParaRPr lang="en-US" dirty="0" smtClean="0"/>
          </a:p>
          <a:p>
            <a:pPr marL="812800" lvl="1" indent="-285750">
              <a:buFontTx/>
              <a:buChar char="-"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66117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 descr="D:\_crete\_amst\diss\pix\gui\gui_reques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50" y="2952750"/>
            <a:ext cx="5275263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2" descr="D:\_crete\_amst\diss\pix\gui\gui_answ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1225" y="1479550"/>
            <a:ext cx="5832475" cy="545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 for a Component Selection Tool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322763" y="1565275"/>
            <a:ext cx="6146800" cy="121920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  <a:effectLst/>
        </p:spPr>
        <p:txBody>
          <a:bodyPr lIns="110377" tIns="55189" rIns="110377" bIns="55189">
            <a:spAutoFit/>
          </a:bodyPr>
          <a:lstStyle/>
          <a:p>
            <a:pPr>
              <a:buFontTx/>
              <a:buChar char="-"/>
              <a:defRPr/>
            </a:pPr>
            <a:r>
              <a:rPr lang="de-DE" b="1" dirty="0" err="1">
                <a:solidFill>
                  <a:srgbClr val="FF0000"/>
                </a:solidFill>
                <a:latin typeface="+mn-lt"/>
              </a:rPr>
              <a:t>Selection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of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hardware</a:t>
            </a:r>
            <a:endParaRPr lang="de-DE" b="1" dirty="0">
              <a:solidFill>
                <a:srgbClr val="FF0000"/>
              </a:solidFill>
              <a:latin typeface="+mn-lt"/>
            </a:endParaRPr>
          </a:p>
          <a:p>
            <a:pPr>
              <a:buFontTx/>
              <a:buChar char="-"/>
              <a:defRPr/>
            </a:pPr>
            <a:r>
              <a:rPr lang="de-DE" b="1" dirty="0" err="1">
                <a:solidFill>
                  <a:srgbClr val="FF0000"/>
                </a:solidFill>
                <a:latin typeface="+mn-lt"/>
              </a:rPr>
              <a:t>Selection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of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required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functions</a:t>
            </a:r>
            <a:endParaRPr lang="de-DE" b="1" dirty="0">
              <a:solidFill>
                <a:srgbClr val="FF0000"/>
              </a:solidFill>
              <a:latin typeface="+mn-lt"/>
            </a:endParaRPr>
          </a:p>
          <a:p>
            <a:pPr>
              <a:buFontTx/>
              <a:buChar char="-"/>
              <a:defRPr/>
            </a:pPr>
            <a:r>
              <a:rPr lang="de-DE" b="1" dirty="0">
                <a:solidFill>
                  <a:srgbClr val="FF0000"/>
                </a:solidFill>
                <a:latin typeface="+mn-lt"/>
              </a:rPr>
              <a:t>Definition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of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security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properties</a:t>
            </a:r>
            <a:endParaRPr 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4856163" y="6100763"/>
            <a:ext cx="5970587" cy="85090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  <a:effectLst/>
        </p:spPr>
        <p:txBody>
          <a:bodyPr lIns="110377" tIns="55189" rIns="110377" bIns="55189">
            <a:spAutoFit/>
          </a:bodyPr>
          <a:lstStyle/>
          <a:p>
            <a:pPr>
              <a:buFontTx/>
              <a:buChar char="-"/>
              <a:defRPr/>
            </a:pPr>
            <a:r>
              <a:rPr lang="de-DE" b="1" dirty="0" err="1">
                <a:solidFill>
                  <a:srgbClr val="FF0000"/>
                </a:solidFill>
                <a:latin typeface="+mn-lt"/>
              </a:rPr>
              <a:t>Proposed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software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configuration</a:t>
            </a:r>
            <a:endParaRPr lang="de-DE" b="1" dirty="0">
              <a:solidFill>
                <a:srgbClr val="FF0000"/>
              </a:solidFill>
              <a:latin typeface="+mn-lt"/>
            </a:endParaRPr>
          </a:p>
          <a:p>
            <a:pPr>
              <a:buFontTx/>
              <a:buChar char="-"/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</a:rPr>
              <a:t>Including prediction of footprint</a:t>
            </a:r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 rot="4144895">
            <a:off x="2814638" y="1325562"/>
            <a:ext cx="336550" cy="2492375"/>
          </a:xfrm>
          <a:prstGeom prst="downArrow">
            <a:avLst>
              <a:gd name="adj1" fmla="val 50000"/>
              <a:gd name="adj2" fmla="val 1745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10377" tIns="55189" rIns="110377" bIns="55189" anchor="ctr"/>
          <a:lstStyle/>
          <a:p>
            <a:endParaRPr lang="de-DE"/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 rot="-6410453">
            <a:off x="3210719" y="4172744"/>
            <a:ext cx="501650" cy="3233738"/>
          </a:xfrm>
          <a:prstGeom prst="downArrow">
            <a:avLst>
              <a:gd name="adj1" fmla="val 50000"/>
              <a:gd name="adj2" fmla="val 14301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10377" tIns="55189" rIns="110377" bIns="55189" anchor="ctr"/>
          <a:lstStyle/>
          <a:p>
            <a:endParaRPr lang="de-DE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945063" y="4084638"/>
            <a:ext cx="6146800" cy="121920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  <a:effectLst/>
        </p:spPr>
        <p:txBody>
          <a:bodyPr lIns="110377" tIns="55189" rIns="110377" bIns="55189">
            <a:spAutoFit/>
          </a:bodyPr>
          <a:lstStyle/>
          <a:p>
            <a:pPr>
              <a:buFontTx/>
              <a:buChar char="-"/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</a:rPr>
              <a:t>Each change of inputs </a:t>
            </a:r>
            <a:br>
              <a:rPr lang="en-US" b="1" dirty="0">
                <a:solidFill>
                  <a:srgbClr val="FF0000"/>
                </a:solidFill>
                <a:latin typeface="+mn-lt"/>
              </a:rPr>
            </a:br>
            <a:r>
              <a:rPr lang="en-US" b="1" dirty="0">
                <a:solidFill>
                  <a:srgbClr val="FF0000"/>
                </a:solidFill>
                <a:latin typeface="+mn-lt"/>
              </a:rPr>
              <a:t>immediately updates the result</a:t>
            </a:r>
          </a:p>
          <a:p>
            <a:pPr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sym typeface="Wingdings" pitchFamily="2" charset="2"/>
              </a:rPr>
              <a:t> Fast and easy refinement process</a:t>
            </a:r>
            <a:endParaRPr 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3355975" y="3713163"/>
            <a:ext cx="1870075" cy="15113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400" y="13782"/>
                  <a:pt x="7817" y="16200"/>
                  <a:pt x="10800" y="16200"/>
                </a:cubicBezTo>
                <a:cubicBezTo>
                  <a:pt x="12527" y="16200"/>
                  <a:pt x="14150" y="15373"/>
                  <a:pt x="15167" y="13976"/>
                </a:cubicBezTo>
                <a:lnTo>
                  <a:pt x="19534" y="17152"/>
                </a:lnTo>
                <a:cubicBezTo>
                  <a:pt x="17501" y="19946"/>
                  <a:pt x="14255" y="21599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10377" tIns="55189" rIns="110377" bIns="55189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09895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8" grpId="0" animBg="1"/>
      <p:bldP spid="8199" grpId="0" animBg="1"/>
      <p:bldP spid="8200" grpId="0" animBg="1"/>
      <p:bldP spid="8205" grpId="0" animBg="1"/>
      <p:bldP spid="8203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687513"/>
            <a:ext cx="8153400" cy="5170487"/>
          </a:xfrm>
        </p:spPr>
        <p:txBody>
          <a:bodyPr/>
          <a:lstStyle/>
          <a:p>
            <a:pPr>
              <a:buFontTx/>
              <a:buNone/>
            </a:pPr>
            <a:endParaRPr lang="en-GB" sz="2800" dirty="0" smtClean="0"/>
          </a:p>
          <a:p>
            <a:pPr algn="ctr">
              <a:buFontTx/>
              <a:buNone/>
            </a:pPr>
            <a:r>
              <a:rPr lang="en-GB" sz="2800" dirty="0" smtClean="0"/>
              <a:t>Thank you for your attention</a:t>
            </a:r>
          </a:p>
          <a:p>
            <a:pPr algn="ctr">
              <a:buFontTx/>
              <a:buNone/>
            </a:pPr>
            <a:endParaRPr lang="en-GB" sz="2800" dirty="0" smtClean="0"/>
          </a:p>
          <a:p>
            <a:pPr algn="ctr">
              <a:buFontTx/>
              <a:buNone/>
            </a:pPr>
            <a:r>
              <a:rPr lang="en-GB" sz="2800" dirty="0" smtClean="0"/>
              <a:t>Questions or comments</a:t>
            </a:r>
            <a:endParaRPr lang="en-GB" sz="8000" dirty="0" smtClean="0"/>
          </a:p>
          <a:p>
            <a:pPr algn="ctr">
              <a:buFontTx/>
              <a:buNone/>
            </a:pPr>
            <a:r>
              <a:rPr lang="en-GB" sz="8000" dirty="0" smtClean="0"/>
              <a:t>?</a:t>
            </a:r>
          </a:p>
          <a:p>
            <a:pPr>
              <a:buFontTx/>
              <a:buNone/>
            </a:pPr>
            <a:r>
              <a:rPr lang="en-GB" sz="2400" dirty="0" smtClean="0"/>
              <a:t>Contact me at:</a:t>
            </a:r>
          </a:p>
          <a:p>
            <a:pPr lvl="1" indent="0"/>
            <a:r>
              <a:rPr lang="en-GB" sz="2400" dirty="0" smtClean="0"/>
              <a:t>peter@ihp-microelectronics.com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</a:p>
        </p:txBody>
      </p:sp>
      <p:sp>
        <p:nvSpPr>
          <p:cNvPr id="33795" name="Inhaltsplatzhalter 2"/>
          <p:cNvSpPr>
            <a:spLocks noGrp="1"/>
          </p:cNvSpPr>
          <p:nvPr>
            <p:ph idx="1"/>
          </p:nvPr>
        </p:nvSpPr>
        <p:spPr>
          <a:xfrm>
            <a:off x="1524000" y="1984375"/>
            <a:ext cx="8455025" cy="47244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smtClean="0"/>
              <a:t>Evaluation strategy:</a:t>
            </a:r>
          </a:p>
          <a:p>
            <a:pPr marL="473075" lvl="1" indent="-342900">
              <a:buFontTx/>
              <a:buAutoNum type="arabicPeriod"/>
            </a:pPr>
            <a:r>
              <a:rPr lang="en-US" smtClean="0"/>
              <a:t>Manual implementation and measurements</a:t>
            </a:r>
          </a:p>
          <a:p>
            <a:pPr marL="473075" lvl="1" indent="-342900">
              <a:buFontTx/>
              <a:buAutoNum type="arabicPeriod"/>
            </a:pPr>
            <a:r>
              <a:rPr lang="en-US" smtClean="0"/>
              <a:t>Adding components and their properties to the component repository</a:t>
            </a:r>
          </a:p>
          <a:p>
            <a:pPr marL="473075" lvl="1" indent="-342900">
              <a:buFontTx/>
              <a:buAutoNum type="arabicPeriod"/>
            </a:pPr>
            <a:r>
              <a:rPr lang="en-US" smtClean="0"/>
              <a:t>Running different test cases ranging from</a:t>
            </a:r>
          </a:p>
          <a:p>
            <a:pPr marL="815975" lvl="4" indent="-285750">
              <a:buFontTx/>
              <a:buChar char="-"/>
            </a:pPr>
            <a:r>
              <a:rPr lang="en-US" smtClean="0"/>
              <a:t>in-network aggregation without security requirements</a:t>
            </a:r>
          </a:p>
          <a:p>
            <a:pPr marL="815975" lvl="4" indent="-285750">
              <a:buFontTx/>
              <a:buChar char="-"/>
            </a:pPr>
            <a:r>
              <a:rPr lang="en-US" smtClean="0"/>
              <a:t>To strong security requirements with high integrity and robustness</a:t>
            </a:r>
          </a:p>
          <a:p>
            <a:pPr marL="473075" lvl="1" indent="-342900">
              <a:buFontTx/>
              <a:buAutoNum type="arabicPeriod"/>
            </a:pPr>
            <a:r>
              <a:rPr lang="en-US" smtClean="0"/>
              <a:t>Comparison with manual results</a:t>
            </a:r>
          </a:p>
          <a:p>
            <a:pPr marL="0" indent="0">
              <a:buFontTx/>
              <a:buNone/>
            </a:pPr>
            <a:r>
              <a:rPr lang="en-US" smtClean="0"/>
              <a:t>Models applied in the Evaluation:</a:t>
            </a:r>
          </a:p>
          <a:p>
            <a:pPr marL="682625" lvl="3" indent="-285750">
              <a:buFontTx/>
              <a:buChar char="-"/>
            </a:pPr>
            <a:r>
              <a:rPr lang="en-US" smtClean="0"/>
              <a:t>six different security models</a:t>
            </a:r>
          </a:p>
          <a:p>
            <a:pPr marL="682625" lvl="3" indent="-285750">
              <a:buFontTx/>
              <a:buChar char="-"/>
            </a:pPr>
            <a:r>
              <a:rPr lang="en-US" smtClean="0"/>
              <a:t>basic models to assess energy consumption, program size</a:t>
            </a:r>
          </a:p>
          <a:p>
            <a:pPr marL="0" indent="0">
              <a:buFontTx/>
              <a:buNone/>
            </a:pPr>
            <a:r>
              <a:rPr lang="en-US" smtClean="0"/>
              <a:t>Results:</a:t>
            </a:r>
          </a:p>
          <a:p>
            <a:pPr marL="682625" lvl="3" indent="-285750">
              <a:buFontTx/>
              <a:buChar char="-"/>
            </a:pPr>
            <a:r>
              <a:rPr lang="en-US" smtClean="0"/>
              <a:t>All models could reproduce the expected results</a:t>
            </a:r>
          </a:p>
          <a:p>
            <a:pPr marL="682625" lvl="3" indent="-285750">
              <a:buFontTx/>
              <a:buChar char="-"/>
            </a:pPr>
            <a:r>
              <a:rPr lang="en-US" smtClean="0"/>
              <a:t>For each test case the correct algorithm was selected</a:t>
            </a:r>
          </a:p>
          <a:p>
            <a:pPr marL="682625" lvl="3" indent="-285750">
              <a:buFontTx/>
              <a:buChar char="-"/>
            </a:pPr>
            <a:r>
              <a:rPr lang="en-US" smtClean="0"/>
              <a:t>Configuration approach can control complex INA trade-offs </a:t>
            </a:r>
          </a:p>
          <a:p>
            <a:pPr marL="0" indent="0">
              <a:buFontTx/>
              <a:buNone/>
            </a:pPr>
            <a:endParaRPr lang="en-US" smtClean="0"/>
          </a:p>
          <a:p>
            <a:pPr marL="0" indent="0">
              <a:buFontTx/>
              <a:buNone/>
            </a:pPr>
            <a:endParaRPr lang="en-US" smtClean="0"/>
          </a:p>
          <a:p>
            <a:pPr marL="0" indent="0">
              <a:buFontTx/>
              <a:buNone/>
            </a:pPr>
            <a:endParaRPr lang="en-US" smtClean="0"/>
          </a:p>
          <a:p>
            <a:pPr marL="682625" lvl="3" indent="-285750">
              <a:buFontTx/>
              <a:buChar char="-"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23738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56098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Today’s way of handling security </a:t>
            </a:r>
            <a:endParaRPr lang="de-DE" smtClean="0"/>
          </a:p>
        </p:txBody>
      </p:sp>
      <p:sp>
        <p:nvSpPr>
          <p:cNvPr id="8195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Shield network and define that it is secure</a:t>
            </a:r>
          </a:p>
          <a:p>
            <a:pPr lvl="1">
              <a:buFontTx/>
              <a:buNone/>
            </a:pPr>
            <a:r>
              <a:rPr lang="en-US" sz="2400" smtClean="0">
                <a:sym typeface="Wingdings" pitchFamily="2" charset="2"/>
              </a:rPr>
              <a:t>not realistic in wireless networks</a:t>
            </a:r>
          </a:p>
          <a:p>
            <a:r>
              <a:rPr lang="en-US" sz="2400" smtClean="0"/>
              <a:t>Enable “sort of miracle” security layer</a:t>
            </a:r>
          </a:p>
          <a:p>
            <a:pPr lvl="1">
              <a:buFontTx/>
              <a:buNone/>
            </a:pPr>
            <a:r>
              <a:rPr lang="en-US" sz="2400" smtClean="0">
                <a:sym typeface="Wingdings" pitchFamily="2" charset="2"/>
              </a:rPr>
              <a:t>mostly not right solution</a:t>
            </a:r>
            <a:endParaRPr lang="en-US" sz="2400" smtClean="0"/>
          </a:p>
          <a:p>
            <a:r>
              <a:rPr lang="en-US" sz="2400" smtClean="0"/>
              <a:t>Patch security where a hole is assumed</a:t>
            </a:r>
          </a:p>
          <a:p>
            <a:pPr lvl="1">
              <a:buFontTx/>
              <a:buNone/>
            </a:pPr>
            <a:r>
              <a:rPr lang="en-US" sz="2400" smtClean="0">
                <a:sym typeface="Wingdings" pitchFamily="2" charset="2"/>
              </a:rPr>
              <a:t>often not efficient</a:t>
            </a:r>
          </a:p>
          <a:p>
            <a:pPr lvl="1">
              <a:buFontTx/>
              <a:buNone/>
            </a:pPr>
            <a:r>
              <a:rPr lang="en-US" sz="2400" smtClean="0">
                <a:sym typeface="Wingdings" pitchFamily="2" charset="2"/>
              </a:rPr>
              <a:t>all threads considered?</a:t>
            </a:r>
          </a:p>
          <a:p>
            <a:r>
              <a:rPr lang="en-US" sz="2400" smtClean="0"/>
              <a:t>Proper design of security solutions</a:t>
            </a:r>
          </a:p>
          <a:p>
            <a:pPr lvl="1">
              <a:buFontTx/>
              <a:buNone/>
            </a:pPr>
            <a:r>
              <a:rPr lang="en-US" sz="2400" smtClean="0">
                <a:sym typeface="Wingdings" pitchFamily="2" charset="2"/>
              </a:rPr>
              <a:t>expensive and time-consuming</a:t>
            </a:r>
          </a:p>
          <a:p>
            <a:pPr lvl="1">
              <a:buFontTx/>
              <a:buNone/>
            </a:pPr>
            <a:r>
              <a:rPr lang="en-US" sz="2400" smtClean="0">
                <a:sym typeface="Wingdings" pitchFamily="2" charset="2"/>
              </a:rPr>
              <a:t>	</a:t>
            </a:r>
          </a:p>
          <a:p>
            <a:pPr lvl="1">
              <a:buFontTx/>
              <a:buNone/>
            </a:pPr>
            <a:endParaRPr lang="en-US" smtClean="0">
              <a:sym typeface="Wingdings" pitchFamily="2" charset="2"/>
            </a:endParaRPr>
          </a:p>
          <a:p>
            <a:pPr lvl="1">
              <a:buFontTx/>
              <a:buNone/>
            </a:pPr>
            <a:endParaRPr lang="en-US" smtClean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439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External (Remote) Attacks </a:t>
            </a:r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Message </a:t>
            </a:r>
            <a:r>
              <a:rPr lang="en-US" sz="2000" dirty="0" smtClean="0"/>
              <a:t>modification</a:t>
            </a:r>
          </a:p>
          <a:p>
            <a:endParaRPr lang="en-US" sz="2000" dirty="0"/>
          </a:p>
          <a:p>
            <a:r>
              <a:rPr lang="en-US" sz="2000" dirty="0" smtClean="0"/>
              <a:t>Message forging</a:t>
            </a:r>
            <a:endParaRPr lang="en-US" sz="2000" dirty="0"/>
          </a:p>
          <a:p>
            <a:endParaRPr lang="en-US" sz="2000" dirty="0" smtClean="0"/>
          </a:p>
          <a:p>
            <a:r>
              <a:rPr lang="en-US" sz="2000" dirty="0" smtClean="0"/>
              <a:t>Replay Attacks</a:t>
            </a:r>
          </a:p>
          <a:p>
            <a:endParaRPr lang="en-US" sz="2000" dirty="0"/>
          </a:p>
          <a:p>
            <a:r>
              <a:rPr lang="en-US" sz="2000" dirty="0" smtClean="0"/>
              <a:t>Buffer Overflows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286133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Proposed development flow</a:t>
            </a:r>
            <a:endParaRPr lang="de-DE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3100" y="1571625"/>
            <a:ext cx="7143750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  <p:extLst>
      <p:ext uri="{BB962C8B-B14F-4D97-AF65-F5344CB8AC3E}">
        <p14:creationId xmlns:p14="http://schemas.microsoft.com/office/powerpoint/2010/main" xmlns="" val="51050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System Analysis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/>
              <a:t>Break it down</a:t>
            </a:r>
          </a:p>
          <a:p>
            <a:pPr lvl="2">
              <a:lnSpc>
                <a:spcPct val="90000"/>
              </a:lnSpc>
            </a:pPr>
            <a:r>
              <a:rPr lang="en-US" smtClean="0"/>
              <a:t>Find atomic flows of information 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lang="en-US" smtClean="0">
                <a:sym typeface="Wingdings" pitchFamily="2" charset="2"/>
              </a:rPr>
              <a:t> </a:t>
            </a:r>
            <a:r>
              <a:rPr lang="en-US" smtClean="0"/>
              <a:t>Data flow graph with dependencies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Analyze each processing step separately</a:t>
            </a:r>
          </a:p>
          <a:p>
            <a:pPr lvl="2">
              <a:lnSpc>
                <a:spcPct val="90000"/>
              </a:lnSpc>
            </a:pPr>
            <a:r>
              <a:rPr lang="en-US" smtClean="0"/>
              <a:t>What are the requirements for this step?</a:t>
            </a:r>
          </a:p>
          <a:p>
            <a:pPr lvl="2">
              <a:lnSpc>
                <a:spcPct val="90000"/>
              </a:lnSpc>
            </a:pPr>
            <a:r>
              <a:rPr lang="en-US" smtClean="0">
                <a:sym typeface="Wingdings" pitchFamily="2" charset="2"/>
              </a:rPr>
              <a:t>Ignore dependencies at this stage</a:t>
            </a:r>
          </a:p>
          <a:p>
            <a:pPr>
              <a:lnSpc>
                <a:spcPct val="90000"/>
              </a:lnSpc>
            </a:pPr>
            <a:r>
              <a:rPr lang="en-US" sz="2400" smtClean="0">
                <a:sym typeface="Wingdings" pitchFamily="2" charset="2"/>
              </a:rPr>
              <a:t>Resolve dependencies</a:t>
            </a:r>
          </a:p>
          <a:p>
            <a:pPr lvl="2">
              <a:lnSpc>
                <a:spcPct val="90000"/>
              </a:lnSpc>
            </a:pPr>
            <a:r>
              <a:rPr lang="en-US" smtClean="0">
                <a:sym typeface="Wingdings" pitchFamily="2" charset="2"/>
              </a:rPr>
              <a:t>Requirements resolve over data flow</a:t>
            </a:r>
          </a:p>
          <a:p>
            <a:pPr lvl="2">
              <a:lnSpc>
                <a:spcPct val="90000"/>
              </a:lnSpc>
            </a:pPr>
            <a:endParaRPr lang="en-US" smtClean="0">
              <a:sym typeface="Wingdings" pitchFamily="2" charset="2"/>
            </a:endParaRPr>
          </a:p>
          <a:p>
            <a:pPr lvl="2">
              <a:lnSpc>
                <a:spcPct val="90000"/>
              </a:lnSpc>
              <a:buFontTx/>
              <a:buNone/>
            </a:pPr>
            <a:endParaRPr lang="en-US" smtClean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96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</a:t>
            </a:r>
            <a:endParaRPr lang="de-DE" smtClean="0"/>
          </a:p>
        </p:txBody>
      </p:sp>
      <p:sp>
        <p:nvSpPr>
          <p:cNvPr id="11267" name="Inhaltsplatzhalter 2"/>
          <p:cNvSpPr>
            <a:spLocks noGrp="1"/>
          </p:cNvSpPr>
          <p:nvPr>
            <p:ph idx="1"/>
          </p:nvPr>
        </p:nvSpPr>
        <p:spPr>
          <a:xfrm>
            <a:off x="1514475" y="1785938"/>
            <a:ext cx="8643938" cy="3857625"/>
          </a:xfrm>
        </p:spPr>
        <p:txBody>
          <a:bodyPr/>
          <a:lstStyle/>
          <a:p>
            <a:r>
              <a:rPr lang="en-US" sz="2400" smtClean="0"/>
              <a:t>Control pumps based on measured flow and pressure values</a:t>
            </a:r>
          </a:p>
          <a:p>
            <a:pPr lvl="1"/>
            <a:r>
              <a:rPr lang="en-US" sz="2000" smtClean="0">
                <a:solidFill>
                  <a:schemeClr val="tx1"/>
                </a:solidFill>
              </a:rPr>
              <a:t>Uplink</a:t>
            </a:r>
          </a:p>
          <a:p>
            <a:pPr lvl="2"/>
            <a:r>
              <a:rPr lang="en-US" sz="2000" smtClean="0"/>
              <a:t>Sensors on the field </a:t>
            </a:r>
            <a:r>
              <a:rPr lang="en-US" sz="2000" smtClean="0">
                <a:sym typeface="Wingdings" pitchFamily="2" charset="2"/>
              </a:rPr>
              <a:t>PLC</a:t>
            </a:r>
          </a:p>
          <a:p>
            <a:pPr lvl="2"/>
            <a:r>
              <a:rPr lang="en-US" sz="2000" smtClean="0">
                <a:sym typeface="Wingdings" pitchFamily="2" charset="2"/>
              </a:rPr>
              <a:t>Wireless connection to the Ethernet access point</a:t>
            </a:r>
          </a:p>
          <a:p>
            <a:pPr lvl="1"/>
            <a:r>
              <a:rPr lang="en-US" sz="2000" smtClean="0">
                <a:solidFill>
                  <a:schemeClr val="tx1"/>
                </a:solidFill>
                <a:sym typeface="Wingdings" pitchFamily="2" charset="2"/>
              </a:rPr>
              <a:t>Downlink</a:t>
            </a:r>
          </a:p>
          <a:p>
            <a:pPr lvl="2"/>
            <a:r>
              <a:rPr lang="en-US" sz="2000" smtClean="0">
                <a:sym typeface="Wingdings" pitchFamily="2" charset="2"/>
              </a:rPr>
              <a:t>PLCpumps</a:t>
            </a:r>
          </a:p>
          <a:p>
            <a:pPr lvl="2"/>
            <a:r>
              <a:rPr lang="en-US" sz="2000" smtClean="0">
                <a:sym typeface="Wingdings" pitchFamily="2" charset="2"/>
              </a:rPr>
              <a:t>Wireless connection to the Ethernet access point</a:t>
            </a:r>
          </a:p>
          <a:p>
            <a:pPr lvl="2"/>
            <a:r>
              <a:rPr lang="en-US" sz="2000" smtClean="0">
                <a:sym typeface="Wingdings" pitchFamily="2" charset="2"/>
              </a:rPr>
              <a:t>High integrity requirement</a:t>
            </a:r>
          </a:p>
          <a:p>
            <a:pPr lvl="2"/>
            <a:endParaRPr lang="de-DE" sz="2000" smtClean="0"/>
          </a:p>
        </p:txBody>
      </p:sp>
      <p:sp>
        <p:nvSpPr>
          <p:cNvPr id="11268" name="Rechteck 3"/>
          <p:cNvSpPr>
            <a:spLocks noChangeArrowheads="1"/>
          </p:cNvSpPr>
          <p:nvPr/>
        </p:nvSpPr>
        <p:spPr bwMode="auto">
          <a:xfrm>
            <a:off x="1343025" y="6072188"/>
            <a:ext cx="357188" cy="35718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1269" name="Rechteck 4"/>
          <p:cNvSpPr>
            <a:spLocks noChangeArrowheads="1"/>
          </p:cNvSpPr>
          <p:nvPr/>
        </p:nvSpPr>
        <p:spPr bwMode="auto">
          <a:xfrm>
            <a:off x="3514725" y="6000750"/>
            <a:ext cx="357188" cy="35718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1270" name="Rechteck 5"/>
          <p:cNvSpPr>
            <a:spLocks noChangeArrowheads="1"/>
          </p:cNvSpPr>
          <p:nvPr/>
        </p:nvSpPr>
        <p:spPr bwMode="auto">
          <a:xfrm>
            <a:off x="5229225" y="6000750"/>
            <a:ext cx="357188" cy="35718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1271" name="Textfeld 6"/>
          <p:cNvSpPr txBox="1">
            <a:spLocks noChangeArrowheads="1"/>
          </p:cNvSpPr>
          <p:nvPr/>
        </p:nvSpPr>
        <p:spPr bwMode="auto">
          <a:xfrm>
            <a:off x="1085850" y="6429375"/>
            <a:ext cx="97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/>
              <a:t>sensor</a:t>
            </a:r>
            <a:endParaRPr lang="de-DE"/>
          </a:p>
        </p:txBody>
      </p:sp>
      <p:sp>
        <p:nvSpPr>
          <p:cNvPr id="11272" name="Textfeld 7"/>
          <p:cNvSpPr txBox="1">
            <a:spLocks noChangeArrowheads="1"/>
          </p:cNvSpPr>
          <p:nvPr/>
        </p:nvSpPr>
        <p:spPr bwMode="auto">
          <a:xfrm>
            <a:off x="3371850" y="6429375"/>
            <a:ext cx="5794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/>
              <a:t>AP</a:t>
            </a:r>
            <a:endParaRPr lang="de-DE"/>
          </a:p>
        </p:txBody>
      </p:sp>
      <p:sp>
        <p:nvSpPr>
          <p:cNvPr id="11273" name="Textfeld 8"/>
          <p:cNvSpPr txBox="1">
            <a:spLocks noChangeArrowheads="1"/>
          </p:cNvSpPr>
          <p:nvPr/>
        </p:nvSpPr>
        <p:spPr bwMode="auto">
          <a:xfrm>
            <a:off x="5086350" y="6500813"/>
            <a:ext cx="749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/>
              <a:t>PLC</a:t>
            </a:r>
            <a:endParaRPr lang="de-DE"/>
          </a:p>
        </p:txBody>
      </p:sp>
      <p:sp>
        <p:nvSpPr>
          <p:cNvPr id="11274" name="Rechteck 9"/>
          <p:cNvSpPr>
            <a:spLocks noChangeArrowheads="1"/>
          </p:cNvSpPr>
          <p:nvPr/>
        </p:nvSpPr>
        <p:spPr bwMode="auto">
          <a:xfrm>
            <a:off x="7229475" y="6038850"/>
            <a:ext cx="357188" cy="35718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1275" name="Textfeld 10"/>
          <p:cNvSpPr txBox="1">
            <a:spLocks noChangeArrowheads="1"/>
          </p:cNvSpPr>
          <p:nvPr/>
        </p:nvSpPr>
        <p:spPr bwMode="auto">
          <a:xfrm>
            <a:off x="7086600" y="6467475"/>
            <a:ext cx="5794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/>
              <a:t>AP</a:t>
            </a:r>
            <a:endParaRPr lang="de-DE"/>
          </a:p>
        </p:txBody>
      </p:sp>
      <p:sp>
        <p:nvSpPr>
          <p:cNvPr id="11276" name="Rechteck 11"/>
          <p:cNvSpPr>
            <a:spLocks noChangeArrowheads="1"/>
          </p:cNvSpPr>
          <p:nvPr/>
        </p:nvSpPr>
        <p:spPr bwMode="auto">
          <a:xfrm>
            <a:off x="9329738" y="6143625"/>
            <a:ext cx="357187" cy="35718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1277" name="Textfeld 12"/>
          <p:cNvSpPr txBox="1">
            <a:spLocks noChangeArrowheads="1"/>
          </p:cNvSpPr>
          <p:nvPr/>
        </p:nvSpPr>
        <p:spPr bwMode="auto">
          <a:xfrm>
            <a:off x="9086850" y="6429375"/>
            <a:ext cx="885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/>
              <a:t>pump</a:t>
            </a:r>
          </a:p>
        </p:txBody>
      </p:sp>
      <p:cxnSp>
        <p:nvCxnSpPr>
          <p:cNvPr id="11278" name="Gerade Verbindung 15"/>
          <p:cNvCxnSpPr>
            <a:cxnSpLocks noChangeShapeType="1"/>
            <a:stCxn id="11270" idx="3"/>
            <a:endCxn id="11274" idx="1"/>
          </p:cNvCxnSpPr>
          <p:nvPr/>
        </p:nvCxnSpPr>
        <p:spPr bwMode="auto">
          <a:xfrm>
            <a:off x="5586413" y="6180138"/>
            <a:ext cx="1643062" cy="381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279" name="Gerade Verbindung 17"/>
          <p:cNvCxnSpPr>
            <a:cxnSpLocks noChangeShapeType="1"/>
            <a:stCxn id="11269" idx="3"/>
            <a:endCxn id="11270" idx="1"/>
          </p:cNvCxnSpPr>
          <p:nvPr/>
        </p:nvCxnSpPr>
        <p:spPr bwMode="auto">
          <a:xfrm>
            <a:off x="3871913" y="6180138"/>
            <a:ext cx="1357312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280" name="Gerade Verbindung 24"/>
          <p:cNvCxnSpPr>
            <a:cxnSpLocks noChangeShapeType="1"/>
            <a:stCxn id="11274" idx="3"/>
          </p:cNvCxnSpPr>
          <p:nvPr/>
        </p:nvCxnSpPr>
        <p:spPr bwMode="auto">
          <a:xfrm flipV="1">
            <a:off x="7586663" y="6143625"/>
            <a:ext cx="1214437" cy="746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281" name="Gerade Verbindung 26"/>
          <p:cNvCxnSpPr>
            <a:cxnSpLocks noChangeShapeType="1"/>
          </p:cNvCxnSpPr>
          <p:nvPr/>
        </p:nvCxnSpPr>
        <p:spPr bwMode="auto">
          <a:xfrm flipV="1">
            <a:off x="8229600" y="6143625"/>
            <a:ext cx="500063" cy="2143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282" name="Gerade Verbindung 29"/>
          <p:cNvCxnSpPr>
            <a:cxnSpLocks noChangeShapeType="1"/>
            <a:endCxn id="11276" idx="1"/>
          </p:cNvCxnSpPr>
          <p:nvPr/>
        </p:nvCxnSpPr>
        <p:spPr bwMode="auto">
          <a:xfrm flipV="1">
            <a:off x="8229600" y="6323013"/>
            <a:ext cx="1100138" cy="349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283" name="Gerade Verbindung 36"/>
          <p:cNvCxnSpPr>
            <a:cxnSpLocks noChangeShapeType="1"/>
          </p:cNvCxnSpPr>
          <p:nvPr/>
        </p:nvCxnSpPr>
        <p:spPr bwMode="auto">
          <a:xfrm flipV="1">
            <a:off x="1700213" y="6072188"/>
            <a:ext cx="1214437" cy="1460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284" name="Gerade Verbindung 37"/>
          <p:cNvCxnSpPr>
            <a:cxnSpLocks noChangeShapeType="1"/>
          </p:cNvCxnSpPr>
          <p:nvPr/>
        </p:nvCxnSpPr>
        <p:spPr bwMode="auto">
          <a:xfrm flipV="1">
            <a:off x="2343150" y="6072188"/>
            <a:ext cx="571500" cy="2857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285" name="Gerade Verbindung 38"/>
          <p:cNvCxnSpPr>
            <a:cxnSpLocks noChangeShapeType="1"/>
          </p:cNvCxnSpPr>
          <p:nvPr/>
        </p:nvCxnSpPr>
        <p:spPr bwMode="auto">
          <a:xfrm flipV="1">
            <a:off x="2343150" y="6180138"/>
            <a:ext cx="1100138" cy="177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286" name="Textfeld 39"/>
          <p:cNvSpPr txBox="1">
            <a:spLocks noChangeArrowheads="1"/>
          </p:cNvSpPr>
          <p:nvPr/>
        </p:nvSpPr>
        <p:spPr bwMode="auto">
          <a:xfrm>
            <a:off x="3014663" y="5429250"/>
            <a:ext cx="14239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/>
              <a:t>U p l i n k</a:t>
            </a:r>
            <a:endParaRPr lang="de-DE"/>
          </a:p>
        </p:txBody>
      </p:sp>
      <p:sp>
        <p:nvSpPr>
          <p:cNvPr id="11287" name="Textfeld 40"/>
          <p:cNvSpPr txBox="1">
            <a:spLocks noChangeArrowheads="1"/>
          </p:cNvSpPr>
          <p:nvPr/>
        </p:nvSpPr>
        <p:spPr bwMode="auto">
          <a:xfrm>
            <a:off x="6515100" y="5429250"/>
            <a:ext cx="1954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/>
              <a:t>D o w n l i n k</a:t>
            </a:r>
            <a:endParaRPr lang="de-DE"/>
          </a:p>
        </p:txBody>
      </p:sp>
      <p:cxnSp>
        <p:nvCxnSpPr>
          <p:cNvPr id="11288" name="Gerade Verbindung 42"/>
          <p:cNvCxnSpPr>
            <a:cxnSpLocks noChangeShapeType="1"/>
          </p:cNvCxnSpPr>
          <p:nvPr/>
        </p:nvCxnSpPr>
        <p:spPr bwMode="auto">
          <a:xfrm rot="16200000" flipH="1">
            <a:off x="5086350" y="5572126"/>
            <a:ext cx="71437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xmlns="" val="97049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/>
              <a:t>Security properties</a:t>
            </a:r>
            <a:endParaRPr lang="de-DE" sz="2400" smtClean="0"/>
          </a:p>
        </p:txBody>
      </p:sp>
      <p:sp>
        <p:nvSpPr>
          <p:cNvPr id="12291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Concealment / Secrecy</a:t>
            </a:r>
          </a:p>
          <a:p>
            <a:r>
              <a:rPr lang="en-US" sz="2800" smtClean="0"/>
              <a:t>Integrity</a:t>
            </a:r>
          </a:p>
          <a:p>
            <a:r>
              <a:rPr lang="en-US" sz="2800" smtClean="0"/>
              <a:t>Availability</a:t>
            </a:r>
          </a:p>
          <a:p>
            <a:r>
              <a:rPr lang="en-US" sz="2800" smtClean="0"/>
              <a:t>Authentication</a:t>
            </a:r>
          </a:p>
          <a:p>
            <a:r>
              <a:rPr lang="en-US" sz="2800" smtClean="0"/>
              <a:t>Authorization</a:t>
            </a:r>
          </a:p>
          <a:p>
            <a:r>
              <a:rPr lang="en-US" sz="2800" smtClean="0"/>
              <a:t>Accountability</a:t>
            </a:r>
          </a:p>
          <a:p>
            <a:r>
              <a:rPr lang="en-US" sz="2800" smtClean="0"/>
              <a:t>Non-Repudiation</a:t>
            </a:r>
            <a:endParaRPr lang="de-DE" sz="2800" smtClean="0"/>
          </a:p>
        </p:txBody>
      </p:sp>
      <p:sp>
        <p:nvSpPr>
          <p:cNvPr id="12292" name="Geschweifte Klammer rechts 3"/>
          <p:cNvSpPr>
            <a:spLocks/>
          </p:cNvSpPr>
          <p:nvPr/>
        </p:nvSpPr>
        <p:spPr bwMode="auto">
          <a:xfrm>
            <a:off x="6086475" y="2214563"/>
            <a:ext cx="714375" cy="34290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6943725" y="3143250"/>
            <a:ext cx="2781300" cy="1570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dirty="0">
                <a:latin typeface="+mn-lt"/>
              </a:rPr>
              <a:t>Security </a:t>
            </a:r>
            <a:br>
              <a:rPr lang="en-US" sz="3200" b="1" dirty="0">
                <a:latin typeface="+mn-lt"/>
              </a:rPr>
            </a:br>
            <a:r>
              <a:rPr lang="en-US" sz="3200" b="1" dirty="0">
                <a:latin typeface="+mn-lt"/>
              </a:rPr>
              <a:t>requirements</a:t>
            </a:r>
            <a:br>
              <a:rPr lang="en-US" sz="3200" b="1" dirty="0">
                <a:latin typeface="+mn-lt"/>
              </a:rPr>
            </a:br>
            <a:r>
              <a:rPr lang="en-US" sz="3200" b="1" dirty="0">
                <a:latin typeface="+mn-lt"/>
              </a:rPr>
              <a:t>vector</a:t>
            </a:r>
            <a:endParaRPr lang="de-DE" sz="3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734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Proposed development flow</a:t>
            </a:r>
            <a:endParaRPr lang="de-DE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3100" y="1571625"/>
            <a:ext cx="7143750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  <p:extLst>
      <p:ext uri="{BB962C8B-B14F-4D97-AF65-F5344CB8AC3E}">
        <p14:creationId xmlns:p14="http://schemas.microsoft.com/office/powerpoint/2010/main" xmlns="" val="3879994387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Conclusions</a:t>
            </a:r>
            <a:endParaRPr lang="de-DE" smtClean="0"/>
          </a:p>
        </p:txBody>
      </p:sp>
      <p:sp>
        <p:nvSpPr>
          <p:cNvPr id="20483" name="Inhaltsplatzhalter 2"/>
          <p:cNvSpPr>
            <a:spLocks noGrp="1"/>
          </p:cNvSpPr>
          <p:nvPr>
            <p:ph idx="1"/>
          </p:nvPr>
        </p:nvSpPr>
        <p:spPr>
          <a:xfrm>
            <a:off x="1514475" y="2000250"/>
            <a:ext cx="8153400" cy="4724400"/>
          </a:xfrm>
        </p:spPr>
        <p:txBody>
          <a:bodyPr/>
          <a:lstStyle/>
          <a:p>
            <a:r>
              <a:rPr lang="en-US" sz="2400" smtClean="0"/>
              <a:t>Suitable security and safety needs consideration of</a:t>
            </a:r>
          </a:p>
          <a:p>
            <a:pPr lvl="1"/>
            <a:r>
              <a:rPr lang="en-US" sz="2000" smtClean="0"/>
              <a:t>Environment</a:t>
            </a:r>
          </a:p>
          <a:p>
            <a:pPr lvl="1"/>
            <a:r>
              <a:rPr lang="en-US" sz="2000" smtClean="0"/>
              <a:t>Dependability requirements</a:t>
            </a:r>
          </a:p>
          <a:p>
            <a:pPr lvl="1"/>
            <a:r>
              <a:rPr lang="en-US" sz="2000" smtClean="0"/>
              <a:t>Security requirements</a:t>
            </a:r>
          </a:p>
          <a:p>
            <a:pPr lvl="1">
              <a:buFont typeface="Wingdings" pitchFamily="2" charset="2"/>
              <a:buChar char="à"/>
            </a:pPr>
            <a:r>
              <a:rPr lang="en-US" sz="2000" smtClean="0">
                <a:sym typeface="Wingdings" pitchFamily="2" charset="2"/>
              </a:rPr>
              <a:t>Huge complexity, expensive development flow</a:t>
            </a:r>
            <a:endParaRPr lang="en-US" sz="2000" smtClean="0"/>
          </a:p>
          <a:p>
            <a:r>
              <a:rPr lang="en-US" sz="2400" smtClean="0"/>
              <a:t>Proposed semi-formal engineering methodology is a first answer</a:t>
            </a:r>
          </a:p>
          <a:p>
            <a:pPr lvl="1"/>
            <a:r>
              <a:rPr lang="en-US" sz="2000" smtClean="0"/>
              <a:t>Requirements and potential solutions are cataloged </a:t>
            </a:r>
            <a:br>
              <a:rPr lang="en-US" sz="2000" smtClean="0"/>
            </a:br>
            <a:r>
              <a:rPr lang="en-US" sz="2000" smtClean="0"/>
              <a:t>	as result of a formal analysis process</a:t>
            </a:r>
          </a:p>
          <a:p>
            <a:pPr lvl="1">
              <a:buFont typeface="Wingdings" pitchFamily="2" charset="2"/>
              <a:buChar char="à"/>
            </a:pPr>
            <a:r>
              <a:rPr lang="en-US" sz="2000" smtClean="0">
                <a:sym typeface="Wingdings" pitchFamily="2" charset="2"/>
              </a:rPr>
              <a:t>Allows reproducible problems and reusability of answers</a:t>
            </a:r>
          </a:p>
          <a:p>
            <a:pPr lvl="1"/>
            <a:r>
              <a:rPr lang="en-US" sz="2000" smtClean="0"/>
              <a:t>Mapping process as efficient way to integrate applications  </a:t>
            </a:r>
          </a:p>
          <a:p>
            <a:r>
              <a:rPr lang="en-US" sz="2400" smtClean="0"/>
              <a:t>Fuzzy requirements (environment) still biggest challenge for a full automatic integration process</a:t>
            </a:r>
          </a:p>
          <a:p>
            <a:pPr lvl="1">
              <a:buFontTx/>
              <a:buNone/>
            </a:pPr>
            <a:endParaRPr lang="en-US" sz="2000" smtClean="0"/>
          </a:p>
        </p:txBody>
      </p:sp>
    </p:spTree>
    <p:extLst>
      <p:ext uri="{BB962C8B-B14F-4D97-AF65-F5344CB8AC3E}">
        <p14:creationId xmlns:p14="http://schemas.microsoft.com/office/powerpoint/2010/main" xmlns="" val="8212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93354" y="2200300"/>
            <a:ext cx="8153400" cy="4724400"/>
          </a:xfrm>
        </p:spPr>
        <p:txBody>
          <a:bodyPr/>
          <a:lstStyle/>
          <a:p>
            <a:r>
              <a:rPr lang="en-US" sz="6600" dirty="0" smtClean="0"/>
              <a:t>peter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620784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Designing Secure Systems</a:t>
            </a:r>
          </a:p>
        </p:txBody>
      </p:sp>
      <p:sp>
        <p:nvSpPr>
          <p:cNvPr id="86019" name="AutoShape 3"/>
          <p:cNvSpPr>
            <a:spLocks noChangeArrowheads="1"/>
          </p:cNvSpPr>
          <p:nvPr/>
        </p:nvSpPr>
        <p:spPr bwMode="auto">
          <a:xfrm>
            <a:off x="3354388" y="3424238"/>
            <a:ext cx="4391025" cy="1081087"/>
          </a:xfrm>
          <a:custGeom>
            <a:avLst/>
            <a:gdLst>
              <a:gd name="T0" fmla="*/ 812925502 w 21600"/>
              <a:gd name="T1" fmla="*/ 27054402 h 21600"/>
              <a:gd name="T2" fmla="*/ 446321874 w 21600"/>
              <a:gd name="T3" fmla="*/ 54108755 h 21600"/>
              <a:gd name="T4" fmla="*/ 79718042 w 21600"/>
              <a:gd name="T5" fmla="*/ 27054402 h 21600"/>
              <a:gd name="T6" fmla="*/ 446321874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729 w 21600"/>
              <a:gd name="T13" fmla="*/ 3729 h 21600"/>
              <a:gd name="T14" fmla="*/ 17871 w 21600"/>
              <a:gd name="T15" fmla="*/ 178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858" y="21600"/>
                </a:lnTo>
                <a:lnTo>
                  <a:pt x="17742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0000">
                  <a:alpha val="34000"/>
                </a:srgbClr>
              </a:gs>
              <a:gs pos="100000">
                <a:srgbClr val="FF0000">
                  <a:alpha val="67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 sz="3200" b="1">
                <a:latin typeface="Arial" charset="0"/>
              </a:rPr>
              <a:t>Crypto</a:t>
            </a:r>
          </a:p>
          <a:p>
            <a:pPr algn="ctr"/>
            <a:r>
              <a:rPr lang="de-DE" sz="3200" b="1">
                <a:latin typeface="Arial" charset="0"/>
              </a:rPr>
              <a:t>Operations</a:t>
            </a:r>
          </a:p>
        </p:txBody>
      </p:sp>
      <p:grpSp>
        <p:nvGrpSpPr>
          <p:cNvPr id="86020" name="Group 4"/>
          <p:cNvGrpSpPr>
            <a:grpSpLocks/>
          </p:cNvGrpSpPr>
          <p:nvPr/>
        </p:nvGrpSpPr>
        <p:grpSpPr bwMode="auto">
          <a:xfrm>
            <a:off x="2489200" y="2344738"/>
            <a:ext cx="6121400" cy="1081087"/>
            <a:chOff x="1568" y="1477"/>
            <a:chExt cx="3856" cy="681"/>
          </a:xfrm>
        </p:grpSpPr>
        <p:sp>
          <p:nvSpPr>
            <p:cNvPr id="7176" name="AutoShape 5"/>
            <p:cNvSpPr>
              <a:spLocks noChangeArrowheads="1"/>
            </p:cNvSpPr>
            <p:nvPr/>
          </p:nvSpPr>
          <p:spPr bwMode="auto">
            <a:xfrm>
              <a:off x="1568" y="1477"/>
              <a:ext cx="3856" cy="681"/>
            </a:xfrm>
            <a:custGeom>
              <a:avLst/>
              <a:gdLst>
                <a:gd name="T0" fmla="*/ 640 w 21600"/>
                <a:gd name="T1" fmla="*/ 11 h 21600"/>
                <a:gd name="T2" fmla="*/ 344 w 21600"/>
                <a:gd name="T3" fmla="*/ 21 h 21600"/>
                <a:gd name="T4" fmla="*/ 49 w 21600"/>
                <a:gd name="T5" fmla="*/ 11 h 21600"/>
                <a:gd name="T6" fmla="*/ 34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322 w 21600"/>
                <a:gd name="T13" fmla="*/ 3330 h 21600"/>
                <a:gd name="T14" fmla="*/ 18278 w 21600"/>
                <a:gd name="T15" fmla="*/ 1827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047" y="21600"/>
                  </a:lnTo>
                  <a:lnTo>
                    <a:pt x="185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FF0000">
                    <a:alpha val="34000"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7" name="Text Box 6"/>
            <p:cNvSpPr txBox="1">
              <a:spLocks noChangeArrowheads="1"/>
            </p:cNvSpPr>
            <p:nvPr/>
          </p:nvSpPr>
          <p:spPr bwMode="auto">
            <a:xfrm>
              <a:off x="3188" y="1607"/>
              <a:ext cx="543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0000">
                      <a:alpha val="34117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de-DE" sz="3200" b="1">
                  <a:latin typeface="Arial" charset="0"/>
                </a:rPr>
                <a:t>IDS</a:t>
              </a:r>
            </a:p>
          </p:txBody>
        </p:sp>
      </p:grpSp>
      <p:grpSp>
        <p:nvGrpSpPr>
          <p:cNvPr id="86023" name="Group 7"/>
          <p:cNvGrpSpPr>
            <a:grpSpLocks/>
          </p:cNvGrpSpPr>
          <p:nvPr/>
        </p:nvGrpSpPr>
        <p:grpSpPr bwMode="auto">
          <a:xfrm>
            <a:off x="4144963" y="4505325"/>
            <a:ext cx="2808287" cy="1800225"/>
            <a:chOff x="2611" y="2838"/>
            <a:chExt cx="1769" cy="1134"/>
          </a:xfrm>
        </p:grpSpPr>
        <p:sp>
          <p:nvSpPr>
            <p:cNvPr id="7174" name="AutoShape 8"/>
            <p:cNvSpPr>
              <a:spLocks noChangeArrowheads="1"/>
            </p:cNvSpPr>
            <p:nvPr/>
          </p:nvSpPr>
          <p:spPr bwMode="auto">
            <a:xfrm flipV="1">
              <a:off x="2611" y="2838"/>
              <a:ext cx="1769" cy="1134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FF0000">
                    <a:alpha val="67000"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7175" name="Text Box 9"/>
            <p:cNvSpPr txBox="1">
              <a:spLocks noChangeArrowheads="1"/>
            </p:cNvSpPr>
            <p:nvPr/>
          </p:nvSpPr>
          <p:spPr bwMode="auto">
            <a:xfrm>
              <a:off x="2937" y="2838"/>
              <a:ext cx="1131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de-DE" b="1">
                  <a:latin typeface="Arial" charset="0"/>
                </a:rPr>
                <a:t>Tamper</a:t>
              </a:r>
            </a:p>
            <a:p>
              <a:pPr algn="ctr"/>
              <a:r>
                <a:rPr lang="de-DE" b="1">
                  <a:latin typeface="Arial" charset="0"/>
                </a:rPr>
                <a:t>Resistancy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smtClean="0"/>
          </a:p>
        </p:txBody>
      </p:sp>
      <p:sp>
        <p:nvSpPr>
          <p:cNvPr id="8195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mtClean="0"/>
          </a:p>
          <a:p>
            <a:r>
              <a:rPr lang="de-DE" smtClean="0"/>
              <a:t>UbiSecSens</a:t>
            </a:r>
          </a:p>
          <a:p>
            <a:endParaRPr lang="de-DE" smtClean="0"/>
          </a:p>
          <a:p>
            <a:r>
              <a:rPr lang="de-DE" smtClean="0"/>
              <a:t>Mobile Internet Business</a:t>
            </a:r>
          </a:p>
          <a:p>
            <a:endParaRPr lang="de-DE" smtClean="0"/>
          </a:p>
          <a:p>
            <a:r>
              <a:rPr lang="de-DE" smtClean="0"/>
              <a:t>Trusted Sensor Node</a:t>
            </a:r>
          </a:p>
          <a:p>
            <a:endParaRPr lang="de-DE" smtClean="0"/>
          </a:p>
          <a:p>
            <a:r>
              <a:rPr lang="de-DE" smtClean="0"/>
              <a:t>SMART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 smtClean="0"/>
              <a:t>AES Implementation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524000" y="1841500"/>
            <a:ext cx="8153400" cy="5016500"/>
          </a:xfrm>
        </p:spPr>
        <p:txBody>
          <a:bodyPr/>
          <a:lstStyle/>
          <a:p>
            <a:pPr>
              <a:buFontTx/>
              <a:buNone/>
            </a:pPr>
            <a:r>
              <a:rPr lang="en-US" smtClean="0"/>
              <a:t>Algorithm</a:t>
            </a:r>
          </a:p>
          <a:p>
            <a:pPr>
              <a:buFontTx/>
              <a:buAutoNum type="arabicPeriod"/>
            </a:pPr>
            <a:r>
              <a:rPr lang="en-US" smtClean="0"/>
              <a:t>Add key operation</a:t>
            </a:r>
            <a:r>
              <a:rPr lang="en-US" b="0" smtClean="0"/>
              <a:t>: data is “XORed” with the current round key</a:t>
            </a:r>
          </a:p>
          <a:p>
            <a:pPr>
              <a:buFontTx/>
              <a:buAutoNum type="arabicPeriod"/>
            </a:pPr>
            <a:r>
              <a:rPr lang="en-US" smtClean="0"/>
              <a:t>SBOX</a:t>
            </a:r>
            <a:r>
              <a:rPr lang="en-US" b="0" smtClean="0"/>
              <a:t>: mapping an 8-bit-input into an 8-bit-output (also for key calculation)</a:t>
            </a:r>
          </a:p>
          <a:p>
            <a:pPr>
              <a:buFontTx/>
              <a:buAutoNum type="arabicPeriod"/>
            </a:pPr>
            <a:r>
              <a:rPr lang="en-US" smtClean="0"/>
              <a:t>Shift Row</a:t>
            </a:r>
            <a:r>
              <a:rPr lang="en-US" b="0" smtClean="0"/>
              <a:t>: cyclic shift within a single row. </a:t>
            </a:r>
          </a:p>
          <a:p>
            <a:pPr>
              <a:buFontTx/>
              <a:buAutoNum type="arabicPeriod"/>
            </a:pPr>
            <a:r>
              <a:rPr lang="en-US" smtClean="0"/>
              <a:t>Mix Column</a:t>
            </a:r>
            <a:r>
              <a:rPr lang="en-US" b="0" smtClean="0"/>
              <a:t>: each column is multiplied with a given matrix </a:t>
            </a:r>
          </a:p>
          <a:p>
            <a:endParaRPr lang="en-US" smtClean="0"/>
          </a:p>
          <a:p>
            <a:pPr>
              <a:buFontTx/>
              <a:buNone/>
            </a:pPr>
            <a:r>
              <a:rPr lang="en-US" smtClean="0"/>
              <a:t>Input: 16 bytes ordered as 4x4 matrix</a:t>
            </a:r>
          </a:p>
          <a:p>
            <a:endParaRPr lang="en-US" smtClean="0"/>
          </a:p>
          <a:p>
            <a:pPr>
              <a:buFontTx/>
              <a:buNone/>
            </a:pPr>
            <a:r>
              <a:rPr lang="en-US" smtClean="0"/>
              <a:t>Optimizations</a:t>
            </a:r>
          </a:p>
          <a:p>
            <a:r>
              <a:rPr lang="en-US" b="0" smtClean="0"/>
              <a:t>Reduce number of S-Boxes</a:t>
            </a:r>
          </a:p>
          <a:p>
            <a:pPr marL="869950" lvl="1" indent="-295275">
              <a:buFont typeface="Symbol" pitchFamily="18" charset="2"/>
              <a:buNone/>
            </a:pPr>
            <a:r>
              <a:rPr lang="en-US" b="0" smtClean="0"/>
              <a:t>Requires control logic for switching between execution paths (~2% of S-Box area)</a:t>
            </a:r>
          </a:p>
          <a:p>
            <a:r>
              <a:rPr lang="en-US" b="0" smtClean="0"/>
              <a:t>Pipeline S-Box and Mix column </a:t>
            </a:r>
          </a:p>
          <a:p>
            <a:pPr marL="869950" lvl="1" indent="-295275">
              <a:buFont typeface="Symbol" pitchFamily="18" charset="2"/>
              <a:buNone/>
            </a:pPr>
            <a:r>
              <a:rPr lang="en-US" b="0" smtClean="0"/>
              <a:t>Requires reordering of operations (Shift Row; S-Box)</a:t>
            </a:r>
          </a:p>
          <a:p>
            <a:pPr marL="869950" lvl="1" indent="-295275">
              <a:buFont typeface="Symbol" pitchFamily="18" charset="2"/>
              <a:buNone/>
            </a:pPr>
            <a:r>
              <a:rPr lang="en-US" b="0" smtClean="0"/>
              <a:t>Pipeline works on columns</a:t>
            </a:r>
          </a:p>
          <a:p>
            <a:pPr marL="869950" lvl="1" indent="-295275">
              <a:buFont typeface="Symbol" pitchFamily="18" charset="2"/>
              <a:buNone/>
            </a:pPr>
            <a:endParaRPr lang="en-US" b="0" smtClean="0"/>
          </a:p>
          <a:p>
            <a:pPr>
              <a:buFont typeface="Symbol" pitchFamily="18" charset="2"/>
              <a:buChar char="Þ"/>
            </a:pPr>
            <a:endParaRPr lang="en-US" b="0" smtClean="0"/>
          </a:p>
          <a:p>
            <a:pPr>
              <a:buFontTx/>
              <a:buNone/>
            </a:pPr>
            <a:endParaRPr lang="en-US" b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990600"/>
            <a:ext cx="6934200" cy="355600"/>
          </a:xfrm>
        </p:spPr>
        <p:txBody>
          <a:bodyPr/>
          <a:lstStyle/>
          <a:p>
            <a:r>
              <a:rPr lang="de-DE" dirty="0" err="1" smtClean="0"/>
              <a:t>Physical</a:t>
            </a:r>
            <a:r>
              <a:rPr lang="de-DE" dirty="0" smtClean="0"/>
              <a:t> </a:t>
            </a:r>
            <a:r>
              <a:rPr lang="de-DE" dirty="0" err="1" smtClean="0"/>
              <a:t>Attacks</a:t>
            </a:r>
            <a:endParaRPr lang="en-US" dirty="0" smtClean="0"/>
          </a:p>
        </p:txBody>
      </p:sp>
      <p:sp>
        <p:nvSpPr>
          <p:cNvPr id="2" name="Textfeld 1"/>
          <p:cNvSpPr txBox="1">
            <a:spLocks noChangeArrowheads="1"/>
          </p:cNvSpPr>
          <p:nvPr/>
        </p:nvSpPr>
        <p:spPr bwMode="auto">
          <a:xfrm>
            <a:off x="473075" y="1839913"/>
            <a:ext cx="5256213" cy="4998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396875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796925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1">
              <a:lnSpc>
                <a:spcPct val="120000"/>
              </a:lnSpc>
              <a:spcBef>
                <a:spcPct val="20000"/>
              </a:spcBef>
            </a:pPr>
            <a:r>
              <a:rPr lang="en-US" sz="1600" b="1" dirty="0" smtClean="0">
                <a:solidFill>
                  <a:srgbClr val="339966"/>
                </a:solidFill>
                <a:latin typeface="Arial" pitchFamily="34" charset="0"/>
              </a:rPr>
              <a:t>Example</a:t>
            </a:r>
            <a:r>
              <a:rPr lang="en-US" sz="1600" b="1" dirty="0">
                <a:solidFill>
                  <a:srgbClr val="339966"/>
                </a:solidFill>
                <a:latin typeface="Arial" pitchFamily="34" charset="0"/>
              </a:rPr>
              <a:t>: </a:t>
            </a:r>
          </a:p>
          <a:p>
            <a:pPr lvl="2">
              <a:lnSpc>
                <a:spcPct val="120000"/>
              </a:lnSpc>
              <a:spcBef>
                <a:spcPct val="20000"/>
              </a:spcBef>
            </a:pP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Differential power </a:t>
            </a:r>
            <a:r>
              <a:rPr lang="de-DE" sz="1600" b="1" dirty="0" err="1">
                <a:solidFill>
                  <a:srgbClr val="339966"/>
                </a:solidFill>
                <a:latin typeface="Arial" pitchFamily="34" charset="0"/>
              </a:rPr>
              <a:t>analysis</a:t>
            </a: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 on AES</a:t>
            </a:r>
          </a:p>
          <a:p>
            <a:pPr lvl="2">
              <a:lnSpc>
                <a:spcPct val="120000"/>
              </a:lnSpc>
              <a:spcBef>
                <a:spcPct val="20000"/>
              </a:spcBef>
            </a:pP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White box </a:t>
            </a:r>
            <a:r>
              <a:rPr lang="de-DE" sz="1600" b="1" dirty="0" err="1">
                <a:solidFill>
                  <a:srgbClr val="339966"/>
                </a:solidFill>
                <a:latin typeface="Arial" pitchFamily="34" charset="0"/>
              </a:rPr>
              <a:t>analysis</a:t>
            </a: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 (</a:t>
            </a:r>
            <a:r>
              <a:rPr lang="de-DE" sz="1600" b="1" dirty="0" err="1">
                <a:solidFill>
                  <a:srgbClr val="339966"/>
                </a:solidFill>
                <a:latin typeface="Arial" pitchFamily="34" charset="0"/>
              </a:rPr>
              <a:t>Attacker</a:t>
            </a: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 </a:t>
            </a:r>
            <a:r>
              <a:rPr lang="de-DE" sz="1600" b="1" dirty="0" err="1">
                <a:solidFill>
                  <a:srgbClr val="339966"/>
                </a:solidFill>
                <a:latin typeface="Arial" pitchFamily="34" charset="0"/>
              </a:rPr>
              <a:t>knows</a:t>
            </a: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 implementations </a:t>
            </a:r>
            <a:r>
              <a:rPr lang="de-DE" sz="1600" b="1" dirty="0" err="1">
                <a:solidFill>
                  <a:srgbClr val="339966"/>
                </a:solidFill>
                <a:latin typeface="Arial" pitchFamily="34" charset="0"/>
              </a:rPr>
              <a:t>details</a:t>
            </a: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)</a:t>
            </a:r>
          </a:p>
          <a:p>
            <a:pPr lvl="2">
              <a:lnSpc>
                <a:spcPct val="120000"/>
              </a:lnSpc>
              <a:spcBef>
                <a:spcPct val="20000"/>
              </a:spcBef>
            </a:pPr>
            <a:endParaRPr lang="de-DE" sz="1600" b="1" dirty="0">
              <a:solidFill>
                <a:srgbClr val="339966"/>
              </a:solidFill>
              <a:latin typeface="Arial" pitchFamily="34" charset="0"/>
            </a:endParaRPr>
          </a:p>
          <a:p>
            <a:pPr lvl="1">
              <a:lnSpc>
                <a:spcPct val="120000"/>
              </a:lnSpc>
              <a:spcBef>
                <a:spcPct val="20000"/>
              </a:spcBef>
            </a:pP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Measurement </a:t>
            </a:r>
            <a:r>
              <a:rPr lang="de-DE" sz="1600" b="1" dirty="0" err="1">
                <a:solidFill>
                  <a:srgbClr val="339966"/>
                </a:solidFill>
                <a:latin typeface="Arial" pitchFamily="34" charset="0"/>
              </a:rPr>
              <a:t>equipment</a:t>
            </a: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:</a:t>
            </a:r>
          </a:p>
          <a:p>
            <a:pPr lvl="2">
              <a:lnSpc>
                <a:spcPct val="120000"/>
              </a:lnSpc>
              <a:spcBef>
                <a:spcPct val="20000"/>
              </a:spcBef>
            </a:pPr>
            <a:r>
              <a:rPr lang="de-DE" sz="1600" b="1" dirty="0">
                <a:solidFill>
                  <a:srgbClr val="339966"/>
                </a:solidFill>
                <a:latin typeface="Arial" pitchFamily="34" charset="0"/>
                <a:sym typeface="Wingdings" pitchFamily="2" charset="2"/>
              </a:rPr>
              <a:t> </a:t>
            </a: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High </a:t>
            </a:r>
            <a:r>
              <a:rPr lang="de-DE" sz="1600" b="1" dirty="0" err="1">
                <a:solidFill>
                  <a:srgbClr val="339966"/>
                </a:solidFill>
                <a:latin typeface="Arial" pitchFamily="34" charset="0"/>
              </a:rPr>
              <a:t>resolution</a:t>
            </a: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 </a:t>
            </a:r>
            <a:r>
              <a:rPr lang="de-DE" sz="1600" b="1" dirty="0" err="1">
                <a:solidFill>
                  <a:srgbClr val="339966"/>
                </a:solidFill>
                <a:latin typeface="Arial" pitchFamily="34" charset="0"/>
              </a:rPr>
              <a:t>oscilloscope</a:t>
            </a: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 (20GSa) </a:t>
            </a:r>
            <a:br>
              <a:rPr lang="de-DE" sz="1600" b="1" dirty="0">
                <a:solidFill>
                  <a:srgbClr val="339966"/>
                </a:solidFill>
                <a:latin typeface="Arial" pitchFamily="34" charset="0"/>
              </a:rPr>
            </a:b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(</a:t>
            </a:r>
            <a:r>
              <a:rPr lang="de-DE" sz="1600" b="1" dirty="0" err="1">
                <a:solidFill>
                  <a:srgbClr val="339966"/>
                </a:solidFill>
                <a:latin typeface="Arial" pitchFamily="34" charset="0"/>
              </a:rPr>
              <a:t>cost</a:t>
            </a: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 &lt; 20 </a:t>
            </a:r>
            <a:r>
              <a:rPr lang="de-DE" sz="1600" b="1" dirty="0" err="1">
                <a:solidFill>
                  <a:srgbClr val="339966"/>
                </a:solidFill>
                <a:latin typeface="Arial" pitchFamily="34" charset="0"/>
              </a:rPr>
              <a:t>kEuro</a:t>
            </a: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)</a:t>
            </a:r>
          </a:p>
          <a:p>
            <a:pPr lvl="1">
              <a:lnSpc>
                <a:spcPct val="120000"/>
              </a:lnSpc>
              <a:spcBef>
                <a:spcPct val="20000"/>
              </a:spcBef>
            </a:pPr>
            <a:endParaRPr lang="de-DE" sz="1600" b="1" dirty="0">
              <a:solidFill>
                <a:srgbClr val="339966"/>
              </a:solidFill>
              <a:latin typeface="Arial" pitchFamily="34" charset="0"/>
            </a:endParaRPr>
          </a:p>
          <a:p>
            <a:pPr lvl="1">
              <a:lnSpc>
                <a:spcPct val="120000"/>
              </a:lnSpc>
              <a:spcBef>
                <a:spcPct val="20000"/>
              </a:spcBef>
            </a:pP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Time </a:t>
            </a:r>
            <a:r>
              <a:rPr lang="de-DE" sz="1600" b="1" dirty="0" err="1">
                <a:solidFill>
                  <a:srgbClr val="339966"/>
                </a:solidFill>
                <a:latin typeface="Arial" pitchFamily="34" charset="0"/>
              </a:rPr>
              <a:t>for</a:t>
            </a: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 </a:t>
            </a:r>
            <a:r>
              <a:rPr lang="de-DE" sz="1600" b="1" dirty="0" err="1">
                <a:solidFill>
                  <a:srgbClr val="339966"/>
                </a:solidFill>
                <a:latin typeface="Arial" pitchFamily="34" charset="0"/>
              </a:rPr>
              <a:t>measurement</a:t>
            </a: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:  19h</a:t>
            </a:r>
          </a:p>
          <a:p>
            <a:pPr lvl="1">
              <a:lnSpc>
                <a:spcPct val="120000"/>
              </a:lnSpc>
              <a:spcBef>
                <a:spcPct val="20000"/>
              </a:spcBef>
            </a:pPr>
            <a:endParaRPr lang="de-DE" sz="1600" b="1" dirty="0">
              <a:solidFill>
                <a:srgbClr val="339966"/>
              </a:solidFill>
              <a:latin typeface="Arial" pitchFamily="34" charset="0"/>
            </a:endParaRPr>
          </a:p>
          <a:p>
            <a:pPr lvl="1">
              <a:lnSpc>
                <a:spcPct val="120000"/>
              </a:lnSpc>
              <a:spcBef>
                <a:spcPct val="20000"/>
              </a:spcBef>
            </a:pP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Additional time </a:t>
            </a:r>
            <a:r>
              <a:rPr lang="de-DE" sz="1600" b="1" dirty="0" err="1">
                <a:solidFill>
                  <a:srgbClr val="339966"/>
                </a:solidFill>
                <a:latin typeface="Arial" pitchFamily="34" charset="0"/>
              </a:rPr>
              <a:t>for</a:t>
            </a: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 </a:t>
            </a:r>
            <a:r>
              <a:rPr lang="de-DE" sz="1600" b="1" dirty="0" err="1">
                <a:solidFill>
                  <a:srgbClr val="339966"/>
                </a:solidFill>
                <a:latin typeface="Arial" pitchFamily="34" charset="0"/>
              </a:rPr>
              <a:t>analysis</a:t>
            </a:r>
            <a:r>
              <a:rPr lang="de-DE" sz="1600" b="1" dirty="0">
                <a:solidFill>
                  <a:srgbClr val="339966"/>
                </a:solidFill>
                <a:latin typeface="Arial" pitchFamily="34" charset="0"/>
              </a:rPr>
              <a:t>: 5h</a:t>
            </a:r>
          </a:p>
          <a:p>
            <a:pPr lvl="1">
              <a:lnSpc>
                <a:spcPct val="120000"/>
              </a:lnSpc>
              <a:spcBef>
                <a:spcPct val="20000"/>
              </a:spcBef>
            </a:pPr>
            <a:r>
              <a:rPr lang="de-DE" sz="1600" b="1" dirty="0">
                <a:solidFill>
                  <a:srgbClr val="FF0000"/>
                </a:solidFill>
                <a:latin typeface="Arial" pitchFamily="34" charset="0"/>
                <a:sym typeface="Wingdings" pitchFamily="2" charset="2"/>
              </a:rPr>
              <a:t></a:t>
            </a:r>
            <a:r>
              <a:rPr lang="de-DE" sz="1600" b="1" dirty="0">
                <a:solidFill>
                  <a:srgbClr val="FF0000"/>
                </a:solidFill>
                <a:latin typeface="Arial" pitchFamily="34" charset="0"/>
              </a:rPr>
              <a:t> 24h </a:t>
            </a:r>
            <a:r>
              <a:rPr lang="de-DE" sz="1600" b="1" dirty="0" err="1">
                <a:solidFill>
                  <a:srgbClr val="FF0000"/>
                </a:solidFill>
                <a:latin typeface="Arial" pitchFamily="34" charset="0"/>
              </a:rPr>
              <a:t>for</a:t>
            </a:r>
            <a:r>
              <a:rPr lang="de-DE" sz="1600" b="1" dirty="0">
                <a:solidFill>
                  <a:srgbClr val="FF0000"/>
                </a:solidFill>
                <a:latin typeface="Arial" pitchFamily="34" charset="0"/>
              </a:rPr>
              <a:t> a </a:t>
            </a:r>
            <a:r>
              <a:rPr lang="de-DE" sz="1600" b="1" dirty="0" err="1">
                <a:solidFill>
                  <a:srgbClr val="FF0000"/>
                </a:solidFill>
                <a:latin typeface="Arial" pitchFamily="34" charset="0"/>
              </a:rPr>
              <a:t>complete</a:t>
            </a:r>
            <a:r>
              <a:rPr lang="de-DE" sz="1600" b="1" dirty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latin typeface="Arial" pitchFamily="34" charset="0"/>
              </a:rPr>
              <a:t>attack</a:t>
            </a:r>
            <a:r>
              <a:rPr lang="de-DE" sz="1600" b="1" dirty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latin typeface="Arial" pitchFamily="34" charset="0"/>
              </a:rPr>
              <a:t>for</a:t>
            </a:r>
            <a:r>
              <a:rPr lang="de-DE" sz="1600" b="1" dirty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latin typeface="Arial" pitchFamily="34" charset="0"/>
              </a:rPr>
              <a:t>extracting</a:t>
            </a:r>
            <a:r>
              <a:rPr lang="de-DE" sz="1600" b="1" dirty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latin typeface="Arial" pitchFamily="34" charset="0"/>
              </a:rPr>
              <a:t>the</a:t>
            </a:r>
            <a:r>
              <a:rPr lang="de-DE" sz="1600" b="1" dirty="0">
                <a:solidFill>
                  <a:srgbClr val="FF0000"/>
                </a:solidFill>
                <a:latin typeface="Arial" pitchFamily="34" charset="0"/>
              </a:rPr>
              <a:t> AES </a:t>
            </a:r>
            <a:r>
              <a:rPr lang="de-DE" sz="1600" b="1" dirty="0" err="1">
                <a:solidFill>
                  <a:srgbClr val="FF0000"/>
                </a:solidFill>
                <a:latin typeface="Arial" pitchFamily="34" charset="0"/>
              </a:rPr>
              <a:t>key</a:t>
            </a:r>
            <a:endParaRPr lang="de-DE" sz="1600" b="1" dirty="0">
              <a:solidFill>
                <a:srgbClr val="FF0000"/>
              </a:solidFill>
              <a:latin typeface="Arial" pitchFamily="34" charset="0"/>
            </a:endParaRPr>
          </a:p>
          <a:p>
            <a:pPr lvl="2" eaLnBrk="1" hangingPunct="1"/>
            <a:endParaRPr lang="de-DE" sz="1800" b="1" dirty="0">
              <a:solidFill>
                <a:srgbClr val="787878"/>
              </a:solidFill>
            </a:endParaRPr>
          </a:p>
        </p:txBody>
      </p:sp>
      <p:grpSp>
        <p:nvGrpSpPr>
          <p:cNvPr id="7172" name="Gruppieren 54752"/>
          <p:cNvGrpSpPr>
            <a:grpSpLocks/>
          </p:cNvGrpSpPr>
          <p:nvPr/>
        </p:nvGrpSpPr>
        <p:grpSpPr bwMode="auto">
          <a:xfrm>
            <a:off x="5802313" y="2128838"/>
            <a:ext cx="5513387" cy="4011612"/>
            <a:chOff x="18174046" y="28115663"/>
            <a:chExt cx="9613503" cy="6274626"/>
          </a:xfrm>
        </p:grpSpPr>
        <p:pic>
          <p:nvPicPr>
            <p:cNvPr id="7173" name="Picture 4" descr="DSC08718_zoomi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74046" y="28115663"/>
              <a:ext cx="9613503" cy="6274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4" name="AutoShape 8"/>
            <p:cNvSpPr>
              <a:spLocks noChangeArrowheads="1"/>
            </p:cNvSpPr>
            <p:nvPr/>
          </p:nvSpPr>
          <p:spPr bwMode="auto">
            <a:xfrm>
              <a:off x="23601186" y="30997706"/>
              <a:ext cx="1666083" cy="733821"/>
            </a:xfrm>
            <a:prstGeom prst="leftArrow">
              <a:avLst>
                <a:gd name="adj1" fmla="val 50000"/>
                <a:gd name="adj2" fmla="val 70089"/>
              </a:avLst>
            </a:prstGeom>
            <a:solidFill>
              <a:srgbClr val="C0D2DD"/>
            </a:solidFill>
            <a:ln w="9525">
              <a:solidFill>
                <a:srgbClr val="2B3744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de-DE" sz="1600" b="1">
                  <a:solidFill>
                    <a:srgbClr val="2B3744"/>
                  </a:solidFill>
                  <a:latin typeface="Arial" pitchFamily="34" charset="0"/>
                </a:rPr>
                <a:t>Resistor</a:t>
              </a:r>
            </a:p>
          </p:txBody>
        </p:sp>
        <p:sp>
          <p:nvSpPr>
            <p:cNvPr id="7175" name="AutoShape 5"/>
            <p:cNvSpPr>
              <a:spLocks noChangeArrowheads="1"/>
            </p:cNvSpPr>
            <p:nvPr/>
          </p:nvSpPr>
          <p:spPr bwMode="auto">
            <a:xfrm>
              <a:off x="21732027" y="30622593"/>
              <a:ext cx="1491170" cy="756967"/>
            </a:xfrm>
            <a:prstGeom prst="rightArrow">
              <a:avLst>
                <a:gd name="adj1" fmla="val 50000"/>
                <a:gd name="adj2" fmla="val 63968"/>
              </a:avLst>
            </a:prstGeom>
            <a:solidFill>
              <a:srgbClr val="C0D2DD"/>
            </a:solidFill>
            <a:ln w="9525">
              <a:solidFill>
                <a:srgbClr val="2B3744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de-DE" sz="1600" b="1">
                  <a:solidFill>
                    <a:srgbClr val="2B3744"/>
                  </a:solidFill>
                  <a:latin typeface="Arial" pitchFamily="34" charset="0"/>
                </a:rPr>
                <a:t>Probe</a:t>
              </a:r>
            </a:p>
          </p:txBody>
        </p:sp>
        <p:sp>
          <p:nvSpPr>
            <p:cNvPr id="7176" name="AutoShape 8"/>
            <p:cNvSpPr>
              <a:spLocks noChangeArrowheads="1"/>
            </p:cNvSpPr>
            <p:nvPr/>
          </p:nvSpPr>
          <p:spPr bwMode="auto">
            <a:xfrm>
              <a:off x="23223197" y="31557390"/>
              <a:ext cx="2836160" cy="872508"/>
            </a:xfrm>
            <a:prstGeom prst="leftArrow">
              <a:avLst>
                <a:gd name="adj1" fmla="val 50000"/>
                <a:gd name="adj2" fmla="val 70083"/>
              </a:avLst>
            </a:prstGeom>
            <a:solidFill>
              <a:srgbClr val="C0D2DD"/>
            </a:solidFill>
            <a:ln w="9525">
              <a:solidFill>
                <a:srgbClr val="2B3744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de-DE" sz="1600" b="1">
                  <a:solidFill>
                    <a:srgbClr val="2B3744"/>
                  </a:solidFill>
                  <a:latin typeface="Arial" pitchFamily="34" charset="0"/>
                </a:rPr>
                <a:t>Dual²-Crypto-Chip</a:t>
              </a:r>
            </a:p>
          </p:txBody>
        </p:sp>
        <p:sp>
          <p:nvSpPr>
            <p:cNvPr id="7177" name="AutoShape 8"/>
            <p:cNvSpPr>
              <a:spLocks noChangeArrowheads="1"/>
            </p:cNvSpPr>
            <p:nvPr/>
          </p:nvSpPr>
          <p:spPr bwMode="auto">
            <a:xfrm>
              <a:off x="23161942" y="32421486"/>
              <a:ext cx="1931799" cy="765062"/>
            </a:xfrm>
            <a:prstGeom prst="leftArrow">
              <a:avLst>
                <a:gd name="adj1" fmla="val 50000"/>
                <a:gd name="adj2" fmla="val 70093"/>
              </a:avLst>
            </a:prstGeom>
            <a:solidFill>
              <a:srgbClr val="C0D2DD"/>
            </a:solidFill>
            <a:ln w="9525">
              <a:solidFill>
                <a:srgbClr val="2B3744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de-DE" sz="1600" b="1">
                  <a:solidFill>
                    <a:srgbClr val="2B3744"/>
                  </a:solidFill>
                  <a:latin typeface="Arial" pitchFamily="34" charset="0"/>
                </a:rPr>
                <a:t>Clock input</a:t>
              </a:r>
            </a:p>
          </p:txBody>
        </p:sp>
        <p:sp>
          <p:nvSpPr>
            <p:cNvPr id="7178" name="AutoShape 5"/>
            <p:cNvSpPr>
              <a:spLocks noChangeArrowheads="1"/>
            </p:cNvSpPr>
            <p:nvPr/>
          </p:nvSpPr>
          <p:spPr bwMode="auto">
            <a:xfrm>
              <a:off x="18236331" y="32709518"/>
              <a:ext cx="2071677" cy="936104"/>
            </a:xfrm>
            <a:prstGeom prst="rightArrow">
              <a:avLst>
                <a:gd name="adj1" fmla="val 50000"/>
                <a:gd name="adj2" fmla="val 63975"/>
              </a:avLst>
            </a:prstGeom>
            <a:solidFill>
              <a:srgbClr val="C0D2DD"/>
            </a:solidFill>
            <a:ln w="9525">
              <a:solidFill>
                <a:srgbClr val="2B3744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de-DE" sz="1600" b="1">
                  <a:solidFill>
                    <a:srgbClr val="2B3744"/>
                  </a:solidFill>
                  <a:latin typeface="Arial" pitchFamily="34" charset="0"/>
                </a:rPr>
                <a:t>Trigger 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48429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 smtClean="0"/>
              <a:t> AES: Final design and Competitive Position</a:t>
            </a:r>
          </a:p>
        </p:txBody>
      </p:sp>
      <p:graphicFrame>
        <p:nvGraphicFramePr>
          <p:cNvPr id="60419" name="Group 3"/>
          <p:cNvGraphicFramePr>
            <a:graphicFrameLocks noGrp="1"/>
          </p:cNvGraphicFramePr>
          <p:nvPr>
            <p:ph idx="1"/>
          </p:nvPr>
        </p:nvGraphicFramePr>
        <p:xfrm>
          <a:off x="1600200" y="4965700"/>
          <a:ext cx="8153400" cy="1974881"/>
        </p:xfrm>
        <a:graphic>
          <a:graphicData uri="http://schemas.openxmlformats.org/drawingml/2006/table">
            <a:tbl>
              <a:tblPr/>
              <a:tblGrid>
                <a:gridCol w="1893888"/>
                <a:gridCol w="1368425"/>
                <a:gridCol w="1628775"/>
                <a:gridCol w="1631950"/>
                <a:gridCol w="1630362"/>
              </a:tblGrid>
              <a:tr h="615709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Company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       Size Gates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   Clock cycles per 128 Bit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Clock frequency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Throughput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94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Elliptic Semi: AES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8.000 +1.400 bit Memory 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379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100 MHz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33,7 Mbit/s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420524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IHP AES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8.450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70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66 MHz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108MBit/s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524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IAIK Graz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8.930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64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64 MHz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128MBit/s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0275" name="Group 35"/>
          <p:cNvGrpSpPr>
            <a:grpSpLocks/>
          </p:cNvGrpSpPr>
          <p:nvPr/>
        </p:nvGrpSpPr>
        <p:grpSpPr bwMode="auto">
          <a:xfrm>
            <a:off x="3125788" y="1570038"/>
            <a:ext cx="6689725" cy="2678112"/>
            <a:chOff x="1849" y="1045"/>
            <a:chExt cx="4438" cy="1871"/>
          </a:xfrm>
        </p:grpSpPr>
        <p:pic>
          <p:nvPicPr>
            <p:cNvPr id="10278" name="Picture 3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" y="1045"/>
              <a:ext cx="4438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9" name="Oval 37"/>
            <p:cNvSpPr>
              <a:spLocks noChangeArrowheads="1"/>
            </p:cNvSpPr>
            <p:nvPr/>
          </p:nvSpPr>
          <p:spPr bwMode="auto">
            <a:xfrm rot="-1582013">
              <a:off x="3537" y="1642"/>
              <a:ext cx="1509" cy="96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10276" name="Text Box 38"/>
          <p:cNvSpPr txBox="1">
            <a:spLocks noChangeArrowheads="1"/>
          </p:cNvSpPr>
          <p:nvPr/>
        </p:nvSpPr>
        <p:spPr bwMode="auto">
          <a:xfrm>
            <a:off x="1549400" y="1651000"/>
            <a:ext cx="2006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800">
                <a:latin typeface="Arial" charset="0"/>
              </a:rPr>
              <a:t>Final design</a:t>
            </a:r>
          </a:p>
        </p:txBody>
      </p:sp>
      <p:sp>
        <p:nvSpPr>
          <p:cNvPr id="60455" name="Text Box 39"/>
          <p:cNvSpPr txBox="1">
            <a:spLocks noChangeArrowheads="1"/>
          </p:cNvSpPr>
          <p:nvPr/>
        </p:nvSpPr>
        <p:spPr bwMode="auto">
          <a:xfrm>
            <a:off x="1574800" y="4533900"/>
            <a:ext cx="3073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1800" b="1">
                <a:latin typeface="Arial" charset="0"/>
              </a:rPr>
              <a:t>Competitive position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55" grpId="0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498600" y="987425"/>
            <a:ext cx="8181975" cy="355600"/>
          </a:xfrm>
        </p:spPr>
        <p:txBody>
          <a:bodyPr/>
          <a:lstStyle/>
          <a:p>
            <a:r>
              <a:rPr lang="en-GB" sz="1900" smtClean="0"/>
              <a:t>Efficient ECC Implementation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976313" y="1541463"/>
            <a:ext cx="4997450" cy="2608262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546225" y="1684338"/>
            <a:ext cx="874713" cy="58102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2000" b="1">
                <a:latin typeface="Arial" charset="0"/>
              </a:rPr>
              <a:t>MULT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922588" y="1673225"/>
            <a:ext cx="874712" cy="58102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2000" b="1">
                <a:latin typeface="Arial" charset="0"/>
              </a:rPr>
              <a:t>RED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963988" y="1676400"/>
            <a:ext cx="874712" cy="581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GB" sz="2000" b="1">
              <a:solidFill>
                <a:schemeClr val="bg1"/>
              </a:solidFill>
              <a:latin typeface="Arial" charset="0"/>
            </a:endParaRPr>
          </a:p>
          <a:p>
            <a:pPr algn="ctr"/>
            <a:r>
              <a:rPr lang="en-GB" sz="2000" b="1">
                <a:solidFill>
                  <a:schemeClr val="bg1"/>
                </a:solidFill>
                <a:latin typeface="Arial" charset="0"/>
              </a:rPr>
              <a:t>ALU</a:t>
            </a:r>
          </a:p>
          <a:p>
            <a:pPr algn="ctr"/>
            <a:r>
              <a:rPr lang="en-GB" sz="2000" b="1">
                <a:solidFill>
                  <a:schemeClr val="bg1"/>
                </a:solidFill>
                <a:latin typeface="Arial" charset="0"/>
              </a:rPr>
              <a:t> </a:t>
            </a:r>
            <a:endParaRPr lang="en-GB" sz="16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1949450" y="3502025"/>
            <a:ext cx="1847850" cy="558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2000" b="1">
                <a:solidFill>
                  <a:schemeClr val="bg1"/>
                </a:solidFill>
                <a:latin typeface="Arial" charset="0"/>
              </a:rPr>
              <a:t>Memory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3937000" y="3481388"/>
            <a:ext cx="1049338" cy="581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2000" b="1">
                <a:solidFill>
                  <a:schemeClr val="bg1"/>
                </a:solidFill>
                <a:latin typeface="Arial" charset="0"/>
              </a:rPr>
              <a:t>Register</a:t>
            </a:r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1800225" y="2479675"/>
            <a:ext cx="3328988" cy="642938"/>
          </a:xfrm>
          <a:prstGeom prst="leftRightArrow">
            <a:avLst>
              <a:gd name="adj1" fmla="val 50000"/>
              <a:gd name="adj2" fmla="val 1035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2000" b="1">
                <a:solidFill>
                  <a:schemeClr val="bg1"/>
                </a:solidFill>
                <a:latin typeface="Arial" charset="0"/>
              </a:rPr>
              <a:t>BUS</a:t>
            </a: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5224463" y="1660525"/>
            <a:ext cx="527050" cy="24114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 rot="-5400000">
            <a:off x="4448970" y="2539206"/>
            <a:ext cx="20494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2000" b="1">
                <a:solidFill>
                  <a:schemeClr val="bg1"/>
                </a:solidFill>
                <a:latin typeface="Arial" charset="0"/>
              </a:rPr>
              <a:t>Control logic</a:t>
            </a:r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2838450" y="2943225"/>
            <a:ext cx="0" cy="55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>
            <a:off x="4205288" y="2247900"/>
            <a:ext cx="0" cy="4048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8" name="Line 14"/>
          <p:cNvSpPr>
            <a:spLocks noChangeShapeType="1"/>
          </p:cNvSpPr>
          <p:nvPr/>
        </p:nvSpPr>
        <p:spPr bwMode="auto">
          <a:xfrm>
            <a:off x="4233863" y="2962275"/>
            <a:ext cx="0" cy="5572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>
            <a:off x="2606675" y="2251075"/>
            <a:ext cx="0" cy="4048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 rot="-5400000">
            <a:off x="984250" y="1789113"/>
            <a:ext cx="612775" cy="34607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600" b="1">
                <a:latin typeface="Arial" charset="0"/>
              </a:rPr>
              <a:t>Sel.</a:t>
            </a: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 rot="-5400000">
            <a:off x="2374900" y="1806575"/>
            <a:ext cx="574675" cy="31432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400" b="1">
                <a:latin typeface="Arial" charset="0"/>
              </a:rPr>
              <a:t>Acc.</a:t>
            </a: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6613525" y="1920875"/>
            <a:ext cx="2835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GB"/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6019800" y="1828800"/>
            <a:ext cx="5059363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74638" indent="-2746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200">
                <a:latin typeface="Arial" charset="0"/>
              </a:rPr>
              <a:t>Innovations: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>
                <a:latin typeface="Arial" charset="0"/>
              </a:rPr>
              <a:t>Iterative application of Karatsuba method (patent pending)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>
                <a:latin typeface="Arial" charset="0"/>
              </a:rPr>
              <a:t>Reduction done on partial results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>
                <a:latin typeface="Arial" charset="0"/>
              </a:rPr>
              <a:t>Optimized execution order</a:t>
            </a:r>
          </a:p>
        </p:txBody>
      </p:sp>
      <p:sp>
        <p:nvSpPr>
          <p:cNvPr id="11284" name="Text Box 20"/>
          <p:cNvSpPr txBox="1">
            <a:spLocks noChangeArrowheads="1"/>
          </p:cNvSpPr>
          <p:nvPr/>
        </p:nvSpPr>
        <p:spPr bwMode="auto">
          <a:xfrm>
            <a:off x="844550" y="4360863"/>
            <a:ext cx="83661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000">
                <a:latin typeface="Arial" charset="0"/>
              </a:rPr>
              <a:t> Comparision with rest of the world</a:t>
            </a:r>
          </a:p>
        </p:txBody>
      </p:sp>
      <p:graphicFrame>
        <p:nvGraphicFramePr>
          <p:cNvPr id="64533" name="Group 21"/>
          <p:cNvGraphicFramePr>
            <a:graphicFrameLocks noGrp="1"/>
          </p:cNvGraphicFramePr>
          <p:nvPr>
            <p:ph sz="quarter" idx="2"/>
          </p:nvPr>
        </p:nvGraphicFramePr>
        <p:xfrm>
          <a:off x="1490663" y="4765675"/>
          <a:ext cx="8066087" cy="2084412"/>
        </p:xfrm>
        <a:graphic>
          <a:graphicData uri="http://schemas.openxmlformats.org/drawingml/2006/table">
            <a:tbl>
              <a:tblPr/>
              <a:tblGrid>
                <a:gridCol w="1873250"/>
                <a:gridCol w="1354137"/>
                <a:gridCol w="1611313"/>
                <a:gridCol w="1614487"/>
                <a:gridCol w="1612900"/>
              </a:tblGrid>
              <a:tr h="560785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Company</a:t>
                      </a:r>
                    </a:p>
                  </a:txBody>
                  <a:tcPr marT="45708" marB="457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       Size KGates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   Energy </a:t>
                      </a:r>
                    </a:p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mJ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Time/Op</a:t>
                      </a:r>
                    </a:p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ms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Technology used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0901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Elliptic Semi: B-233</a:t>
                      </a:r>
                    </a:p>
                  </a:txBody>
                  <a:tcPr marT="45708" marB="457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0.14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6.68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0.13µm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380901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IHP B-233</a:t>
                      </a:r>
                    </a:p>
                  </a:txBody>
                  <a:tcPr marT="45708" marB="457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72-42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0.02-0.04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0.08-0.35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0.25µm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0901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IBM B-163</a:t>
                      </a:r>
                    </a:p>
                  </a:txBody>
                  <a:tcPr marT="45708" marB="457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117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0.19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0.13µm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380901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IHP B-163</a:t>
                      </a:r>
                    </a:p>
                  </a:txBody>
                  <a:tcPr marT="45708" marB="457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47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0.01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0.06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0.25µm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1 Título"/>
          <p:cNvSpPr>
            <a:spLocks noGrp="1"/>
          </p:cNvSpPr>
          <p:nvPr>
            <p:ph type="title" idx="4294967295"/>
          </p:nvPr>
        </p:nvSpPr>
        <p:spPr>
          <a:xfrm>
            <a:off x="1625600" y="911225"/>
            <a:ext cx="5327650" cy="857250"/>
          </a:xfrm>
        </p:spPr>
        <p:txBody>
          <a:bodyPr/>
          <a:lstStyle/>
          <a:p>
            <a:r>
              <a:rPr lang="en-US" smtClean="0"/>
              <a:t>Reconfigurable Cipher-Units</a:t>
            </a:r>
            <a:endParaRPr lang="es-ES" smtClean="0"/>
          </a:p>
        </p:txBody>
      </p:sp>
      <p:pic>
        <p:nvPicPr>
          <p:cNvPr id="13315" name="Picture 5" descr="reconfigurable-a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7150" y="4235450"/>
            <a:ext cx="6178550" cy="239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6" descr="desig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51" t="19687" r="3751" b="16875"/>
          <a:stretch>
            <a:fillRect/>
          </a:stretch>
        </p:blipFill>
        <p:spPr bwMode="auto">
          <a:xfrm>
            <a:off x="401638" y="1768475"/>
            <a:ext cx="4243387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6022975" y="3111500"/>
            <a:ext cx="4872038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800" b="1"/>
              <a:t>Advanced Ecryption Standard</a:t>
            </a:r>
          </a:p>
          <a:p>
            <a:pPr lvl="1">
              <a:spcBef>
                <a:spcPct val="50000"/>
              </a:spcBef>
            </a:pPr>
            <a:r>
              <a:rPr lang="de-DE" sz="1800" b="1"/>
              <a:t>AES-128, AES-192, AES-256</a:t>
            </a:r>
          </a:p>
        </p:txBody>
      </p:sp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407988" y="5614988"/>
            <a:ext cx="5281612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b="1"/>
              <a:t>Elliptic Curve Cryptography</a:t>
            </a:r>
          </a:p>
          <a:p>
            <a:pPr lvl="1">
              <a:spcBef>
                <a:spcPct val="50000"/>
              </a:spcBef>
            </a:pPr>
            <a:r>
              <a:rPr lang="de-DE" sz="1600" b="1"/>
              <a:t>ECC-233, ECC-283, ECC-571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20775" y="976313"/>
            <a:ext cx="7337425" cy="328612"/>
          </a:xfrm>
        </p:spPr>
        <p:txBody>
          <a:bodyPr/>
          <a:lstStyle/>
          <a:p>
            <a:pPr marL="342900" indent="-342900"/>
            <a:r>
              <a:rPr lang="de-DE" smtClean="0"/>
              <a:t>Low cost tamper resistant components in dig. designs</a:t>
            </a:r>
          </a:p>
        </p:txBody>
      </p:sp>
      <p:graphicFrame>
        <p:nvGraphicFramePr>
          <p:cNvPr id="1433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401638" y="1624013"/>
          <a:ext cx="6192837" cy="5526087"/>
        </p:xfrm>
        <a:graphic>
          <a:graphicData uri="http://schemas.openxmlformats.org/presentationml/2006/ole">
            <p:oleObj spid="_x0000_s14348" name="Visio" r:id="rId4" imgW="6661785" imgH="5943600" progId="">
              <p:embed/>
            </p:oleObj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7170738" y="1912938"/>
            <a:ext cx="381635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de-DE" dirty="0"/>
              <a:t>Digital </a:t>
            </a:r>
            <a:r>
              <a:rPr lang="de-DE" dirty="0" err="1"/>
              <a:t>temperature</a:t>
            </a:r>
            <a:r>
              <a:rPr lang="de-DE" dirty="0"/>
              <a:t> </a:t>
            </a:r>
            <a:r>
              <a:rPr lang="de-DE" dirty="0" err="1"/>
              <a:t>sensor</a:t>
            </a:r>
            <a:endParaRPr lang="de-DE" dirty="0"/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de-DE" dirty="0" err="1"/>
              <a:t>Clock</a:t>
            </a:r>
            <a:r>
              <a:rPr lang="de-DE" dirty="0"/>
              <a:t> </a:t>
            </a:r>
            <a:r>
              <a:rPr lang="de-DE" dirty="0" err="1"/>
              <a:t>watchdog</a:t>
            </a:r>
            <a:endParaRPr lang="de-DE" dirty="0"/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de-DE" dirty="0"/>
              <a:t>OTP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Scanchain</a:t>
            </a:r>
            <a:endParaRPr lang="de-DE" dirty="0"/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de-DE" dirty="0"/>
              <a:t>SPI Interface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endParaRPr lang="de-DE" dirty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de-DE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smtClean="0"/>
          </a:p>
        </p:txBody>
      </p:sp>
      <p:grpSp>
        <p:nvGrpSpPr>
          <p:cNvPr id="87044" name="Group 4"/>
          <p:cNvGrpSpPr>
            <a:grpSpLocks/>
          </p:cNvGrpSpPr>
          <p:nvPr/>
        </p:nvGrpSpPr>
        <p:grpSpPr bwMode="auto">
          <a:xfrm>
            <a:off x="1728788" y="1587500"/>
            <a:ext cx="8447087" cy="2870200"/>
            <a:chOff x="577" y="920"/>
            <a:chExt cx="6057" cy="2056"/>
          </a:xfrm>
        </p:grpSpPr>
        <p:grpSp>
          <p:nvGrpSpPr>
            <p:cNvPr id="16393" name="Group 5"/>
            <p:cNvGrpSpPr>
              <a:grpSpLocks/>
            </p:cNvGrpSpPr>
            <p:nvPr/>
          </p:nvGrpSpPr>
          <p:grpSpPr bwMode="auto">
            <a:xfrm>
              <a:off x="577" y="920"/>
              <a:ext cx="6057" cy="2056"/>
              <a:chOff x="577" y="920"/>
              <a:chExt cx="6057" cy="2056"/>
            </a:xfrm>
          </p:grpSpPr>
          <p:pic>
            <p:nvPicPr>
              <p:cNvPr id="16395" name="Picture 6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0" y="989"/>
                <a:ext cx="5834" cy="17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6396" name="Text Box 7"/>
              <p:cNvSpPr txBox="1">
                <a:spLocks noChangeArrowheads="1"/>
              </p:cNvSpPr>
              <p:nvPr/>
            </p:nvSpPr>
            <p:spPr bwMode="auto">
              <a:xfrm>
                <a:off x="2833" y="2735"/>
                <a:ext cx="3511" cy="2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1600"/>
                  <a:t>Length of Polynomials </a:t>
                </a:r>
                <a:r>
                  <a:rPr lang="en-US" sz="1600" i="1"/>
                  <a:t>n</a:t>
                </a:r>
                <a:r>
                  <a:rPr lang="en-US" sz="1600"/>
                  <a:t>, bits</a:t>
                </a:r>
              </a:p>
            </p:txBody>
          </p:sp>
          <p:sp>
            <p:nvSpPr>
              <p:cNvPr id="16397" name="Text Box 8"/>
              <p:cNvSpPr txBox="1">
                <a:spLocks noChangeArrowheads="1"/>
              </p:cNvSpPr>
              <p:nvPr/>
            </p:nvSpPr>
            <p:spPr bwMode="auto">
              <a:xfrm rot="-5400000">
                <a:off x="-150" y="1647"/>
                <a:ext cx="1696" cy="2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1600"/>
                  <a:t>Area of multipliers, mm</a:t>
                </a:r>
                <a:r>
                  <a:rPr lang="en-US" sz="1600" baseline="30000"/>
                  <a:t>2</a:t>
                </a:r>
              </a:p>
            </p:txBody>
          </p:sp>
        </p:grpSp>
        <p:pic>
          <p:nvPicPr>
            <p:cNvPr id="16394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1" y="1006"/>
              <a:ext cx="2486" cy="4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7050" name="Rectangle 10"/>
          <p:cNvSpPr>
            <a:spLocks noChangeArrowheads="1"/>
          </p:cNvSpPr>
          <p:nvPr/>
        </p:nvSpPr>
        <p:spPr bwMode="auto">
          <a:xfrm>
            <a:off x="1562100" y="1993900"/>
            <a:ext cx="9182100" cy="1968500"/>
          </a:xfrm>
          <a:prstGeom prst="rect">
            <a:avLst/>
          </a:prstGeom>
          <a:solidFill>
            <a:srgbClr val="CCFFCC">
              <a:alpha val="3294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7051" name="Text Box 11"/>
          <p:cNvSpPr txBox="1">
            <a:spLocks noChangeArrowheads="1"/>
          </p:cNvSpPr>
          <p:nvPr/>
        </p:nvSpPr>
        <p:spPr bwMode="auto">
          <a:xfrm>
            <a:off x="1587500" y="1587500"/>
            <a:ext cx="9347200" cy="234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 b="1"/>
              <a:t>Algorithmic description of basic idea</a:t>
            </a:r>
          </a:p>
          <a:p>
            <a:r>
              <a:rPr lang="en-US" sz="2000" b="1">
                <a:sym typeface="Symbol" pitchFamily="18" charset="2"/>
              </a:rPr>
              <a:t> </a:t>
            </a:r>
            <a:r>
              <a:rPr lang="en-US" sz="2000" b="1">
                <a:solidFill>
                  <a:schemeClr val="accent2"/>
                </a:solidFill>
                <a:sym typeface="Symbol" pitchFamily="18" charset="2"/>
              </a:rPr>
              <a:t>Our data representation</a:t>
            </a:r>
            <a:r>
              <a:rPr lang="en-US" sz="2000" b="1">
                <a:sym typeface="Symbol" pitchFamily="18" charset="2"/>
              </a:rPr>
              <a:t>:  </a:t>
            </a:r>
            <a:r>
              <a:rPr lang="en-US" sz="1600" i="1"/>
              <a:t>Gate_Complexity = </a:t>
            </a:r>
            <a:r>
              <a:rPr lang="en-US" b="1" i="1"/>
              <a:t> f </a:t>
            </a:r>
            <a:r>
              <a:rPr lang="en-US" sz="1600" i="1"/>
              <a:t>( Segmentation_of_Polynomials, MultMethod )</a:t>
            </a:r>
            <a:endParaRPr lang="en-US" sz="1600"/>
          </a:p>
          <a:p>
            <a:r>
              <a:rPr lang="en-US" sz="1600"/>
              <a:t>	</a:t>
            </a:r>
            <a:r>
              <a:rPr lang="en-US" sz="1600" b="1"/>
              <a:t> 		      </a:t>
            </a:r>
            <a:r>
              <a:rPr lang="en-US" sz="1600" i="1"/>
              <a:t>optim_Param = </a:t>
            </a:r>
            <a:r>
              <a:rPr lang="en-US"/>
              <a:t> </a:t>
            </a:r>
            <a:r>
              <a:rPr lang="en-US" b="1" i="1"/>
              <a:t>f</a:t>
            </a:r>
            <a:r>
              <a:rPr lang="en-US"/>
              <a:t> </a:t>
            </a:r>
            <a:r>
              <a:rPr lang="en-US" sz="1600" i="1"/>
              <a:t>( Gate_Complexity, Technology ) </a:t>
            </a:r>
          </a:p>
          <a:p>
            <a:r>
              <a:rPr lang="en-US" sz="2000" b="1">
                <a:sym typeface="Symbol" pitchFamily="18" charset="2"/>
              </a:rPr>
              <a:t> </a:t>
            </a:r>
            <a:r>
              <a:rPr lang="en-US" sz="2000" b="1"/>
              <a:t>Output:</a:t>
            </a:r>
            <a:r>
              <a:rPr lang="en-US" sz="1600" b="1" i="1"/>
              <a:t> </a:t>
            </a:r>
            <a:r>
              <a:rPr lang="en-US" sz="1600" b="1"/>
              <a:t>optimal combination of MultMethods</a:t>
            </a:r>
            <a:r>
              <a:rPr lang="en-US" sz="1600"/>
              <a:t> </a:t>
            </a:r>
            <a:r>
              <a:rPr lang="en-US" sz="1600" b="1"/>
              <a:t>for each length of Polynomials and each Technology</a:t>
            </a:r>
          </a:p>
          <a:p>
            <a:r>
              <a:rPr lang="en-US" sz="2000" b="1">
                <a:sym typeface="Symbol" pitchFamily="18" charset="2"/>
              </a:rPr>
              <a:t></a:t>
            </a:r>
            <a:r>
              <a:rPr lang="en-US" sz="2000">
                <a:sym typeface="Symbol" pitchFamily="18" charset="2"/>
              </a:rPr>
              <a:t> </a:t>
            </a:r>
            <a:r>
              <a:rPr lang="en-US" sz="2000" b="1"/>
              <a:t>Calculation: </a:t>
            </a:r>
            <a:r>
              <a:rPr lang="en-US" sz="1600" b="1"/>
              <a:t>starting from 1-bit multipliers to up to </a:t>
            </a:r>
            <a:r>
              <a:rPr lang="en-US" sz="1600" b="1" i="1"/>
              <a:t>n</a:t>
            </a:r>
            <a:r>
              <a:rPr lang="en-US" sz="1600" b="1"/>
              <a:t>-bits</a:t>
            </a:r>
            <a:r>
              <a:rPr lang="en-US" sz="1600" b="1" i="1"/>
              <a:t> </a:t>
            </a:r>
            <a:endParaRPr lang="en-US" sz="1600" b="1"/>
          </a:p>
          <a:p>
            <a:r>
              <a:rPr lang="en-US" sz="1600" b="1" i="1"/>
              <a:t>	for</a:t>
            </a:r>
            <a:r>
              <a:rPr lang="en-US" sz="1600" i="1"/>
              <a:t>   each_length </a:t>
            </a:r>
            <a:r>
              <a:rPr lang="en-US" sz="1600"/>
              <a:t>≤  </a:t>
            </a:r>
            <a:r>
              <a:rPr lang="en-US" sz="1600" i="1"/>
              <a:t>n, each_ MultMethod</a:t>
            </a:r>
            <a:r>
              <a:rPr lang="en-US" sz="1600"/>
              <a:t> and</a:t>
            </a:r>
            <a:r>
              <a:rPr lang="en-US"/>
              <a:t> </a:t>
            </a:r>
            <a:r>
              <a:rPr lang="en-US" sz="1600" i="1"/>
              <a:t>each_ possible _segmentation 				  	MultMethod_opt </a:t>
            </a:r>
            <a:r>
              <a:rPr lang="en-US" sz="1600"/>
              <a:t>= </a:t>
            </a:r>
            <a:r>
              <a:rPr lang="en-US" sz="1600" i="1"/>
              <a:t>MultMethod </a:t>
            </a:r>
            <a:r>
              <a:rPr lang="en-US" sz="1600"/>
              <a:t>with the best </a:t>
            </a:r>
            <a:r>
              <a:rPr lang="en-US" sz="1600" i="1"/>
              <a:t>optim_Param</a:t>
            </a:r>
            <a:endParaRPr lang="en-US" sz="1600"/>
          </a:p>
        </p:txBody>
      </p:sp>
      <p:sp>
        <p:nvSpPr>
          <p:cNvPr id="16391" name="Rectangle 12"/>
          <p:cNvSpPr>
            <a:spLocks noChangeArrowheads="1"/>
          </p:cNvSpPr>
          <p:nvPr/>
        </p:nvSpPr>
        <p:spPr bwMode="auto">
          <a:xfrm>
            <a:off x="1265238" y="892175"/>
            <a:ext cx="6981825" cy="78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371" tIns="52686" rIns="105371" bIns="52686"/>
          <a:lstStyle/>
          <a:p>
            <a:pPr defTabSz="1054100"/>
            <a:r>
              <a:rPr lang="en-US" sz="1800" b="1">
                <a:solidFill>
                  <a:srgbClr val="FF3300"/>
                </a:solidFill>
                <a:latin typeface="Arial" charset="0"/>
              </a:rPr>
              <a:t>Optimal combination of Multiplication Methods for crypto HW</a:t>
            </a:r>
            <a:endParaRPr lang="en-US" sz="1800" b="1" i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7053" name="Text Box 13"/>
          <p:cNvSpPr txBox="1">
            <a:spLocks noChangeArrowheads="1"/>
          </p:cNvSpPr>
          <p:nvPr/>
        </p:nvSpPr>
        <p:spPr bwMode="auto">
          <a:xfrm>
            <a:off x="1336675" y="3856038"/>
            <a:ext cx="9448800" cy="314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8288" indent="-2682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/>
              <a:t>Results </a:t>
            </a:r>
          </a:p>
          <a:p>
            <a:pPr>
              <a:spcBef>
                <a:spcPct val="50000"/>
              </a:spcBef>
            </a:pPr>
            <a:r>
              <a:rPr lang="en-US" sz="1800" b="1">
                <a:sym typeface="Symbol" pitchFamily="18" charset="2"/>
              </a:rPr>
              <a:t></a:t>
            </a:r>
            <a:r>
              <a:rPr lang="en-US" sz="1800" b="1"/>
              <a:t> 	the optimal combination of 10 Multiplication Methods for each length of polynomials up to 256 bits is determined for IHP-Technology is defined</a:t>
            </a:r>
          </a:p>
          <a:p>
            <a:pPr>
              <a:spcBef>
                <a:spcPct val="50000"/>
              </a:spcBef>
            </a:pPr>
            <a:r>
              <a:rPr lang="en-US" sz="1800" b="1">
                <a:sym typeface="Symbol" pitchFamily="18" charset="2"/>
              </a:rPr>
              <a:t></a:t>
            </a:r>
            <a:r>
              <a:rPr lang="en-US" sz="1800"/>
              <a:t> 	</a:t>
            </a:r>
            <a:r>
              <a:rPr lang="en-US" sz="1800" b="1"/>
              <a:t>theoretical calculated area of multipliers (</a:t>
            </a:r>
            <a:r>
              <a:rPr lang="en-US" sz="1800" b="1" i="1"/>
              <a:t>n</a:t>
            </a:r>
            <a:r>
              <a:rPr lang="en-US" sz="1800" b="1">
                <a:cs typeface="Times New Roman" pitchFamily="18" charset="0"/>
              </a:rPr>
              <a:t>≤ 128 bits</a:t>
            </a:r>
            <a:r>
              <a:rPr lang="en-US" sz="1800" b="1"/>
              <a:t>) is in average about 28% better as best reported advanced Karatsuba multiplication methods</a:t>
            </a:r>
          </a:p>
          <a:p>
            <a:pPr>
              <a:spcBef>
                <a:spcPct val="50000"/>
              </a:spcBef>
            </a:pPr>
            <a:r>
              <a:rPr lang="en-US" sz="1800" b="1">
                <a:sym typeface="Symbol" pitchFamily="18" charset="2"/>
              </a:rPr>
              <a:t></a:t>
            </a:r>
            <a:r>
              <a:rPr lang="en-US" sz="1800"/>
              <a:t> 	</a:t>
            </a:r>
            <a:r>
              <a:rPr lang="en-US" sz="1800" b="1"/>
              <a:t>the area of synthesized 233-bits multiplier is about 10% smaller in comparison to current IHP-multiplier</a:t>
            </a:r>
          </a:p>
          <a:p>
            <a:pPr>
              <a:spcBef>
                <a:spcPct val="50000"/>
              </a:spcBef>
            </a:pPr>
            <a:r>
              <a:rPr lang="en-US" sz="1800" b="1">
                <a:sym typeface="Symbol" pitchFamily="18" charset="2"/>
              </a:rPr>
              <a:t></a:t>
            </a:r>
            <a:r>
              <a:rPr lang="en-US" sz="1800"/>
              <a:t> 	</a:t>
            </a:r>
            <a:r>
              <a:rPr lang="en-US" sz="1800" b="1"/>
              <a:t>the optimal MM-combination can be defined for </a:t>
            </a:r>
            <a:r>
              <a:rPr lang="en-US" sz="1800" b="1" u="sng"/>
              <a:t>each (!)</a:t>
            </a:r>
            <a:r>
              <a:rPr lang="en-US" sz="1800" b="1"/>
              <a:t> length of polynomials and </a:t>
            </a:r>
            <a:r>
              <a:rPr lang="en-US" sz="1800" b="1" u="sng"/>
              <a:t>each (!)</a:t>
            </a:r>
            <a:r>
              <a:rPr lang="en-US" sz="1800" b="1"/>
              <a:t> Technology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" dur="20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0" grpId="0" animBg="1"/>
      <p:bldP spid="87051" grpId="0"/>
      <p:bldP spid="87053" grpId="0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smtClean="0"/>
          </a:p>
        </p:txBody>
      </p:sp>
      <p:sp>
        <p:nvSpPr>
          <p:cNvPr id="17411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mtClean="0"/>
          </a:p>
          <a:p>
            <a:endParaRPr lang="de-DE" smtClean="0"/>
          </a:p>
          <a:p>
            <a:r>
              <a:rPr lang="de-DE" smtClean="0"/>
              <a:t>WSAN4CIP</a:t>
            </a:r>
          </a:p>
          <a:p>
            <a:endParaRPr lang="de-DE" smtClean="0"/>
          </a:p>
          <a:p>
            <a:r>
              <a:rPr lang="de-DE" smtClean="0"/>
              <a:t>SekoN: Sensoren für eine kooperative Netzwerküberwachung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900" smtClean="0"/>
              <a:t>IHP approach to IDS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Standard approaches</a:t>
            </a:r>
          </a:p>
          <a:p>
            <a:pPr lvl="1" indent="0"/>
            <a:r>
              <a:rPr lang="en-US" smtClean="0"/>
              <a:t> Signature detection</a:t>
            </a:r>
          </a:p>
          <a:p>
            <a:pPr lvl="1" indent="0"/>
            <a:r>
              <a:rPr lang="en-US" smtClean="0"/>
              <a:t> Anomaly detection</a:t>
            </a:r>
          </a:p>
          <a:p>
            <a:endParaRPr lang="en-US" smtClean="0"/>
          </a:p>
          <a:p>
            <a:r>
              <a:rPr lang="en-US" smtClean="0"/>
              <a:t>Basic idea of IDS in Critical Infrastructures</a:t>
            </a:r>
          </a:p>
          <a:p>
            <a:pPr lvl="1" indent="0"/>
            <a:r>
              <a:rPr lang="en-US" smtClean="0"/>
              <a:t> Detect anomalies</a:t>
            </a:r>
          </a:p>
          <a:p>
            <a:pPr lvl="1" indent="0"/>
            <a:r>
              <a:rPr lang="en-US" i="1" smtClean="0"/>
              <a:t> WHY </a:t>
            </a:r>
            <a:r>
              <a:rPr lang="en-US" smtClean="0"/>
              <a:t>the expected behavior is extremely easy to predict and by that to describe in advance</a:t>
            </a:r>
          </a:p>
          <a:p>
            <a:pPr lvl="1" indent="0"/>
            <a:r>
              <a:rPr lang="en-US" smtClean="0"/>
              <a:t> Deviations from that behavior are indicating that something goes wrong</a:t>
            </a:r>
          </a:p>
          <a:p>
            <a:pPr lvl="1" indent="0"/>
            <a:endParaRPr lang="en-US" smtClean="0"/>
          </a:p>
          <a:p>
            <a:r>
              <a:rPr lang="en-US" smtClean="0"/>
              <a:t>Open challenge: proper description of „normal“ deviations caused by the wireless link e.g. retransmissions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900" smtClean="0"/>
              <a:t>IHP approach to IDS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624013"/>
            <a:ext cx="8153400" cy="5761037"/>
          </a:xfrm>
        </p:spPr>
        <p:txBody>
          <a:bodyPr/>
          <a:lstStyle/>
          <a:p>
            <a:r>
              <a:rPr lang="en-US" smtClean="0"/>
              <a:t>What we rule out</a:t>
            </a:r>
          </a:p>
          <a:p>
            <a:pPr lvl="1" indent="0"/>
            <a:r>
              <a:rPr lang="en-US" smtClean="0"/>
              <a:t> Centralized architecture where sensor nodes are recording traffic and sending it to a central evaluation station</a:t>
            </a:r>
          </a:p>
          <a:p>
            <a:endParaRPr lang="en-US" smtClean="0"/>
          </a:p>
          <a:p>
            <a:r>
              <a:rPr lang="en-US" smtClean="0"/>
              <a:t>Basic idea is to have a simple IDS running on each node and may be some cooperation to improve the signature analyze</a:t>
            </a:r>
          </a:p>
          <a:p>
            <a:endParaRPr lang="en-US" smtClean="0"/>
          </a:p>
          <a:p>
            <a:r>
              <a:rPr lang="en-US" smtClean="0"/>
              <a:t>Next steps define a language to describe network behavior define message frequency</a:t>
            </a:r>
          </a:p>
          <a:p>
            <a:pPr lvl="1" indent="0"/>
            <a:r>
              <a:rPr lang="en-US" smtClean="0"/>
              <a:t> message format</a:t>
            </a:r>
          </a:p>
          <a:p>
            <a:pPr lvl="1" indent="0"/>
            <a:r>
              <a:rPr lang="en-US" smtClean="0"/>
              <a:t> define fault model („standard“ approach for unsuccessful transmissions overheard messages)</a:t>
            </a:r>
          </a:p>
          <a:p>
            <a:pPr lvl="1" indent="0"/>
            <a:r>
              <a:rPr lang="en-US" smtClean="0"/>
              <a:t> define topology </a:t>
            </a:r>
          </a:p>
          <a:p>
            <a:pPr lvl="1" indent="0"/>
            <a:r>
              <a:rPr lang="en-US" smtClean="0"/>
              <a:t> define level of deviation considered to be still okay</a:t>
            </a:r>
          </a:p>
          <a:p>
            <a:pPr lvl="1" indent="0"/>
            <a:r>
              <a:rPr lang="en-US" smtClean="0"/>
              <a:t> compiler of network description into rules to observe</a:t>
            </a:r>
          </a:p>
          <a:p>
            <a:endParaRPr 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833438" y="976313"/>
            <a:ext cx="7624762" cy="328612"/>
          </a:xfrm>
        </p:spPr>
        <p:txBody>
          <a:bodyPr/>
          <a:lstStyle/>
          <a:p>
            <a:r>
              <a:rPr lang="de-DE" sz="1900" smtClean="0"/>
              <a:t>Jamming detection based on SNR  Variance vs. Significance</a:t>
            </a:r>
          </a:p>
        </p:txBody>
      </p:sp>
      <p:pic>
        <p:nvPicPr>
          <p:cNvPr id="20483" name="Picture 4" descr="SNR_VAR_16000_165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513" y="1624013"/>
            <a:ext cx="4897437" cy="372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1850" y="1624013"/>
            <a:ext cx="4714875" cy="357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1770063" y="5513388"/>
            <a:ext cx="5543550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DE" dirty="0" err="1"/>
              <a:t>Significance</a:t>
            </a:r>
            <a:r>
              <a:rPr lang="de-DE" dirty="0"/>
              <a:t> Analysis: 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de-DE" sz="2000" dirty="0" err="1"/>
              <a:t>faster</a:t>
            </a:r>
            <a:r>
              <a:rPr lang="de-DE" sz="2000" dirty="0"/>
              <a:t> </a:t>
            </a:r>
            <a:r>
              <a:rPr lang="de-DE" sz="2000" dirty="0" err="1"/>
              <a:t>and</a:t>
            </a:r>
            <a:r>
              <a:rPr lang="de-DE" sz="2000" dirty="0"/>
              <a:t> </a:t>
            </a:r>
            <a:r>
              <a:rPr lang="de-DE" sz="2000" dirty="0" err="1"/>
              <a:t>more</a:t>
            </a:r>
            <a:r>
              <a:rPr lang="de-DE" sz="2000" dirty="0"/>
              <a:t> </a:t>
            </a:r>
            <a:r>
              <a:rPr lang="de-DE" sz="2000" dirty="0" err="1"/>
              <a:t>accurate</a:t>
            </a:r>
            <a:r>
              <a:rPr lang="de-DE" sz="2000" dirty="0"/>
              <a:t> </a:t>
            </a:r>
            <a:r>
              <a:rPr lang="de-DE" sz="2000" dirty="0" err="1"/>
              <a:t>detection</a:t>
            </a:r>
            <a:endParaRPr lang="de-DE" sz="2000" dirty="0"/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de-DE" sz="2000" dirty="0" err="1"/>
              <a:t>Less</a:t>
            </a:r>
            <a:r>
              <a:rPr lang="de-DE" sz="2000" dirty="0"/>
              <a:t> </a:t>
            </a:r>
            <a:r>
              <a:rPr lang="de-DE" sz="2000" dirty="0" err="1"/>
              <a:t>effort</a:t>
            </a:r>
            <a:r>
              <a:rPr lang="de-DE" sz="2000" dirty="0"/>
              <a:t> O(14) </a:t>
            </a:r>
            <a:r>
              <a:rPr lang="de-DE" sz="2000" dirty="0" err="1"/>
              <a:t>compared</a:t>
            </a:r>
            <a:r>
              <a:rPr lang="de-DE" sz="2000" dirty="0"/>
              <a:t> </a:t>
            </a:r>
            <a:r>
              <a:rPr lang="de-DE" sz="2000" dirty="0" err="1"/>
              <a:t>to</a:t>
            </a:r>
            <a:r>
              <a:rPr lang="de-DE" sz="2000" dirty="0"/>
              <a:t> </a:t>
            </a:r>
            <a:r>
              <a:rPr lang="en-US" sz="2000" dirty="0"/>
              <a:t>O(n); n number of samples</a:t>
            </a:r>
            <a:endParaRPr lang="de-DE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 smtClean="0"/>
              <a:t>SeKoN - Idea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mtClean="0"/>
              <a:t>SeKoN Zeil ist die Entwicklung einer verteilten Intrusion Detektion Plattform mit Entwicklungswerkzeug für leitsysteme in den Bereichen: kritische infrastruktur und Automatisierungssysteme</a:t>
            </a:r>
          </a:p>
        </p:txBody>
      </p:sp>
      <p:pic>
        <p:nvPicPr>
          <p:cNvPr id="21508" name="Picture 4" descr="arch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6675" y="3424238"/>
            <a:ext cx="831532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 smtClean="0"/>
              <a:t>Side-Channels</a:t>
            </a:r>
            <a:r>
              <a:rPr lang="fr-BE" dirty="0" smtClean="0"/>
              <a:t> </a:t>
            </a:r>
            <a:r>
              <a:rPr lang="fr-BE" dirty="0" err="1" smtClean="0"/>
              <a:t>Attacks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BE" dirty="0" err="1" smtClean="0"/>
              <a:t>Having</a:t>
            </a:r>
            <a:r>
              <a:rPr lang="fr-BE" dirty="0" smtClean="0"/>
              <a:t> an image of the </a:t>
            </a:r>
            <a:r>
              <a:rPr lang="fr-BE" dirty="0" err="1" smtClean="0"/>
              <a:t>consumed</a:t>
            </a:r>
            <a:r>
              <a:rPr lang="fr-BE" dirty="0" smtClean="0"/>
              <a:t> power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 smtClean="0"/>
          </a:p>
          <a:p>
            <a:r>
              <a:rPr lang="fr-BE" dirty="0" err="1"/>
              <a:t>T</a:t>
            </a:r>
            <a:r>
              <a:rPr lang="fr-BE" dirty="0" err="1" smtClean="0"/>
              <a:t>hrough</a:t>
            </a:r>
            <a:r>
              <a:rPr lang="fr-BE" dirty="0" smtClean="0"/>
              <a:t> a shunt</a:t>
            </a:r>
          </a:p>
          <a:p>
            <a:endParaRPr lang="fr-BE" dirty="0"/>
          </a:p>
          <a:p>
            <a:endParaRPr lang="fr-BE" dirty="0" smtClean="0"/>
          </a:p>
          <a:p>
            <a:endParaRPr lang="fr-BE" dirty="0"/>
          </a:p>
          <a:p>
            <a:endParaRPr lang="fr-BE" dirty="0" smtClean="0"/>
          </a:p>
          <a:p>
            <a:endParaRPr lang="fr-BE" dirty="0"/>
          </a:p>
          <a:p>
            <a:endParaRPr lang="fr-BE" dirty="0" smtClean="0"/>
          </a:p>
          <a:p>
            <a:endParaRPr lang="fr-BE" dirty="0"/>
          </a:p>
          <a:p>
            <a:endParaRPr lang="fr-BE" dirty="0" smtClean="0"/>
          </a:p>
          <a:p>
            <a:endParaRPr lang="fr-BE" dirty="0"/>
          </a:p>
          <a:p>
            <a:r>
              <a:rPr lang="fr-BE" dirty="0" err="1"/>
              <a:t>T</a:t>
            </a:r>
            <a:r>
              <a:rPr lang="fr-BE" dirty="0" err="1" smtClean="0"/>
              <a:t>hrough</a:t>
            </a:r>
            <a:r>
              <a:rPr lang="fr-BE" dirty="0" smtClean="0"/>
              <a:t> the E-M radiations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809978" y="1870675"/>
            <a:ext cx="3002786" cy="2044700"/>
            <a:chOff x="3351378" y="461962"/>
            <a:chExt cx="2426494" cy="1752600"/>
          </a:xfrm>
        </p:grpSpPr>
        <p:sp>
          <p:nvSpPr>
            <p:cNvPr id="5" name="Rectangle 4"/>
            <p:cNvSpPr/>
            <p:nvPr/>
          </p:nvSpPr>
          <p:spPr>
            <a:xfrm flipH="1">
              <a:off x="5015872" y="885825"/>
              <a:ext cx="457200" cy="1143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BE" i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D</a:t>
              </a:r>
            </a:p>
            <a:p>
              <a:pPr algn="ctr"/>
              <a:r>
                <a:rPr lang="fr-BE" i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U</a:t>
              </a:r>
            </a:p>
            <a:p>
              <a:pPr algn="ctr"/>
              <a:r>
                <a:rPr lang="fr-BE" i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T</a:t>
              </a:r>
            </a:p>
          </p:txBody>
        </p:sp>
        <p:sp>
          <p:nvSpPr>
            <p:cNvPr id="6" name="Oval 5"/>
            <p:cNvSpPr/>
            <p:nvPr/>
          </p:nvSpPr>
          <p:spPr>
            <a:xfrm>
              <a:off x="4101472" y="461962"/>
              <a:ext cx="381000" cy="381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BE" i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V</a:t>
              </a: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5473072" y="1952625"/>
              <a:ext cx="2286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5701672" y="1952625"/>
              <a:ext cx="0" cy="2286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5625472" y="2181225"/>
              <a:ext cx="152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5646904" y="2197893"/>
              <a:ext cx="1143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5677860" y="2214562"/>
              <a:ext cx="4762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4630336" y="1071562"/>
              <a:ext cx="38554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>
              <a:off x="3427578" y="1064419"/>
              <a:ext cx="55829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3351378" y="759619"/>
              <a:ext cx="609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BE" sz="1900" i="1" dirty="0" err="1"/>
                <a:t>Vdd</a:t>
              </a:r>
              <a:endParaRPr lang="fr-BE" sz="1900" i="1" dirty="0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3982409" y="1062037"/>
              <a:ext cx="42202" cy="61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4024611" y="1001325"/>
              <a:ext cx="108017" cy="126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4132628" y="1001324"/>
              <a:ext cx="114300" cy="12618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V="1">
              <a:off x="4246928" y="1001324"/>
              <a:ext cx="114300" cy="12618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 flipV="1">
              <a:off x="4361228" y="1001324"/>
              <a:ext cx="104775" cy="12618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4466003" y="1001325"/>
              <a:ext cx="104575" cy="126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4570578" y="1001325"/>
              <a:ext cx="61913" cy="7261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stCxn id="6" idx="2"/>
            </p:cNvCxnSpPr>
            <p:nvPr/>
          </p:nvCxnSpPr>
          <p:spPr>
            <a:xfrm flipH="1">
              <a:off x="3906210" y="652462"/>
              <a:ext cx="19526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3906210" y="657225"/>
              <a:ext cx="0" cy="4095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6" idx="6"/>
            </p:cNvCxnSpPr>
            <p:nvPr/>
          </p:nvCxnSpPr>
          <p:spPr>
            <a:xfrm>
              <a:off x="4482472" y="652462"/>
              <a:ext cx="2286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4711072" y="652462"/>
              <a:ext cx="0" cy="42148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2977" y="4288532"/>
            <a:ext cx="2481713" cy="250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64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625600" y="976313"/>
            <a:ext cx="7407275" cy="355600"/>
          </a:xfrm>
        </p:spPr>
        <p:txBody>
          <a:bodyPr/>
          <a:lstStyle/>
          <a:p>
            <a:r>
              <a:rPr lang="de-DE" smtClean="0"/>
              <a:t>SeKoN  - Objectives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de-DE" sz="1600" smtClean="0"/>
              <a:t>Netzsensoren</a:t>
            </a:r>
          </a:p>
          <a:p>
            <a:pPr lvl="1" indent="0">
              <a:lnSpc>
                <a:spcPct val="90000"/>
              </a:lnSpc>
            </a:pPr>
            <a:r>
              <a:rPr lang="de-DE" sz="1600" i="1" smtClean="0"/>
              <a:t>Angriffserkennung</a:t>
            </a:r>
            <a:r>
              <a:rPr lang="de-DE" sz="1600" smtClean="0"/>
              <a:t> </a:t>
            </a:r>
            <a:r>
              <a:rPr lang="de-DE" sz="1600" i="1" smtClean="0"/>
              <a:t>(tinyMon) </a:t>
            </a:r>
          </a:p>
          <a:p>
            <a:pPr lvl="1" indent="0">
              <a:lnSpc>
                <a:spcPct val="90000"/>
              </a:lnSpc>
            </a:pPr>
            <a:r>
              <a:rPr lang="de-DE" sz="1600" i="1" smtClean="0"/>
              <a:t>Gegenmaßnahmen</a:t>
            </a:r>
            <a:r>
              <a:rPr lang="de-DE" sz="1600" smtClean="0"/>
              <a:t> </a:t>
            </a:r>
            <a:endParaRPr lang="de-DE" sz="1600" i="1" smtClean="0"/>
          </a:p>
          <a:p>
            <a:pPr lvl="1" indent="0">
              <a:lnSpc>
                <a:spcPct val="90000"/>
              </a:lnSpc>
            </a:pPr>
            <a:r>
              <a:rPr lang="de-DE" sz="1600" i="1" smtClean="0"/>
              <a:t>Selbstschutz</a:t>
            </a:r>
            <a:r>
              <a:rPr lang="de-DE" sz="1600" smtClean="0"/>
              <a:t> </a:t>
            </a:r>
            <a:endParaRPr lang="de-DE" sz="1600" i="1" smtClean="0"/>
          </a:p>
          <a:p>
            <a:pPr>
              <a:lnSpc>
                <a:spcPct val="90000"/>
              </a:lnSpc>
            </a:pPr>
            <a:r>
              <a:rPr lang="de-DE" sz="1600" smtClean="0"/>
              <a:t>Kooperatives Monitoring</a:t>
            </a:r>
          </a:p>
          <a:p>
            <a:pPr lvl="1" indent="0">
              <a:lnSpc>
                <a:spcPct val="90000"/>
              </a:lnSpc>
            </a:pPr>
            <a:r>
              <a:rPr lang="de-DE" sz="1600" i="1" smtClean="0"/>
              <a:t>Vertrauensbeziehungen</a:t>
            </a:r>
            <a:r>
              <a:rPr lang="de-DE" sz="1600" smtClean="0"/>
              <a:t> </a:t>
            </a:r>
            <a:endParaRPr lang="de-DE" sz="1600" i="1" smtClean="0"/>
          </a:p>
          <a:p>
            <a:pPr lvl="1" indent="0">
              <a:lnSpc>
                <a:spcPct val="90000"/>
              </a:lnSpc>
            </a:pPr>
            <a:r>
              <a:rPr lang="de-DE" sz="1600" i="1" smtClean="0"/>
              <a:t>Verteilte Analyse</a:t>
            </a:r>
            <a:r>
              <a:rPr lang="de-DE" sz="1600" smtClean="0"/>
              <a:t> </a:t>
            </a:r>
            <a:r>
              <a:rPr lang="de-DE" sz="1600" i="1" smtClean="0"/>
              <a:t>(CloudMon) </a:t>
            </a:r>
          </a:p>
          <a:p>
            <a:pPr lvl="1" indent="0">
              <a:lnSpc>
                <a:spcPct val="90000"/>
              </a:lnSpc>
            </a:pPr>
            <a:r>
              <a:rPr lang="de-DE" sz="1600" i="1" smtClean="0"/>
              <a:t>Sichere Kommunikation </a:t>
            </a:r>
          </a:p>
          <a:p>
            <a:pPr>
              <a:lnSpc>
                <a:spcPct val="90000"/>
              </a:lnSpc>
            </a:pPr>
            <a:r>
              <a:rPr lang="de-DE" sz="1600" smtClean="0"/>
              <a:t>System und Sicherheitsmanagement</a:t>
            </a:r>
          </a:p>
          <a:p>
            <a:pPr lvl="1" indent="0">
              <a:lnSpc>
                <a:spcPct val="90000"/>
              </a:lnSpc>
            </a:pPr>
            <a:r>
              <a:rPr lang="de-DE" sz="1600" i="1" smtClean="0"/>
              <a:t>Topologieentwurf </a:t>
            </a:r>
          </a:p>
          <a:p>
            <a:pPr lvl="1" indent="0">
              <a:lnSpc>
                <a:spcPct val="90000"/>
              </a:lnSpc>
            </a:pPr>
            <a:r>
              <a:rPr lang="de-DE" sz="1600" i="1" smtClean="0"/>
              <a:t>Verhaltensspezifikation </a:t>
            </a:r>
          </a:p>
          <a:p>
            <a:pPr lvl="1" indent="0">
              <a:lnSpc>
                <a:spcPct val="90000"/>
              </a:lnSpc>
            </a:pPr>
            <a:r>
              <a:rPr lang="de-DE" sz="1600" i="1" smtClean="0"/>
              <a:t>Modulauswahl </a:t>
            </a:r>
          </a:p>
          <a:p>
            <a:pPr>
              <a:lnSpc>
                <a:spcPct val="90000"/>
              </a:lnSpc>
            </a:pPr>
            <a:endParaRPr lang="de-DE" sz="1600" smtClean="0"/>
          </a:p>
          <a:p>
            <a:pPr>
              <a:lnSpc>
                <a:spcPct val="90000"/>
              </a:lnSpc>
            </a:pPr>
            <a:r>
              <a:rPr lang="de-DE" sz="1600" smtClean="0"/>
              <a:t>Betriebswirtschaftliche Betrachtungen</a:t>
            </a:r>
          </a:p>
          <a:p>
            <a:pPr lvl="1" indent="0">
              <a:lnSpc>
                <a:spcPct val="90000"/>
              </a:lnSpc>
            </a:pPr>
            <a:r>
              <a:rPr lang="de-DE" sz="1600" i="1" smtClean="0"/>
              <a:t>Lead user methode </a:t>
            </a:r>
          </a:p>
          <a:p>
            <a:pPr lvl="1" indent="0">
              <a:lnSpc>
                <a:spcPct val="90000"/>
              </a:lnSpc>
            </a:pPr>
            <a:r>
              <a:rPr lang="de-DE" sz="1600" i="1" smtClean="0"/>
              <a:t>Marktanalyse</a:t>
            </a:r>
          </a:p>
          <a:p>
            <a:pPr lvl="1" indent="0">
              <a:lnSpc>
                <a:spcPct val="90000"/>
              </a:lnSpc>
            </a:pPr>
            <a:r>
              <a:rPr lang="de-DE" sz="1600" i="1" smtClean="0"/>
              <a:t>Vorbereitung Spin-off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938463" y="1141413"/>
            <a:ext cx="8188325" cy="6178550"/>
          </a:xfrm>
          <a:prstGeom prst="rect">
            <a:avLst/>
          </a:prstGeom>
          <a:solidFill>
            <a:srgbClr val="CC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1144" tIns="55572" rIns="111144" bIns="55572" anchor="ctr"/>
          <a:lstStyle/>
          <a:p>
            <a:endParaRPr lang="de-DE"/>
          </a:p>
        </p:txBody>
      </p:sp>
      <p:sp>
        <p:nvSpPr>
          <p:cNvPr id="24579" name="Freeform 3"/>
          <p:cNvSpPr>
            <a:spLocks/>
          </p:cNvSpPr>
          <p:nvPr/>
        </p:nvSpPr>
        <p:spPr bwMode="auto">
          <a:xfrm>
            <a:off x="220663" y="2711450"/>
            <a:ext cx="7810500" cy="4741863"/>
          </a:xfrm>
          <a:custGeom>
            <a:avLst/>
            <a:gdLst>
              <a:gd name="T0" fmla="*/ 2147483647 w 3976"/>
              <a:gd name="T1" fmla="*/ 2147483647 h 2560"/>
              <a:gd name="T2" fmla="*/ 2147483647 w 3976"/>
              <a:gd name="T3" fmla="*/ 2147483647 h 2560"/>
              <a:gd name="T4" fmla="*/ 2147483647 w 3976"/>
              <a:gd name="T5" fmla="*/ 0 h 2560"/>
              <a:gd name="T6" fmla="*/ 0 w 3976"/>
              <a:gd name="T7" fmla="*/ 2147483647 h 2560"/>
              <a:gd name="T8" fmla="*/ 2147483647 w 3976"/>
              <a:gd name="T9" fmla="*/ 2147483647 h 2560"/>
              <a:gd name="T10" fmla="*/ 2147483647 w 3976"/>
              <a:gd name="T11" fmla="*/ 2147483647 h 2560"/>
              <a:gd name="T12" fmla="*/ 2147483647 w 3976"/>
              <a:gd name="T13" fmla="*/ 2147483647 h 25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976" h="2560">
                <a:moveTo>
                  <a:pt x="3976" y="1840"/>
                </a:moveTo>
                <a:lnTo>
                  <a:pt x="1360" y="1840"/>
                </a:lnTo>
                <a:lnTo>
                  <a:pt x="1344" y="0"/>
                </a:lnTo>
                <a:lnTo>
                  <a:pt x="0" y="16"/>
                </a:lnTo>
                <a:lnTo>
                  <a:pt x="24" y="2560"/>
                </a:lnTo>
                <a:lnTo>
                  <a:pt x="3976" y="2528"/>
                </a:lnTo>
                <a:lnTo>
                  <a:pt x="3968" y="1840"/>
                </a:lnTo>
              </a:path>
            </a:pathLst>
          </a:custGeom>
          <a:solidFill>
            <a:srgbClr val="99CCFF"/>
          </a:solidFill>
          <a:ln w="9525" cap="flat" cmpd="sng">
            <a:solidFill>
              <a:srgbClr val="99CC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1144" tIns="55572" rIns="111144" bIns="55572" anchor="ctr"/>
          <a:lstStyle/>
          <a:p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>
          <a:xfrm>
            <a:off x="1854200" y="279400"/>
            <a:ext cx="8139113" cy="1084263"/>
          </a:xfrm>
        </p:spPr>
        <p:txBody>
          <a:bodyPr/>
          <a:lstStyle/>
          <a:p>
            <a:pPr eaLnBrk="1" hangingPunct="1"/>
            <a:r>
              <a:rPr lang="en-US" smtClean="0"/>
              <a:t>configKIT-approach </a:t>
            </a:r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6643688" y="2500313"/>
            <a:ext cx="293687" cy="757237"/>
          </a:xfrm>
          <a:prstGeom prst="downArrow">
            <a:avLst>
              <a:gd name="adj1" fmla="val 50000"/>
              <a:gd name="adj2" fmla="val 68375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endParaRPr lang="de-DE"/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 rot="-5400000">
            <a:off x="7702550" y="2073275"/>
            <a:ext cx="1928813" cy="1541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997689590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99768959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9536 h 21600"/>
              <a:gd name="T20" fmla="*/ 20075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116" y="0"/>
                </a:moveTo>
                <a:lnTo>
                  <a:pt x="16632" y="3394"/>
                </a:lnTo>
                <a:lnTo>
                  <a:pt x="18157" y="3394"/>
                </a:lnTo>
                <a:lnTo>
                  <a:pt x="18157" y="19536"/>
                </a:lnTo>
                <a:lnTo>
                  <a:pt x="0" y="19536"/>
                </a:lnTo>
                <a:lnTo>
                  <a:pt x="0" y="21600"/>
                </a:lnTo>
                <a:lnTo>
                  <a:pt x="20075" y="21600"/>
                </a:lnTo>
                <a:lnTo>
                  <a:pt x="20075" y="3394"/>
                </a:lnTo>
                <a:lnTo>
                  <a:pt x="21600" y="3394"/>
                </a:lnTo>
                <a:lnTo>
                  <a:pt x="19116" y="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endParaRPr lang="en-US"/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9145588" y="4152900"/>
            <a:ext cx="366712" cy="1103313"/>
          </a:xfrm>
          <a:prstGeom prst="downArrow">
            <a:avLst>
              <a:gd name="adj1" fmla="val 50000"/>
              <a:gd name="adj2" fmla="val 79785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endParaRPr lang="de-DE"/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 rot="-5400000">
            <a:off x="7353300" y="3530600"/>
            <a:ext cx="344488" cy="1176338"/>
          </a:xfrm>
          <a:prstGeom prst="downArrow">
            <a:avLst>
              <a:gd name="adj1" fmla="val 50000"/>
              <a:gd name="adj2" fmla="val 80484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endParaRPr lang="de-DE"/>
          </a:p>
        </p:txBody>
      </p:sp>
      <p:sp>
        <p:nvSpPr>
          <p:cNvPr id="24585" name="AutoShape 9"/>
          <p:cNvSpPr>
            <a:spLocks noChangeArrowheads="1"/>
          </p:cNvSpPr>
          <p:nvPr/>
        </p:nvSpPr>
        <p:spPr bwMode="auto">
          <a:xfrm>
            <a:off x="3190875" y="6186488"/>
            <a:ext cx="2203450" cy="893762"/>
          </a:xfrm>
          <a:prstGeom prst="ca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pPr algn="ctr"/>
            <a:r>
              <a:rPr lang="en-US"/>
              <a:t>Hardware</a:t>
            </a:r>
          </a:p>
          <a:p>
            <a:pPr algn="ctr"/>
            <a:r>
              <a:rPr lang="en-US"/>
              <a:t>Repository (XML)</a:t>
            </a:r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>
            <a:off x="5468938" y="6184900"/>
            <a:ext cx="2133600" cy="893763"/>
          </a:xfrm>
          <a:prstGeom prst="ca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pPr algn="ctr"/>
            <a:r>
              <a:rPr lang="en-US"/>
              <a:t>Software</a:t>
            </a:r>
          </a:p>
          <a:p>
            <a:pPr algn="ctr"/>
            <a:r>
              <a:rPr lang="en-US"/>
              <a:t>Repository (XML)</a:t>
            </a: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3557588" y="3257550"/>
            <a:ext cx="3748087" cy="24114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pPr algn="ctr"/>
            <a:r>
              <a:rPr lang="en-US" b="1"/>
              <a:t>Module Selection</a:t>
            </a:r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3706813" y="3879850"/>
            <a:ext cx="2809875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pPr>
              <a:buFontTx/>
              <a:buChar char="•"/>
            </a:pPr>
            <a:r>
              <a:rPr lang="en-US"/>
              <a:t> Resolve Dependencies</a:t>
            </a:r>
          </a:p>
          <a:p>
            <a:pPr>
              <a:buFontTx/>
              <a:buChar char="•"/>
            </a:pPr>
            <a:r>
              <a:rPr lang="en-US"/>
              <a:t> Semantic Evaluation</a:t>
            </a:r>
          </a:p>
          <a:p>
            <a:pPr>
              <a:buFontTx/>
              <a:buChar char="•"/>
            </a:pPr>
            <a:r>
              <a:rPr lang="en-US"/>
              <a:t> Estimation of</a:t>
            </a:r>
          </a:p>
          <a:p>
            <a:pPr lvl="1">
              <a:buFontTx/>
              <a:buChar char="-"/>
            </a:pPr>
            <a:r>
              <a:rPr lang="en-US"/>
              <a:t>Code size</a:t>
            </a:r>
          </a:p>
          <a:p>
            <a:pPr lvl="1">
              <a:buFontTx/>
              <a:buChar char="-"/>
            </a:pPr>
            <a:r>
              <a:rPr lang="en-US"/>
              <a:t>Security properties</a:t>
            </a:r>
          </a:p>
          <a:p>
            <a:pPr lvl="1">
              <a:buFontTx/>
              <a:buChar char="-"/>
            </a:pPr>
            <a:r>
              <a:rPr lang="en-US"/>
              <a:t>Energy assessment</a:t>
            </a:r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8113713" y="3533775"/>
            <a:ext cx="2936875" cy="1100138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pPr algn="ctr"/>
            <a:r>
              <a:rPr lang="en-US"/>
              <a:t>List of potential</a:t>
            </a:r>
            <a:br>
              <a:rPr lang="en-US"/>
            </a:br>
            <a:r>
              <a:rPr lang="en-US"/>
              <a:t>solutions</a:t>
            </a:r>
          </a:p>
          <a:p>
            <a:pPr algn="ctr"/>
            <a:r>
              <a:rPr lang="en-US"/>
              <a:t>satisfying requirements</a:t>
            </a:r>
          </a:p>
        </p:txBody>
      </p:sp>
      <p:sp>
        <p:nvSpPr>
          <p:cNvPr id="24590" name="AutoShape 14"/>
          <p:cNvSpPr>
            <a:spLocks noChangeArrowheads="1"/>
          </p:cNvSpPr>
          <p:nvPr/>
        </p:nvSpPr>
        <p:spPr bwMode="auto">
          <a:xfrm>
            <a:off x="4294188" y="2500313"/>
            <a:ext cx="293687" cy="757237"/>
          </a:xfrm>
          <a:prstGeom prst="downArrow">
            <a:avLst>
              <a:gd name="adj1" fmla="val 50000"/>
              <a:gd name="adj2" fmla="val 68375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endParaRPr lang="de-DE"/>
          </a:p>
        </p:txBody>
      </p:sp>
      <p:sp>
        <p:nvSpPr>
          <p:cNvPr id="24591" name="AutoShape 15"/>
          <p:cNvSpPr>
            <a:spLocks noChangeArrowheads="1"/>
          </p:cNvSpPr>
          <p:nvPr/>
        </p:nvSpPr>
        <p:spPr bwMode="auto">
          <a:xfrm>
            <a:off x="3484563" y="1743075"/>
            <a:ext cx="2058987" cy="8255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pPr algn="ctr"/>
            <a:r>
              <a:rPr lang="en-US"/>
              <a:t>Hardware</a:t>
            </a:r>
          </a:p>
          <a:p>
            <a:pPr algn="ctr"/>
            <a:r>
              <a:rPr lang="en-US"/>
              <a:t>selection</a:t>
            </a:r>
          </a:p>
        </p:txBody>
      </p:sp>
      <p:sp>
        <p:nvSpPr>
          <p:cNvPr id="24592" name="AutoShape 16"/>
          <p:cNvSpPr>
            <a:spLocks noChangeArrowheads="1"/>
          </p:cNvSpPr>
          <p:nvPr/>
        </p:nvSpPr>
        <p:spPr bwMode="auto">
          <a:xfrm>
            <a:off x="5837238" y="1743075"/>
            <a:ext cx="2058987" cy="8255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pPr algn="ctr"/>
            <a:r>
              <a:rPr lang="en-US"/>
              <a:t>Application</a:t>
            </a:r>
          </a:p>
          <a:p>
            <a:pPr algn="ctr"/>
            <a:r>
              <a:rPr lang="en-US"/>
              <a:t>description</a:t>
            </a: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8702675" y="1673225"/>
            <a:ext cx="993775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>
                <a:latin typeface="Arial" charset="0"/>
              </a:rPr>
              <a:t>refine</a:t>
            </a:r>
          </a:p>
        </p:txBody>
      </p:sp>
      <p:sp>
        <p:nvSpPr>
          <p:cNvPr id="24594" name="AutoShape 18"/>
          <p:cNvSpPr>
            <a:spLocks noChangeArrowheads="1"/>
          </p:cNvSpPr>
          <p:nvPr/>
        </p:nvSpPr>
        <p:spPr bwMode="auto">
          <a:xfrm>
            <a:off x="8261350" y="5256213"/>
            <a:ext cx="2527300" cy="890587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pPr algn="ctr"/>
            <a:r>
              <a:rPr lang="en-US"/>
              <a:t>Blueprint for </a:t>
            </a:r>
            <a:br>
              <a:rPr lang="en-US"/>
            </a:br>
            <a:r>
              <a:rPr lang="en-US"/>
              <a:t>system integration</a:t>
            </a:r>
          </a:p>
        </p:txBody>
      </p:sp>
      <p:sp>
        <p:nvSpPr>
          <p:cNvPr id="24595" name="Line 19"/>
          <p:cNvSpPr>
            <a:spLocks noChangeShapeType="1"/>
          </p:cNvSpPr>
          <p:nvPr/>
        </p:nvSpPr>
        <p:spPr bwMode="auto">
          <a:xfrm>
            <a:off x="4294188" y="5668963"/>
            <a:ext cx="0" cy="552450"/>
          </a:xfrm>
          <a:prstGeom prst="line">
            <a:avLst/>
          </a:prstGeom>
          <a:noFill/>
          <a:ln w="762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24596" name="Line 20"/>
          <p:cNvSpPr>
            <a:spLocks noChangeShapeType="1"/>
          </p:cNvSpPr>
          <p:nvPr/>
        </p:nvSpPr>
        <p:spPr bwMode="auto">
          <a:xfrm>
            <a:off x="6499225" y="5668963"/>
            <a:ext cx="0" cy="552450"/>
          </a:xfrm>
          <a:prstGeom prst="line">
            <a:avLst/>
          </a:prstGeom>
          <a:noFill/>
          <a:ln w="762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24597" name="Rectangle 21"/>
          <p:cNvSpPr>
            <a:spLocks noChangeArrowheads="1"/>
          </p:cNvSpPr>
          <p:nvPr/>
        </p:nvSpPr>
        <p:spPr bwMode="auto">
          <a:xfrm>
            <a:off x="3265488" y="1328738"/>
            <a:ext cx="4997450" cy="1447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/>
          <a:lstStyle/>
          <a:p>
            <a:r>
              <a:rPr lang="en-US"/>
              <a:t>User Interface, Application designer</a:t>
            </a:r>
          </a:p>
        </p:txBody>
      </p:sp>
      <p:sp>
        <p:nvSpPr>
          <p:cNvPr id="24598" name="Rectangle 22"/>
          <p:cNvSpPr>
            <a:spLocks noChangeArrowheads="1"/>
          </p:cNvSpPr>
          <p:nvPr/>
        </p:nvSpPr>
        <p:spPr bwMode="auto">
          <a:xfrm rot="-5400000">
            <a:off x="-692150" y="4524375"/>
            <a:ext cx="3533775" cy="15525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24599" name="Text Box 23"/>
          <p:cNvSpPr txBox="1">
            <a:spLocks noChangeArrowheads="1"/>
          </p:cNvSpPr>
          <p:nvPr/>
        </p:nvSpPr>
        <p:spPr bwMode="auto">
          <a:xfrm rot="-5400000">
            <a:off x="796131" y="6001545"/>
            <a:ext cx="1292225" cy="639762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1144" tIns="55572" rIns="111144" bIns="55572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de-DE" sz="1700">
                <a:solidFill>
                  <a:schemeClr val="bg1"/>
                </a:solidFill>
                <a:latin typeface="Arial" charset="0"/>
              </a:rPr>
              <a:t>Software modules</a:t>
            </a:r>
          </a:p>
        </p:txBody>
      </p:sp>
      <p:sp>
        <p:nvSpPr>
          <p:cNvPr id="24600" name="Text Box 24"/>
          <p:cNvSpPr txBox="1">
            <a:spLocks noChangeArrowheads="1"/>
          </p:cNvSpPr>
          <p:nvPr/>
        </p:nvSpPr>
        <p:spPr bwMode="auto">
          <a:xfrm rot="-5400000">
            <a:off x="515144" y="4282281"/>
            <a:ext cx="1870075" cy="639763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1144" tIns="55572" rIns="111144" bIns="55572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de-DE" sz="1700">
                <a:solidFill>
                  <a:schemeClr val="bg1"/>
                </a:solidFill>
                <a:latin typeface="Arial" charset="0"/>
              </a:rPr>
              <a:t>HW-components target systems</a:t>
            </a:r>
          </a:p>
        </p:txBody>
      </p:sp>
      <p:sp>
        <p:nvSpPr>
          <p:cNvPr id="24601" name="Text Box 25"/>
          <p:cNvSpPr txBox="1">
            <a:spLocks noChangeArrowheads="1"/>
          </p:cNvSpPr>
          <p:nvPr/>
        </p:nvSpPr>
        <p:spPr bwMode="auto">
          <a:xfrm rot="-5400000">
            <a:off x="-847725" y="4789488"/>
            <a:ext cx="2933700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1144" tIns="55572" rIns="111144" bIns="55572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de-DE" b="1">
                <a:solidFill>
                  <a:schemeClr val="tx2"/>
                </a:solidFill>
                <a:latin typeface="Arial" charset="0"/>
              </a:rPr>
              <a:t>UI Security engineer</a:t>
            </a:r>
          </a:p>
        </p:txBody>
      </p:sp>
      <p:sp>
        <p:nvSpPr>
          <p:cNvPr id="24602" name="Freeform 26"/>
          <p:cNvSpPr>
            <a:spLocks/>
          </p:cNvSpPr>
          <p:nvPr/>
        </p:nvSpPr>
        <p:spPr bwMode="auto">
          <a:xfrm>
            <a:off x="1744663" y="6386513"/>
            <a:ext cx="4935537" cy="1006475"/>
          </a:xfrm>
          <a:custGeom>
            <a:avLst/>
            <a:gdLst>
              <a:gd name="T0" fmla="*/ 0 w 2512"/>
              <a:gd name="T1" fmla="*/ 0 h 544"/>
              <a:gd name="T2" fmla="*/ 2147483647 w 2512"/>
              <a:gd name="T3" fmla="*/ 0 h 544"/>
              <a:gd name="T4" fmla="*/ 2147483647 w 2512"/>
              <a:gd name="T5" fmla="*/ 2147483647 h 544"/>
              <a:gd name="T6" fmla="*/ 2147483647 w 2512"/>
              <a:gd name="T7" fmla="*/ 2147483647 h 544"/>
              <a:gd name="T8" fmla="*/ 2147483647 w 2512"/>
              <a:gd name="T9" fmla="*/ 2147483647 h 5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12" h="544">
                <a:moveTo>
                  <a:pt x="0" y="0"/>
                </a:moveTo>
                <a:lnTo>
                  <a:pt x="208" y="0"/>
                </a:lnTo>
                <a:lnTo>
                  <a:pt x="208" y="544"/>
                </a:lnTo>
                <a:lnTo>
                  <a:pt x="2512" y="544"/>
                </a:lnTo>
                <a:lnTo>
                  <a:pt x="2512" y="304"/>
                </a:lnTo>
              </a:path>
            </a:pathLst>
          </a:custGeom>
          <a:noFill/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1144" tIns="55572" rIns="111144" bIns="55572" anchor="ctr"/>
          <a:lstStyle/>
          <a:p>
            <a:endParaRPr lang="en-US"/>
          </a:p>
        </p:txBody>
      </p:sp>
      <p:sp>
        <p:nvSpPr>
          <p:cNvPr id="24603" name="Freeform 27"/>
          <p:cNvSpPr>
            <a:spLocks/>
          </p:cNvSpPr>
          <p:nvPr/>
        </p:nvSpPr>
        <p:spPr bwMode="auto">
          <a:xfrm>
            <a:off x="1854200" y="4830763"/>
            <a:ext cx="1336675" cy="1762125"/>
          </a:xfrm>
          <a:custGeom>
            <a:avLst/>
            <a:gdLst>
              <a:gd name="T0" fmla="*/ 0 w 680"/>
              <a:gd name="T1" fmla="*/ 0 h 952"/>
              <a:gd name="T2" fmla="*/ 2147483647 w 680"/>
              <a:gd name="T3" fmla="*/ 0 h 952"/>
              <a:gd name="T4" fmla="*/ 2147483647 w 680"/>
              <a:gd name="T5" fmla="*/ 2147483647 h 952"/>
              <a:gd name="T6" fmla="*/ 2147483647 w 680"/>
              <a:gd name="T7" fmla="*/ 2147483647 h 95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80" h="952">
                <a:moveTo>
                  <a:pt x="0" y="0"/>
                </a:moveTo>
                <a:lnTo>
                  <a:pt x="360" y="0"/>
                </a:lnTo>
                <a:lnTo>
                  <a:pt x="384" y="952"/>
                </a:lnTo>
                <a:lnTo>
                  <a:pt x="680" y="944"/>
                </a:lnTo>
              </a:path>
            </a:pathLst>
          </a:custGeom>
          <a:noFill/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1144" tIns="55572" rIns="111144" bIns="55572" anchor="ctr"/>
          <a:lstStyle/>
          <a:p>
            <a:endParaRPr lang="en-US"/>
          </a:p>
        </p:txBody>
      </p:sp>
      <p:sp>
        <p:nvSpPr>
          <p:cNvPr id="24604" name="Text Box 28"/>
          <p:cNvSpPr txBox="1">
            <a:spLocks noChangeArrowheads="1"/>
          </p:cNvSpPr>
          <p:nvPr/>
        </p:nvSpPr>
        <p:spPr bwMode="auto">
          <a:xfrm>
            <a:off x="8124825" y="6637338"/>
            <a:ext cx="3190875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1144" tIns="55572" rIns="111144" bIns="55572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de-DE" sz="1700" b="1">
                <a:solidFill>
                  <a:schemeClr val="tx2"/>
                </a:solidFill>
                <a:latin typeface="Arial" charset="0"/>
              </a:rPr>
              <a:t>System development phase</a:t>
            </a:r>
          </a:p>
        </p:txBody>
      </p:sp>
      <p:sp>
        <p:nvSpPr>
          <p:cNvPr id="24605" name="Text Box 29"/>
          <p:cNvSpPr txBox="1">
            <a:spLocks noChangeArrowheads="1"/>
          </p:cNvSpPr>
          <p:nvPr/>
        </p:nvSpPr>
        <p:spPr bwMode="auto">
          <a:xfrm>
            <a:off x="407988" y="2725738"/>
            <a:ext cx="2279650" cy="63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1144" tIns="55572" rIns="111144" bIns="55572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de-DE" sz="1700" b="1">
                <a:solidFill>
                  <a:schemeClr val="tx2"/>
                </a:solidFill>
                <a:latin typeface="Arial" charset="0"/>
              </a:rPr>
              <a:t>Component development phase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Setup of Hardware Repository</a:t>
            </a:r>
            <a:endParaRPr lang="en-US" smtClean="0"/>
          </a:p>
        </p:txBody>
      </p:sp>
      <p:pic>
        <p:nvPicPr>
          <p:cNvPr id="2560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638300" y="1617663"/>
            <a:ext cx="8099425" cy="5815012"/>
          </a:xfrm>
          <a:noFill/>
        </p:spPr>
      </p:pic>
      <p:sp>
        <p:nvSpPr>
          <p:cNvPr id="499716" name="Text Box 4"/>
          <p:cNvSpPr txBox="1">
            <a:spLocks noChangeArrowheads="1"/>
          </p:cNvSpPr>
          <p:nvPr/>
        </p:nvSpPr>
        <p:spPr bwMode="auto">
          <a:xfrm>
            <a:off x="6103938" y="2068513"/>
            <a:ext cx="287655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de-DE" b="1">
                <a:solidFill>
                  <a:srgbClr val="FF0000"/>
                </a:solidFill>
                <a:latin typeface="Arial" charset="0"/>
              </a:rPr>
              <a:t>Structural view/ selection of </a:t>
            </a:r>
            <a:br>
              <a:rPr lang="de-DE" b="1">
                <a:solidFill>
                  <a:srgbClr val="FF0000"/>
                </a:solidFill>
                <a:latin typeface="Arial" charset="0"/>
              </a:rPr>
            </a:br>
            <a:r>
              <a:rPr lang="de-DE" b="1">
                <a:solidFill>
                  <a:srgbClr val="FF0000"/>
                </a:solidFill>
                <a:latin typeface="Arial" charset="0"/>
              </a:rPr>
              <a:t>sub-components</a:t>
            </a:r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99717" name="Text Box 5"/>
          <p:cNvSpPr txBox="1">
            <a:spLocks noChangeArrowheads="1"/>
          </p:cNvSpPr>
          <p:nvPr/>
        </p:nvSpPr>
        <p:spPr bwMode="auto">
          <a:xfrm>
            <a:off x="1131888" y="6119813"/>
            <a:ext cx="2549525" cy="48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de-DE" b="1">
                <a:solidFill>
                  <a:srgbClr val="FF0000"/>
                </a:solidFill>
                <a:latin typeface="Arial" charset="0"/>
              </a:rPr>
              <a:t>Parametrisation</a:t>
            </a:r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99718" name="Text Box 6"/>
          <p:cNvSpPr txBox="1">
            <a:spLocks noChangeArrowheads="1"/>
          </p:cNvSpPr>
          <p:nvPr/>
        </p:nvSpPr>
        <p:spPr bwMode="auto">
          <a:xfrm>
            <a:off x="7143750" y="6029325"/>
            <a:ext cx="3741738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de-DE" b="1">
                <a:solidFill>
                  <a:srgbClr val="FF0000"/>
                </a:solidFill>
                <a:latin typeface="Arial" charset="0"/>
              </a:rPr>
              <a:t>Re-usable XML,</a:t>
            </a:r>
          </a:p>
          <a:p>
            <a:pPr eaLnBrk="1" hangingPunct="1"/>
            <a:r>
              <a:rPr lang="de-DE" b="1">
                <a:solidFill>
                  <a:srgbClr val="FF0000"/>
                </a:solidFill>
                <a:latin typeface="Arial" charset="0"/>
              </a:rPr>
              <a:t>part of </a:t>
            </a:r>
            <a:br>
              <a:rPr lang="de-DE" b="1">
                <a:solidFill>
                  <a:srgbClr val="FF0000"/>
                </a:solidFill>
                <a:latin typeface="Arial" charset="0"/>
              </a:rPr>
            </a:br>
            <a:r>
              <a:rPr lang="de-DE" b="1">
                <a:solidFill>
                  <a:srgbClr val="FF0000"/>
                </a:solidFill>
                <a:latin typeface="Arial" charset="0"/>
              </a:rPr>
              <a:t>hardware repository</a:t>
            </a:r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99719" name="AutoShape 7"/>
          <p:cNvSpPr>
            <a:spLocks noChangeArrowheads="1"/>
          </p:cNvSpPr>
          <p:nvPr/>
        </p:nvSpPr>
        <p:spPr bwMode="auto">
          <a:xfrm rot="2390181">
            <a:off x="4910138" y="3041650"/>
            <a:ext cx="534987" cy="2936875"/>
          </a:xfrm>
          <a:prstGeom prst="downArrow">
            <a:avLst>
              <a:gd name="adj1" fmla="val 50000"/>
              <a:gd name="adj2" fmla="val 14557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endParaRPr lang="de-DE"/>
          </a:p>
        </p:txBody>
      </p:sp>
      <p:sp>
        <p:nvSpPr>
          <p:cNvPr id="499720" name="AutoShape 8"/>
          <p:cNvSpPr>
            <a:spLocks noChangeArrowheads="1"/>
          </p:cNvSpPr>
          <p:nvPr/>
        </p:nvSpPr>
        <p:spPr bwMode="auto">
          <a:xfrm rot="-5400000">
            <a:off x="5264150" y="4884738"/>
            <a:ext cx="504825" cy="3105150"/>
          </a:xfrm>
          <a:prstGeom prst="downArrow">
            <a:avLst>
              <a:gd name="adj1" fmla="val 50000"/>
              <a:gd name="adj2" fmla="val 14497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9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9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9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9716" grpId="0"/>
      <p:bldP spid="499717" grpId="0"/>
      <p:bldP spid="499718" grpId="0"/>
      <p:bldP spid="499719" grpId="0" animBg="1"/>
      <p:bldP spid="499720" grpId="0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umsplatzhalter 3"/>
          <p:cNvSpPr>
            <a:spLocks noGrp="1"/>
          </p:cNvSpPr>
          <p:nvPr>
            <p:ph type="dt" sz="quarter" idx="4294967295"/>
          </p:nvPr>
        </p:nvSpPr>
        <p:spPr bwMode="auto">
          <a:xfrm>
            <a:off x="727075" y="7253288"/>
            <a:ext cx="3403600" cy="461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0377" tIns="55189" rIns="110377" bIns="55189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8BB43C1-29D0-400D-99DB-9F637F6AC1F4}" type="datetime2">
              <a:rPr lang="de-DE">
                <a:latin typeface="Arial" charset="0"/>
              </a:rPr>
              <a:pPr eaLnBrk="1" hangingPunct="1"/>
              <a:t>Freitag, 29. Juni 2012</a:t>
            </a:fld>
            <a:r>
              <a:rPr lang="de-DE">
                <a:latin typeface="Arial" charset="0"/>
              </a:rPr>
              <a:t/>
            </a:r>
            <a:br>
              <a:rPr lang="de-DE">
                <a:latin typeface="Arial" charset="0"/>
              </a:rPr>
            </a:br>
            <a:r>
              <a:rPr lang="de-DE">
                <a:latin typeface="Arial" charset="0"/>
              </a:rPr>
              <a:t>winter term 2008 – Wireless Sensor Networks</a:t>
            </a:r>
          </a:p>
        </p:txBody>
      </p:sp>
      <p:sp>
        <p:nvSpPr>
          <p:cNvPr id="26627" name="Foliennummernplatzhalt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4567238" y="7313613"/>
            <a:ext cx="2151062" cy="25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0377" tIns="55189" rIns="110377" bIns="55189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de-DE">
                <a:latin typeface="Arial" charset="0"/>
              </a:rPr>
              <a:t>Chapter 7 – Page </a:t>
            </a:r>
            <a:fld id="{65A4B536-7A38-4B93-BC59-031350382AD9}" type="slidenum">
              <a:rPr lang="de-DE">
                <a:latin typeface="Arial" charset="0"/>
              </a:rPr>
              <a:pPr eaLnBrk="1" hangingPunct="1"/>
              <a:t>163</a:t>
            </a:fld>
            <a:endParaRPr lang="de-DE">
              <a:latin typeface="Arial" charset="0"/>
            </a:endParaRPr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Setup of Software Repository</a:t>
            </a:r>
            <a:endParaRPr lang="en-US" smtClean="0"/>
          </a:p>
        </p:txBody>
      </p:sp>
      <p:pic>
        <p:nvPicPr>
          <p:cNvPr id="2662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473200" y="1487488"/>
            <a:ext cx="8513763" cy="5564187"/>
          </a:xfrm>
          <a:noFill/>
        </p:spPr>
      </p:pic>
      <p:sp>
        <p:nvSpPr>
          <p:cNvPr id="500740" name="Text Box 4"/>
          <p:cNvSpPr txBox="1">
            <a:spLocks noChangeArrowheads="1"/>
          </p:cNvSpPr>
          <p:nvPr/>
        </p:nvSpPr>
        <p:spPr bwMode="auto">
          <a:xfrm>
            <a:off x="1441450" y="2087563"/>
            <a:ext cx="4383088" cy="158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de-DE" b="1">
                <a:solidFill>
                  <a:srgbClr val="FF0000"/>
                </a:solidFill>
                <a:latin typeface="Arial" charset="0"/>
              </a:rPr>
              <a:t> structural view</a:t>
            </a:r>
          </a:p>
          <a:p>
            <a:pPr eaLnBrk="1" hangingPunct="1">
              <a:buFontTx/>
              <a:buChar char="-"/>
            </a:pPr>
            <a:r>
              <a:rPr lang="de-DE" b="1">
                <a:solidFill>
                  <a:srgbClr val="FF0000"/>
                </a:solidFill>
                <a:latin typeface="Arial" charset="0"/>
              </a:rPr>
              <a:t> dependency graph</a:t>
            </a:r>
          </a:p>
          <a:p>
            <a:pPr eaLnBrk="1" hangingPunct="1">
              <a:buFontTx/>
              <a:buChar char="-"/>
            </a:pPr>
            <a:r>
              <a:rPr lang="de-DE" b="1">
                <a:solidFill>
                  <a:srgbClr val="FF0000"/>
                </a:solidFill>
                <a:latin typeface="Arial" charset="0"/>
              </a:rPr>
              <a:t> selection of sub-components</a:t>
            </a:r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  <p:grpSp>
        <p:nvGrpSpPr>
          <p:cNvPr id="500741" name="Group 5"/>
          <p:cNvGrpSpPr>
            <a:grpSpLocks/>
          </p:cNvGrpSpPr>
          <p:nvPr/>
        </p:nvGrpSpPr>
        <p:grpSpPr bwMode="auto">
          <a:xfrm>
            <a:off x="1249363" y="3536950"/>
            <a:ext cx="3433762" cy="3541713"/>
            <a:chOff x="636" y="1910"/>
            <a:chExt cx="1748" cy="1912"/>
          </a:xfrm>
        </p:grpSpPr>
        <p:sp>
          <p:nvSpPr>
            <p:cNvPr id="26635" name="Text Box 6"/>
            <p:cNvSpPr txBox="1">
              <a:spLocks noChangeArrowheads="1"/>
            </p:cNvSpPr>
            <p:nvPr/>
          </p:nvSpPr>
          <p:spPr bwMode="auto">
            <a:xfrm>
              <a:off x="636" y="3174"/>
              <a:ext cx="1748" cy="6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de-DE" b="1">
                  <a:solidFill>
                    <a:srgbClr val="FF0000"/>
                  </a:solidFill>
                  <a:latin typeface="Arial" charset="0"/>
                </a:rPr>
                <a:t>Setting of parameters,</a:t>
              </a:r>
              <a:br>
                <a:rPr lang="de-DE" b="1">
                  <a:solidFill>
                    <a:srgbClr val="FF0000"/>
                  </a:solidFill>
                  <a:latin typeface="Arial" charset="0"/>
                </a:rPr>
              </a:br>
              <a:r>
                <a:rPr lang="de-DE" b="1">
                  <a:solidFill>
                    <a:srgbClr val="FF0000"/>
                  </a:solidFill>
                  <a:latin typeface="Arial" charset="0"/>
                </a:rPr>
                <a:t>dependencies, </a:t>
              </a:r>
            </a:p>
            <a:p>
              <a:pPr eaLnBrk="1" hangingPunct="1"/>
              <a:r>
                <a:rPr lang="de-DE" b="1">
                  <a:solidFill>
                    <a:srgbClr val="FF0000"/>
                  </a:solidFill>
                  <a:latin typeface="Arial" charset="0"/>
                </a:rPr>
                <a:t>requirements</a:t>
              </a:r>
              <a:endParaRPr lang="en-US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26636" name="AutoShape 7"/>
            <p:cNvSpPr>
              <a:spLocks noChangeArrowheads="1"/>
            </p:cNvSpPr>
            <p:nvPr/>
          </p:nvSpPr>
          <p:spPr bwMode="auto">
            <a:xfrm rot="-1234474">
              <a:off x="1043" y="1910"/>
              <a:ext cx="204" cy="1112"/>
            </a:xfrm>
            <a:prstGeom prst="downArrow">
              <a:avLst>
                <a:gd name="adj1" fmla="val 50000"/>
                <a:gd name="adj2" fmla="val 136275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500744" name="Group 8"/>
          <p:cNvGrpSpPr>
            <a:grpSpLocks/>
          </p:cNvGrpSpPr>
          <p:nvPr/>
        </p:nvGrpSpPr>
        <p:grpSpPr bwMode="auto">
          <a:xfrm>
            <a:off x="4767263" y="5818188"/>
            <a:ext cx="5992812" cy="1200150"/>
            <a:chOff x="2427" y="3141"/>
            <a:chExt cx="3050" cy="648"/>
          </a:xfrm>
        </p:grpSpPr>
        <p:sp>
          <p:nvSpPr>
            <p:cNvPr id="26633" name="Text Box 9"/>
            <p:cNvSpPr txBox="1">
              <a:spLocks noChangeArrowheads="1"/>
            </p:cNvSpPr>
            <p:nvPr/>
          </p:nvSpPr>
          <p:spPr bwMode="auto">
            <a:xfrm>
              <a:off x="3765" y="3141"/>
              <a:ext cx="1712" cy="6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de-DE" b="1">
                  <a:solidFill>
                    <a:srgbClr val="FF0000"/>
                  </a:solidFill>
                  <a:latin typeface="Arial" charset="0"/>
                </a:rPr>
                <a:t>Re-usable XML,</a:t>
              </a:r>
            </a:p>
            <a:p>
              <a:pPr eaLnBrk="1" hangingPunct="1"/>
              <a:r>
                <a:rPr lang="de-DE" b="1">
                  <a:solidFill>
                    <a:srgbClr val="FF0000"/>
                  </a:solidFill>
                  <a:latin typeface="Arial" charset="0"/>
                </a:rPr>
                <a:t>part of software</a:t>
              </a:r>
            </a:p>
            <a:p>
              <a:pPr eaLnBrk="1" hangingPunct="1"/>
              <a:r>
                <a:rPr lang="de-DE" b="1">
                  <a:solidFill>
                    <a:srgbClr val="FF0000"/>
                  </a:solidFill>
                  <a:latin typeface="Arial" charset="0"/>
                </a:rPr>
                <a:t> repository</a:t>
              </a:r>
              <a:endParaRPr lang="en-US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26634" name="AutoShape 10"/>
            <p:cNvSpPr>
              <a:spLocks noChangeArrowheads="1"/>
            </p:cNvSpPr>
            <p:nvPr/>
          </p:nvSpPr>
          <p:spPr bwMode="auto">
            <a:xfrm rot="-5400000">
              <a:off x="2987" y="2745"/>
              <a:ext cx="186" cy="1305"/>
            </a:xfrm>
            <a:prstGeom prst="downArrow">
              <a:avLst>
                <a:gd name="adj1" fmla="val 50000"/>
                <a:gd name="adj2" fmla="val 17540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0740" grpId="0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846138" y="1866900"/>
            <a:ext cx="9590087" cy="5280025"/>
          </a:xfrm>
          <a:noFill/>
        </p:spPr>
      </p:pic>
      <p:sp>
        <p:nvSpPr>
          <p:cNvPr id="276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configKIT for Application Designers</a:t>
            </a:r>
          </a:p>
        </p:txBody>
      </p:sp>
      <p:sp>
        <p:nvSpPr>
          <p:cNvPr id="501764" name="Text Box 4"/>
          <p:cNvSpPr txBox="1">
            <a:spLocks noChangeArrowheads="1"/>
          </p:cNvSpPr>
          <p:nvPr/>
        </p:nvSpPr>
        <p:spPr bwMode="auto">
          <a:xfrm>
            <a:off x="3573463" y="1565275"/>
            <a:ext cx="5429250" cy="481013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de-DE" b="1">
                <a:solidFill>
                  <a:srgbClr val="FF0000"/>
                </a:solidFill>
                <a:latin typeface="Arial" charset="0"/>
              </a:rPr>
              <a:t> Selection of hardware</a:t>
            </a:r>
          </a:p>
        </p:txBody>
      </p:sp>
      <p:sp>
        <p:nvSpPr>
          <p:cNvPr id="501765" name="Text Box 5"/>
          <p:cNvSpPr txBox="1">
            <a:spLocks noChangeArrowheads="1"/>
          </p:cNvSpPr>
          <p:nvPr/>
        </p:nvSpPr>
        <p:spPr bwMode="auto">
          <a:xfrm>
            <a:off x="5233988" y="5997575"/>
            <a:ext cx="5842000" cy="1587500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de-DE" b="1">
                <a:solidFill>
                  <a:srgbClr val="FF0000"/>
                </a:solidFill>
                <a:latin typeface="Arial" charset="0"/>
              </a:rPr>
              <a:t> Proposed software configuration</a:t>
            </a:r>
          </a:p>
          <a:p>
            <a:pPr eaLnBrk="1" hangingPunct="1">
              <a:buFontTx/>
              <a:buChar char="-"/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 Including assessment of security level</a:t>
            </a:r>
          </a:p>
          <a:p>
            <a:pPr eaLnBrk="1" hangingPunct="1">
              <a:buFontTx/>
              <a:buChar char="-"/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 Prediction of footprint </a:t>
            </a:r>
          </a:p>
        </p:txBody>
      </p:sp>
      <p:sp>
        <p:nvSpPr>
          <p:cNvPr id="501766" name="AutoShape 6"/>
          <p:cNvSpPr>
            <a:spLocks noChangeArrowheads="1"/>
          </p:cNvSpPr>
          <p:nvPr/>
        </p:nvSpPr>
        <p:spPr bwMode="auto">
          <a:xfrm rot="2967340">
            <a:off x="2699545" y="1929606"/>
            <a:ext cx="550862" cy="3076575"/>
          </a:xfrm>
          <a:prstGeom prst="downArrow">
            <a:avLst>
              <a:gd name="adj1" fmla="val 50000"/>
              <a:gd name="adj2" fmla="val 13163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endParaRPr lang="de-DE"/>
          </a:p>
        </p:txBody>
      </p:sp>
      <p:sp>
        <p:nvSpPr>
          <p:cNvPr id="501767" name="AutoShape 7"/>
          <p:cNvSpPr>
            <a:spLocks noChangeArrowheads="1"/>
          </p:cNvSpPr>
          <p:nvPr/>
        </p:nvSpPr>
        <p:spPr bwMode="auto">
          <a:xfrm rot="-6410453">
            <a:off x="3303588" y="5232400"/>
            <a:ext cx="485775" cy="1984375"/>
          </a:xfrm>
          <a:prstGeom prst="downArrow">
            <a:avLst>
              <a:gd name="adj1" fmla="val 50000"/>
              <a:gd name="adj2" fmla="val 962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endParaRPr lang="de-DE"/>
          </a:p>
        </p:txBody>
      </p:sp>
      <p:sp>
        <p:nvSpPr>
          <p:cNvPr id="501768" name="AutoShape 8"/>
          <p:cNvSpPr>
            <a:spLocks noChangeArrowheads="1"/>
          </p:cNvSpPr>
          <p:nvPr/>
        </p:nvSpPr>
        <p:spPr bwMode="auto">
          <a:xfrm rot="3651608">
            <a:off x="2395538" y="1308100"/>
            <a:ext cx="407987" cy="2227263"/>
          </a:xfrm>
          <a:prstGeom prst="downArrow">
            <a:avLst>
              <a:gd name="adj1" fmla="val 50000"/>
              <a:gd name="adj2" fmla="val 12866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endParaRPr lang="de-DE"/>
          </a:p>
        </p:txBody>
      </p:sp>
      <p:sp>
        <p:nvSpPr>
          <p:cNvPr id="501769" name="AutoShape 9"/>
          <p:cNvSpPr>
            <a:spLocks noChangeArrowheads="1"/>
          </p:cNvSpPr>
          <p:nvPr/>
        </p:nvSpPr>
        <p:spPr bwMode="auto">
          <a:xfrm rot="2510511">
            <a:off x="3813175" y="2889250"/>
            <a:ext cx="579438" cy="1658938"/>
          </a:xfrm>
          <a:prstGeom prst="downArrow">
            <a:avLst>
              <a:gd name="adj1" fmla="val 50000"/>
              <a:gd name="adj2" fmla="val 7592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endParaRPr lang="de-DE"/>
          </a:p>
        </p:txBody>
      </p:sp>
      <p:sp>
        <p:nvSpPr>
          <p:cNvPr id="501770" name="AutoShape 10"/>
          <p:cNvSpPr>
            <a:spLocks noChangeArrowheads="1"/>
          </p:cNvSpPr>
          <p:nvPr/>
        </p:nvSpPr>
        <p:spPr bwMode="auto">
          <a:xfrm>
            <a:off x="3090863" y="4373563"/>
            <a:ext cx="1665287" cy="1138237"/>
          </a:xfrm>
          <a:custGeom>
            <a:avLst/>
            <a:gdLst>
              <a:gd name="T0" fmla="*/ 196038896 w 21600"/>
              <a:gd name="T1" fmla="*/ 936988214 h 21600"/>
              <a:gd name="T2" fmla="*/ 2147483647 w 21600"/>
              <a:gd name="T3" fmla="*/ 1954865188 h 21600"/>
              <a:gd name="T4" fmla="*/ 2099017861 w 21600"/>
              <a:gd name="T5" fmla="*/ 1146744847 h 21600"/>
              <a:gd name="T6" fmla="*/ 2147483647 w 21600"/>
              <a:gd name="T7" fmla="*/ 1356498687 h 21600"/>
              <a:gd name="T8" fmla="*/ 2147483647 w 21600"/>
              <a:gd name="T9" fmla="*/ 2034748031 h 21600"/>
              <a:gd name="T10" fmla="*/ 2147483647 w 21600"/>
              <a:gd name="T11" fmla="*/ 135649868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400" y="13782"/>
                  <a:pt x="7817" y="16200"/>
                  <a:pt x="10800" y="16200"/>
                </a:cubicBezTo>
                <a:cubicBezTo>
                  <a:pt x="12527" y="16200"/>
                  <a:pt x="14150" y="15373"/>
                  <a:pt x="15167" y="13976"/>
                </a:cubicBezTo>
                <a:lnTo>
                  <a:pt x="19534" y="17152"/>
                </a:lnTo>
                <a:cubicBezTo>
                  <a:pt x="17501" y="19946"/>
                  <a:pt x="14255" y="21599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0377" tIns="55189" rIns="110377" bIns="55189" anchor="ctr"/>
          <a:lstStyle/>
          <a:p>
            <a:endParaRPr lang="en-US"/>
          </a:p>
        </p:txBody>
      </p:sp>
      <p:sp>
        <p:nvSpPr>
          <p:cNvPr id="501771" name="Text Box 11"/>
          <p:cNvSpPr txBox="1">
            <a:spLocks noChangeArrowheads="1"/>
          </p:cNvSpPr>
          <p:nvPr/>
        </p:nvSpPr>
        <p:spPr bwMode="auto">
          <a:xfrm>
            <a:off x="4945063" y="4279900"/>
            <a:ext cx="6099175" cy="1219200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 Each change of inputs immediately 	updates the result</a:t>
            </a:r>
          </a:p>
          <a:p>
            <a:pPr eaLnBrk="1" hangingPunct="1"/>
            <a:r>
              <a:rPr lang="en-US" b="1">
                <a:solidFill>
                  <a:srgbClr val="FF0000"/>
                </a:solidFill>
                <a:latin typeface="Arial" charset="0"/>
                <a:sym typeface="Wingdings" pitchFamily="2" charset="2"/>
              </a:rPr>
              <a:t> Fast and easy refinement process</a:t>
            </a:r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01772" name="Text Box 12"/>
          <p:cNvSpPr txBox="1">
            <a:spLocks noChangeArrowheads="1"/>
          </p:cNvSpPr>
          <p:nvPr/>
        </p:nvSpPr>
        <p:spPr bwMode="auto">
          <a:xfrm>
            <a:off x="4095750" y="2163763"/>
            <a:ext cx="5430838" cy="481012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de-DE" b="1">
                <a:solidFill>
                  <a:srgbClr val="FF0000"/>
                </a:solidFill>
                <a:latin typeface="Arial" charset="0"/>
              </a:rPr>
              <a:t>- Selection of required functions</a:t>
            </a:r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01773" name="Text Box 13"/>
          <p:cNvSpPr txBox="1">
            <a:spLocks noChangeArrowheads="1"/>
          </p:cNvSpPr>
          <p:nvPr/>
        </p:nvSpPr>
        <p:spPr bwMode="auto">
          <a:xfrm>
            <a:off x="4665663" y="2774950"/>
            <a:ext cx="5430837" cy="481013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de-DE" b="1">
                <a:solidFill>
                  <a:srgbClr val="FF0000"/>
                </a:solidFill>
                <a:latin typeface="Arial" charset="0"/>
              </a:rPr>
              <a:t> Definition of security properties</a:t>
            </a:r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0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0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0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0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0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0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0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0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0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64" grpId="0" animBg="1"/>
      <p:bldP spid="501765" grpId="0" animBg="1"/>
      <p:bldP spid="501766" grpId="0" animBg="1"/>
      <p:bldP spid="501767" grpId="0" animBg="1"/>
      <p:bldP spid="501768" grpId="0" animBg="1"/>
      <p:bldP spid="501769" grpId="0" animBg="1"/>
      <p:bldP spid="501770" grpId="0" animBg="1"/>
      <p:bldP spid="501771" grpId="0" animBg="1"/>
      <p:bldP spid="501772" grpId="0" animBg="1"/>
      <p:bldP spid="501773" grpId="0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smtClean="0"/>
          </a:p>
        </p:txBody>
      </p:sp>
      <p:sp>
        <p:nvSpPr>
          <p:cNvPr id="28675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mtClean="0"/>
          </a:p>
          <a:p>
            <a:endParaRPr lang="de-DE" smtClean="0"/>
          </a:p>
          <a:p>
            <a:r>
              <a:rPr lang="de-DE" smtClean="0"/>
              <a:t>Privacy </a:t>
            </a:r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 smtClean="0"/>
              <a:t>PGEC: Sandbox and Web services</a:t>
            </a:r>
          </a:p>
        </p:txBody>
      </p:sp>
      <p:pic>
        <p:nvPicPr>
          <p:cNvPr id="29699" name="Picture 5" descr="UsualSandboxMode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7913" y="1644650"/>
            <a:ext cx="6264275" cy="231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6" descr="UsualWebhost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0213" y="4446588"/>
            <a:ext cx="6275387" cy="232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 smtClean="0"/>
              <a:t>PGEC Concept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smtClean="0"/>
          </a:p>
        </p:txBody>
      </p:sp>
      <p:pic>
        <p:nvPicPr>
          <p:cNvPr id="30724" name="Picture 4" descr="PGECBestOfBothWorld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8450" y="2351088"/>
            <a:ext cx="7859713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1900" smtClean="0"/>
              <a:t>Service classes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mtClean="0"/>
              <a:t>Autististic Online Services </a:t>
            </a:r>
          </a:p>
          <a:p>
            <a:pPr lvl="1" indent="0">
              <a:lnSpc>
                <a:spcPct val="90000"/>
              </a:lnSpc>
            </a:pPr>
            <a:r>
              <a:rPr lang="en-GB" smtClean="0"/>
              <a:t>Data is exclusively needed while the service is provided and the communication is bilateral between service user and provider</a:t>
            </a:r>
          </a:p>
          <a:p>
            <a:pPr lvl="1" indent="0">
              <a:lnSpc>
                <a:spcPct val="90000"/>
              </a:lnSpc>
            </a:pPr>
            <a:r>
              <a:rPr lang="en-GB" smtClean="0"/>
              <a:t>Service user is the only sink</a:t>
            </a:r>
          </a:p>
          <a:p>
            <a:pPr lvl="1" indent="0">
              <a:lnSpc>
                <a:spcPct val="90000"/>
              </a:lnSpc>
            </a:pPr>
            <a:r>
              <a:rPr lang="en-GB" smtClean="0"/>
              <a:t>e.g. Navigation services</a:t>
            </a:r>
          </a:p>
          <a:p>
            <a:pPr>
              <a:lnSpc>
                <a:spcPct val="90000"/>
              </a:lnSpc>
            </a:pPr>
            <a:endParaRPr lang="en-GB" smtClean="0"/>
          </a:p>
          <a:p>
            <a:pPr>
              <a:lnSpc>
                <a:spcPct val="90000"/>
              </a:lnSpc>
            </a:pPr>
            <a:r>
              <a:rPr lang="en-GB" smtClean="0"/>
              <a:t>Semi- Autististic Online Services </a:t>
            </a:r>
          </a:p>
          <a:p>
            <a:pPr lvl="1" indent="0">
              <a:lnSpc>
                <a:spcPct val="90000"/>
              </a:lnSpc>
            </a:pPr>
            <a:r>
              <a:rPr lang="en-GB" smtClean="0"/>
              <a:t>Same as Autistic ones </a:t>
            </a:r>
            <a:r>
              <a:rPr lang="en-GB" smtClean="0">
                <a:solidFill>
                  <a:srgbClr val="FF6600"/>
                </a:solidFill>
              </a:rPr>
              <a:t>BUT</a:t>
            </a:r>
          </a:p>
          <a:p>
            <a:pPr lvl="1" indent="0">
              <a:lnSpc>
                <a:spcPct val="90000"/>
              </a:lnSpc>
            </a:pPr>
            <a:r>
              <a:rPr lang="en-GB" smtClean="0"/>
              <a:t>A third party is involved as data sink </a:t>
            </a:r>
          </a:p>
          <a:p>
            <a:pPr lvl="1" indent="0">
              <a:lnSpc>
                <a:spcPct val="90000"/>
              </a:lnSpc>
            </a:pPr>
            <a:r>
              <a:rPr lang="en-GB" smtClean="0"/>
              <a:t>E.g. remote control of a camera</a:t>
            </a:r>
          </a:p>
          <a:p>
            <a:pPr>
              <a:lnSpc>
                <a:spcPct val="90000"/>
              </a:lnSpc>
            </a:pPr>
            <a:endParaRPr lang="en-GB" smtClean="0"/>
          </a:p>
          <a:p>
            <a:pPr>
              <a:lnSpc>
                <a:spcPct val="90000"/>
              </a:lnSpc>
            </a:pPr>
            <a:r>
              <a:rPr lang="en-GB" smtClean="0"/>
              <a:t>Offline Services </a:t>
            </a:r>
          </a:p>
          <a:p>
            <a:pPr lvl="1" indent="0">
              <a:lnSpc>
                <a:spcPct val="90000"/>
              </a:lnSpc>
            </a:pPr>
            <a:r>
              <a:rPr lang="en-GB" smtClean="0"/>
              <a:t>Data is needed to accomplish the service after the online communication has been finished</a:t>
            </a:r>
          </a:p>
          <a:p>
            <a:pPr lvl="1" indent="0">
              <a:lnSpc>
                <a:spcPct val="90000"/>
              </a:lnSpc>
            </a:pPr>
            <a:r>
              <a:rPr lang="en-GB" smtClean="0"/>
              <a:t>E.g. snail mail address for shipping goods</a:t>
            </a:r>
          </a:p>
          <a:p>
            <a:pPr>
              <a:lnSpc>
                <a:spcPct val="90000"/>
              </a:lnSpc>
            </a:pPr>
            <a:endParaRPr lang="en-GB" smtClean="0"/>
          </a:p>
        </p:txBody>
      </p:sp>
      <p:grpSp>
        <p:nvGrpSpPr>
          <p:cNvPr id="447492" name="Group 4"/>
          <p:cNvGrpSpPr>
            <a:grpSpLocks/>
          </p:cNvGrpSpPr>
          <p:nvPr/>
        </p:nvGrpSpPr>
        <p:grpSpPr bwMode="auto">
          <a:xfrm>
            <a:off x="9282113" y="2130425"/>
            <a:ext cx="914400" cy="4537075"/>
            <a:chOff x="5847" y="1342"/>
            <a:chExt cx="576" cy="2858"/>
          </a:xfrm>
        </p:grpSpPr>
        <p:sp>
          <p:nvSpPr>
            <p:cNvPr id="31749" name="AutoShape 5"/>
            <p:cNvSpPr>
              <a:spLocks noChangeArrowheads="1"/>
            </p:cNvSpPr>
            <p:nvPr/>
          </p:nvSpPr>
          <p:spPr bwMode="auto">
            <a:xfrm flipH="1" flipV="1">
              <a:off x="5847" y="1342"/>
              <a:ext cx="576" cy="2858"/>
            </a:xfrm>
            <a:prstGeom prst="triangle">
              <a:avLst>
                <a:gd name="adj" fmla="val 50000"/>
              </a:avLst>
            </a:prstGeom>
            <a:solidFill>
              <a:srgbClr val="00CC99">
                <a:alpha val="3098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1750" name="Text Box 6"/>
            <p:cNvSpPr txBox="1">
              <a:spLocks noChangeArrowheads="1"/>
            </p:cNvSpPr>
            <p:nvPr/>
          </p:nvSpPr>
          <p:spPr bwMode="auto">
            <a:xfrm>
              <a:off x="5995" y="1362"/>
              <a:ext cx="289" cy="27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sz="1800"/>
                <a:t>Level of protection provided by PGECs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1900" smtClean="0"/>
              <a:t>Privacy Guaranteeing Execution Container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809750"/>
            <a:ext cx="8153400" cy="504825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GB" i="1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GB" smtClean="0"/>
              <a:t>Applied and necessary protection means: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smtClean="0"/>
          </a:p>
          <a:p>
            <a:pPr>
              <a:lnSpc>
                <a:spcPct val="90000"/>
              </a:lnSpc>
            </a:pPr>
            <a:r>
              <a:rPr lang="en-GB" smtClean="0"/>
              <a:t>Allow only predefined communication end points and data, i.e. literals</a:t>
            </a:r>
          </a:p>
          <a:p>
            <a:pPr>
              <a:lnSpc>
                <a:spcPct val="90000"/>
              </a:lnSpc>
            </a:pPr>
            <a:endParaRPr lang="en-GB" smtClean="0"/>
          </a:p>
          <a:p>
            <a:pPr>
              <a:lnSpc>
                <a:spcPct val="90000"/>
              </a:lnSpc>
            </a:pPr>
            <a:r>
              <a:rPr lang="en-GB" smtClean="0"/>
              <a:t>Restrict reading of data to predefined items </a:t>
            </a:r>
          </a:p>
          <a:p>
            <a:pPr>
              <a:lnSpc>
                <a:spcPct val="90000"/>
              </a:lnSpc>
            </a:pPr>
            <a:endParaRPr lang="en-GB" smtClean="0"/>
          </a:p>
          <a:p>
            <a:pPr>
              <a:lnSpc>
                <a:spcPct val="90000"/>
              </a:lnSpc>
            </a:pPr>
            <a:r>
              <a:rPr lang="en-GB" smtClean="0"/>
              <a:t>Prevent application from storing data</a:t>
            </a:r>
          </a:p>
          <a:p>
            <a:pPr>
              <a:lnSpc>
                <a:spcPct val="90000"/>
              </a:lnSpc>
            </a:pPr>
            <a:endParaRPr lang="en-GB" smtClean="0"/>
          </a:p>
          <a:p>
            <a:pPr>
              <a:lnSpc>
                <a:spcPct val="90000"/>
              </a:lnSpc>
            </a:pPr>
            <a:r>
              <a:rPr lang="en-GB" smtClean="0"/>
              <a:t>Ensure deleting data and programming code after completing the application</a:t>
            </a:r>
          </a:p>
          <a:p>
            <a:pPr>
              <a:lnSpc>
                <a:spcPct val="90000"/>
              </a:lnSpc>
            </a:pPr>
            <a:endParaRPr lang="en-GB" smtClean="0"/>
          </a:p>
          <a:p>
            <a:pPr>
              <a:lnSpc>
                <a:spcPct val="90000"/>
              </a:lnSpc>
            </a:pPr>
            <a:r>
              <a:rPr lang="en-GB" smtClean="0"/>
              <a:t>Prevent communication via shared memory</a:t>
            </a:r>
          </a:p>
          <a:p>
            <a:pPr>
              <a:lnSpc>
                <a:spcPct val="90000"/>
              </a:lnSpc>
            </a:pPr>
            <a:endParaRPr lang="en-GB" smtClean="0"/>
          </a:p>
          <a:p>
            <a:pPr>
              <a:lnSpc>
                <a:spcPct val="90000"/>
              </a:lnSpc>
            </a:pPr>
            <a:r>
              <a:rPr lang="en-GB" smtClean="0"/>
              <a:t>Prevent proactively „Covert Channel“ attacks</a:t>
            </a:r>
          </a:p>
          <a:p>
            <a:pPr>
              <a:lnSpc>
                <a:spcPct val="90000"/>
              </a:lnSpc>
            </a:pPr>
            <a:endParaRPr lang="en-GB" smtClean="0"/>
          </a:p>
          <a:p>
            <a:pPr>
              <a:lnSpc>
                <a:spcPct val="90000"/>
              </a:lnSpc>
            </a:pPr>
            <a:endParaRPr lang="en-GB" smtClean="0"/>
          </a:p>
          <a:p>
            <a:pPr>
              <a:lnSpc>
                <a:spcPct val="90000"/>
              </a:lnSpc>
            </a:pP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 smtClean="0"/>
              <a:t>Fault</a:t>
            </a:r>
            <a:r>
              <a:rPr lang="fr-BE" dirty="0" smtClean="0"/>
              <a:t> </a:t>
            </a:r>
            <a:r>
              <a:rPr lang="fr-BE" dirty="0" err="1" smtClean="0"/>
              <a:t>Attacks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4191" y="871973"/>
            <a:ext cx="10048577" cy="6394053"/>
          </a:xfrm>
        </p:spPr>
        <p:txBody>
          <a:bodyPr/>
          <a:lstStyle/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 smtClean="0"/>
          </a:p>
          <a:p>
            <a:pPr lvl="1"/>
            <a:r>
              <a:rPr lang="fr-BE" dirty="0" err="1" smtClean="0"/>
              <a:t>Inserting</a:t>
            </a:r>
            <a:r>
              <a:rPr lang="fr-BE" dirty="0" smtClean="0"/>
              <a:t> a </a:t>
            </a:r>
            <a:r>
              <a:rPr lang="fr-BE" dirty="0" err="1" smtClean="0"/>
              <a:t>glitch</a:t>
            </a:r>
            <a:r>
              <a:rPr lang="fr-BE" dirty="0" smtClean="0"/>
              <a:t> on the power </a:t>
            </a:r>
            <a:r>
              <a:rPr lang="fr-BE" dirty="0" err="1" smtClean="0"/>
              <a:t>supply</a:t>
            </a:r>
            <a:r>
              <a:rPr lang="fr-BE" dirty="0" smtClean="0"/>
              <a:t>				</a:t>
            </a:r>
          </a:p>
          <a:p>
            <a:pPr lvl="3"/>
            <a:endParaRPr lang="fr-BE" dirty="0" smtClean="0"/>
          </a:p>
          <a:p>
            <a:pPr lvl="3"/>
            <a:endParaRPr lang="fr-BE" dirty="0" smtClean="0"/>
          </a:p>
          <a:p>
            <a:pPr lvl="4" algn="r"/>
            <a:endParaRPr lang="fr-BE" dirty="0"/>
          </a:p>
          <a:p>
            <a:pPr lvl="4" algn="r"/>
            <a:endParaRPr lang="fr-BE" dirty="0"/>
          </a:p>
          <a:p>
            <a:pPr lvl="4" algn="r"/>
            <a:endParaRPr lang="fr-BE" dirty="0"/>
          </a:p>
          <a:p>
            <a:pPr lvl="4" algn="r"/>
            <a:endParaRPr lang="fr-BE" dirty="0"/>
          </a:p>
          <a:p>
            <a:pPr lvl="4" algn="r"/>
            <a:endParaRPr lang="fr-BE" dirty="0"/>
          </a:p>
          <a:p>
            <a:pPr lvl="4" algn="r"/>
            <a:r>
              <a:rPr lang="fr-BE" dirty="0" err="1" smtClean="0"/>
              <a:t>Inserting</a:t>
            </a:r>
            <a:r>
              <a:rPr lang="fr-BE" dirty="0" smtClean="0"/>
              <a:t> a </a:t>
            </a:r>
            <a:r>
              <a:rPr lang="fr-BE" dirty="0" err="1"/>
              <a:t>g</a:t>
            </a:r>
            <a:r>
              <a:rPr lang="fr-BE" dirty="0" err="1" smtClean="0"/>
              <a:t>litch</a:t>
            </a:r>
            <a:r>
              <a:rPr lang="fr-BE" dirty="0" smtClean="0"/>
              <a:t> on the </a:t>
            </a:r>
            <a:r>
              <a:rPr lang="fr-BE" dirty="0" err="1" smtClean="0"/>
              <a:t>clock</a:t>
            </a:r>
            <a:r>
              <a:rPr lang="fr-BE" dirty="0" smtClean="0"/>
              <a:t>			</a:t>
            </a:r>
          </a:p>
          <a:p>
            <a:pPr lvl="4" algn="ctr"/>
            <a:endParaRPr lang="fr-BE" dirty="0"/>
          </a:p>
          <a:p>
            <a:pPr lvl="4" algn="ctr"/>
            <a:endParaRPr lang="fr-BE" dirty="0" smtClean="0"/>
          </a:p>
          <a:p>
            <a:pPr lvl="4" algn="ctr"/>
            <a:endParaRPr lang="fr-BE" dirty="0"/>
          </a:p>
          <a:p>
            <a:pPr lvl="4" algn="ctr"/>
            <a:endParaRPr lang="fr-BE" dirty="0" smtClean="0"/>
          </a:p>
          <a:p>
            <a:pPr lvl="4" algn="ctr"/>
            <a:endParaRPr lang="fr-BE" dirty="0" smtClean="0"/>
          </a:p>
          <a:p>
            <a:pPr lvl="4" algn="ctr"/>
            <a:endParaRPr lang="fr-BE" dirty="0" smtClean="0"/>
          </a:p>
          <a:p>
            <a:pPr lvl="1"/>
            <a:r>
              <a:rPr lang="fr-BE" dirty="0" err="1" smtClean="0"/>
              <a:t>Changing</a:t>
            </a:r>
            <a:r>
              <a:rPr lang="fr-BE" dirty="0" smtClean="0"/>
              <a:t> memory data </a:t>
            </a:r>
            <a:r>
              <a:rPr lang="fr-BE" dirty="0" err="1" smtClean="0"/>
              <a:t>with</a:t>
            </a:r>
            <a:r>
              <a:rPr lang="fr-BE" dirty="0" smtClean="0"/>
              <a:t> a laser pulse          			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3005" y="1696244"/>
            <a:ext cx="3321469" cy="25038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631" y="3436681"/>
            <a:ext cx="3418664" cy="2094678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7386064" y="4710495"/>
            <a:ext cx="3345308" cy="2508777"/>
            <a:chOff x="1763688" y="1556792"/>
            <a:chExt cx="5832648" cy="4639702"/>
          </a:xfrm>
        </p:grpSpPr>
        <p:sp>
          <p:nvSpPr>
            <p:cNvPr id="11" name="Rectangle 10"/>
            <p:cNvSpPr/>
            <p:nvPr/>
          </p:nvSpPr>
          <p:spPr bwMode="auto">
            <a:xfrm>
              <a:off x="6948264" y="1608236"/>
              <a:ext cx="648072" cy="441305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27121" eaLnBrk="1" hangingPunct="1"/>
              <a:endParaRPr lang="fr-BE" sz="2200">
                <a:latin typeface="Arial" charset="0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1763688" y="1608236"/>
              <a:ext cx="648072" cy="441305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27121" eaLnBrk="1" hangingPunct="1"/>
              <a:endParaRPr lang="fr-BE" sz="2200">
                <a:latin typeface="Arial" charset="0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339752" y="1556792"/>
              <a:ext cx="4680520" cy="4639702"/>
            </a:xfrm>
            <a:prstGeom prst="rect">
              <a:avLst/>
            </a:prstGeom>
          </p:spPr>
        </p:pic>
      </p:grpSp>
      <p:sp>
        <p:nvSpPr>
          <p:cNvPr id="14" name="Oval 13"/>
          <p:cNvSpPr/>
          <p:nvPr/>
        </p:nvSpPr>
        <p:spPr>
          <a:xfrm>
            <a:off x="8319135" y="5442655"/>
            <a:ext cx="199073" cy="18748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377" tIns="55189" rIns="110377" bIns="55189" rtlCol="0" anchor="ctr"/>
          <a:lstStyle/>
          <a:p>
            <a:pPr algn="ctr"/>
            <a:endParaRPr lang="fr-BE"/>
          </a:p>
        </p:txBody>
      </p:sp>
    </p:spTree>
    <p:extLst>
      <p:ext uri="{BB962C8B-B14F-4D97-AF65-F5344CB8AC3E}">
        <p14:creationId xmlns:p14="http://schemas.microsoft.com/office/powerpoint/2010/main" xmlns="" val="22883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 smtClean="0"/>
              <a:t>PGEC Architecture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smtClean="0"/>
          </a:p>
        </p:txBody>
      </p:sp>
      <p:pic>
        <p:nvPicPr>
          <p:cNvPr id="33796" name="Picture 8" descr="StandaloneContainer_color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5800" y="1714500"/>
            <a:ext cx="7834313" cy="518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6600" dirty="0" smtClean="0"/>
              <a:t>Countermeasures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3757738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Countermeasures</a:t>
            </a:r>
            <a:endParaRPr lang="de-DE" dirty="0"/>
          </a:p>
        </p:txBody>
      </p:sp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104" y="1624236"/>
            <a:ext cx="10021730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eck 5"/>
          <p:cNvSpPr/>
          <p:nvPr/>
        </p:nvSpPr>
        <p:spPr>
          <a:xfrm>
            <a:off x="7098010" y="2128292"/>
            <a:ext cx="56578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err="1" smtClean="0">
                <a:latin typeface="Arial" charset="0"/>
              </a:rPr>
              <a:t>Ubisec&amp;Sens</a:t>
            </a:r>
            <a:endParaRPr lang="en-US" b="1" dirty="0" smtClean="0">
              <a:latin typeface="Arial" charset="0"/>
            </a:endParaRPr>
          </a:p>
          <a:p>
            <a:r>
              <a:rPr lang="en-US" b="1" dirty="0" smtClean="0">
                <a:latin typeface="Arial" charset="0"/>
              </a:rPr>
              <a:t>WSAN4CIP</a:t>
            </a:r>
            <a:endParaRPr lang="en-US" b="1" dirty="0">
              <a:latin typeface="Arial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799662" y="2032248"/>
            <a:ext cx="4786179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Concealed Data Aggregation</a:t>
            </a:r>
            <a:endParaRPr lang="de-DE" dirty="0">
              <a:latin typeface="+mj-lt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001666" y="874539"/>
            <a:ext cx="4752528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Examples, discussed in following</a:t>
            </a:r>
            <a:endParaRPr lang="de-DE" dirty="0">
              <a:latin typeface="+mj-lt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799663" y="5008612"/>
            <a:ext cx="4210113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ECC Accelerators</a:t>
            </a:r>
            <a:endParaRPr lang="de-DE" dirty="0">
              <a:latin typeface="+mj-lt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2941104" y="5800700"/>
            <a:ext cx="4210113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Side Channel Resistance</a:t>
            </a:r>
            <a:endParaRPr lang="de-DE" dirty="0">
              <a:latin typeface="+mj-lt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789242" y="3928492"/>
            <a:ext cx="4210113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Trusted Sensor Node</a:t>
            </a:r>
            <a:endParaRPr lang="de-DE" dirty="0">
              <a:latin typeface="+mj-lt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789242" y="2848372"/>
            <a:ext cx="4786179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Public Key Cryptography</a:t>
            </a:r>
            <a:endParaRPr lang="de-DE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415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Security in WSNs</a:t>
            </a:r>
          </a:p>
          <a:p>
            <a:pPr marL="742950" lvl="1" indent="-285750">
              <a:buFontTx/>
              <a:buChar char="-"/>
            </a:pPr>
            <a:r>
              <a:rPr lang="en-US" dirty="0" smtClean="0"/>
              <a:t>Basic </a:t>
            </a:r>
            <a:r>
              <a:rPr lang="en-US" dirty="0" smtClean="0"/>
              <a:t>terminology</a:t>
            </a:r>
            <a:endParaRPr lang="en-US" dirty="0" smtClean="0"/>
          </a:p>
          <a:p>
            <a:pPr marL="742950" lvl="1" indent="-285750">
              <a:buFontTx/>
              <a:buChar char="-"/>
            </a:pPr>
            <a:r>
              <a:rPr lang="en-US" dirty="0" smtClean="0"/>
              <a:t>Attacker goals and methods</a:t>
            </a:r>
          </a:p>
          <a:p>
            <a:pPr marL="742950" lvl="1" indent="-285750">
              <a:buFontTx/>
              <a:buChar char="-"/>
            </a:pPr>
            <a:r>
              <a:rPr lang="en-US" dirty="0" smtClean="0"/>
              <a:t>General countermeasures</a:t>
            </a:r>
          </a:p>
          <a:p>
            <a:endParaRPr lang="en-US" dirty="0"/>
          </a:p>
          <a:p>
            <a:r>
              <a:rPr lang="en-US" dirty="0" smtClean="0"/>
              <a:t>Countermeasures in detail</a:t>
            </a:r>
          </a:p>
          <a:p>
            <a:pPr marL="742950" lvl="1" indent="-285750">
              <a:buFontTx/>
              <a:buChar char="-"/>
            </a:pPr>
            <a:r>
              <a:rPr lang="en-US" dirty="0" smtClean="0"/>
              <a:t>Concealed data aggregation</a:t>
            </a:r>
          </a:p>
          <a:p>
            <a:pPr marL="742950" lvl="1" indent="-285750">
              <a:buFontTx/>
              <a:buChar char="-"/>
            </a:pPr>
            <a:r>
              <a:rPr lang="en-US" dirty="0" smtClean="0"/>
              <a:t>Cryptography and hardware accelerators</a:t>
            </a:r>
          </a:p>
          <a:p>
            <a:pPr marL="742950" lvl="1" indent="-285750">
              <a:buFontTx/>
              <a:buChar char="-"/>
            </a:pPr>
            <a:r>
              <a:rPr lang="en-US" dirty="0" smtClean="0"/>
              <a:t>Tamper resistant hardware</a:t>
            </a:r>
          </a:p>
          <a:p>
            <a:endParaRPr lang="en-US" dirty="0"/>
          </a:p>
          <a:p>
            <a:r>
              <a:rPr lang="en-US" dirty="0" smtClean="0"/>
              <a:t>Configuration of security in WSNs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806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6600" dirty="0" smtClean="0"/>
              <a:t>CDA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3328794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56"/>
          <p:cNvSpPr>
            <a:spLocks/>
          </p:cNvSpPr>
          <p:nvPr/>
        </p:nvSpPr>
        <p:spPr bwMode="auto">
          <a:xfrm>
            <a:off x="1193800" y="1479550"/>
            <a:ext cx="5400675" cy="5400675"/>
          </a:xfrm>
          <a:custGeom>
            <a:avLst/>
            <a:gdLst>
              <a:gd name="T0" fmla="*/ 0 w 3402"/>
              <a:gd name="T1" fmla="*/ 2147483647 h 3402"/>
              <a:gd name="T2" fmla="*/ 2147483647 w 3402"/>
              <a:gd name="T3" fmla="*/ 2147483647 h 3402"/>
              <a:gd name="T4" fmla="*/ 2147483647 w 3402"/>
              <a:gd name="T5" fmla="*/ 2147483647 h 3402"/>
              <a:gd name="T6" fmla="*/ 2147483647 w 3402"/>
              <a:gd name="T7" fmla="*/ 0 h 3402"/>
              <a:gd name="T8" fmla="*/ 2147483647 w 3402"/>
              <a:gd name="T9" fmla="*/ 2147483647 h 3402"/>
              <a:gd name="T10" fmla="*/ 0 w 3402"/>
              <a:gd name="T11" fmla="*/ 2147483647 h 34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02"/>
              <a:gd name="T19" fmla="*/ 0 h 3402"/>
              <a:gd name="T20" fmla="*/ 3402 w 3402"/>
              <a:gd name="T21" fmla="*/ 3402 h 340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02" h="3402">
                <a:moveTo>
                  <a:pt x="0" y="3402"/>
                </a:moveTo>
                <a:lnTo>
                  <a:pt x="1497" y="3312"/>
                </a:lnTo>
                <a:lnTo>
                  <a:pt x="3402" y="1361"/>
                </a:lnTo>
                <a:lnTo>
                  <a:pt x="3220" y="0"/>
                </a:lnTo>
                <a:lnTo>
                  <a:pt x="45" y="91"/>
                </a:lnTo>
                <a:lnTo>
                  <a:pt x="0" y="3402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smtClean="0"/>
              <a:t>Scenario: WSN as movement/intruder detection</a:t>
            </a:r>
          </a:p>
        </p:txBody>
      </p:sp>
      <p:pic>
        <p:nvPicPr>
          <p:cNvPr id="5124" name="Picture 6" descr="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665913" y="4576763"/>
            <a:ext cx="2884487" cy="1789112"/>
          </a:xfrm>
          <a:noFill/>
        </p:spPr>
      </p:pic>
      <p:pic>
        <p:nvPicPr>
          <p:cNvPr id="5125" name="Picture 9" descr="Haus">
            <a:hlinkClick r:id="rId3"/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336675" y="1768475"/>
            <a:ext cx="942975" cy="1000125"/>
          </a:xfrm>
        </p:spPr>
      </p:pic>
      <p:pic>
        <p:nvPicPr>
          <p:cNvPr id="5126" name="Picture 14" descr="vlink">
            <a:hlinkClick r:id="rId5"/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136900" y="1697038"/>
            <a:ext cx="436563" cy="574675"/>
          </a:xfrm>
          <a:solidFill>
            <a:schemeClr val="accent1"/>
          </a:solidFill>
        </p:spPr>
      </p:pic>
      <p:pic>
        <p:nvPicPr>
          <p:cNvPr id="5127" name="Picture 28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9788" y="4432300"/>
            <a:ext cx="4365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29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6413" y="3279775"/>
            <a:ext cx="4365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30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7850" y="2487613"/>
            <a:ext cx="4365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31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3388" y="1697038"/>
            <a:ext cx="4365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32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8350" y="1768475"/>
            <a:ext cx="4365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33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8350" y="2560638"/>
            <a:ext cx="4365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34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4963" y="3352800"/>
            <a:ext cx="4365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35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5825" y="3929063"/>
            <a:ext cx="4365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36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7763" y="4505325"/>
            <a:ext cx="4365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37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4938" y="4721225"/>
            <a:ext cx="4365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39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279775"/>
            <a:ext cx="4365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43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4938" y="6088063"/>
            <a:ext cx="4365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44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1563" y="6088063"/>
            <a:ext cx="4365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Picture 45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6900" y="5656263"/>
            <a:ext cx="4365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Picture 46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9063" y="5080000"/>
            <a:ext cx="4365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50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3025" y="3929063"/>
            <a:ext cx="4365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3" name="Line 53"/>
          <p:cNvSpPr>
            <a:spLocks noChangeShapeType="1"/>
          </p:cNvSpPr>
          <p:nvPr/>
        </p:nvSpPr>
        <p:spPr bwMode="auto">
          <a:xfrm flipV="1">
            <a:off x="1228725" y="6643688"/>
            <a:ext cx="2357438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4" name="Line 54"/>
          <p:cNvSpPr>
            <a:spLocks noChangeShapeType="1"/>
          </p:cNvSpPr>
          <p:nvPr/>
        </p:nvSpPr>
        <p:spPr bwMode="auto">
          <a:xfrm flipV="1">
            <a:off x="3514725" y="3643313"/>
            <a:ext cx="3000375" cy="3000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5" name="Line 55"/>
          <p:cNvSpPr>
            <a:spLocks noChangeShapeType="1"/>
          </p:cNvSpPr>
          <p:nvPr/>
        </p:nvSpPr>
        <p:spPr bwMode="auto">
          <a:xfrm flipH="1" flipV="1">
            <a:off x="6229350" y="1500188"/>
            <a:ext cx="292100" cy="2139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146" name="Picture 38" descr="vlin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3225" y="2786063"/>
            <a:ext cx="4365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Gerade Verbindung mit Pfeil 28"/>
          <p:cNvCxnSpPr>
            <a:cxnSpLocks noChangeShapeType="1"/>
          </p:cNvCxnSpPr>
          <p:nvPr/>
        </p:nvCxnSpPr>
        <p:spPr bwMode="auto">
          <a:xfrm rot="10800000" flipV="1">
            <a:off x="5014913" y="1984375"/>
            <a:ext cx="498475" cy="714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1" name="Gerade Verbindung mit Pfeil 30"/>
          <p:cNvCxnSpPr>
            <a:cxnSpLocks noChangeShapeType="1"/>
          </p:cNvCxnSpPr>
          <p:nvPr/>
        </p:nvCxnSpPr>
        <p:spPr bwMode="auto">
          <a:xfrm rot="10800000" flipV="1">
            <a:off x="5014913" y="2774950"/>
            <a:ext cx="642937" cy="730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4" name="Gerade Verbindung mit Pfeil 33"/>
          <p:cNvCxnSpPr>
            <a:cxnSpLocks noChangeShapeType="1"/>
          </p:cNvCxnSpPr>
          <p:nvPr/>
        </p:nvCxnSpPr>
        <p:spPr bwMode="auto">
          <a:xfrm rot="10800000" flipV="1">
            <a:off x="4581525" y="3567113"/>
            <a:ext cx="1004888" cy="730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6" name="Gerade Verbindung mit Pfeil 35"/>
          <p:cNvCxnSpPr>
            <a:cxnSpLocks noChangeShapeType="1"/>
          </p:cNvCxnSpPr>
          <p:nvPr/>
        </p:nvCxnSpPr>
        <p:spPr bwMode="auto">
          <a:xfrm rot="10800000">
            <a:off x="4581525" y="3640138"/>
            <a:ext cx="571500" cy="5762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8" name="Gerade Verbindung mit Pfeil 37"/>
          <p:cNvCxnSpPr>
            <a:cxnSpLocks noChangeShapeType="1"/>
          </p:cNvCxnSpPr>
          <p:nvPr/>
        </p:nvCxnSpPr>
        <p:spPr bwMode="auto">
          <a:xfrm rot="10800000">
            <a:off x="3573463" y="1984375"/>
            <a:ext cx="1004887" cy="714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0" name="Gerade Verbindung mit Pfeil 39"/>
          <p:cNvCxnSpPr>
            <a:cxnSpLocks noChangeShapeType="1"/>
          </p:cNvCxnSpPr>
          <p:nvPr/>
        </p:nvCxnSpPr>
        <p:spPr bwMode="auto">
          <a:xfrm rot="10800000" flipV="1">
            <a:off x="3379788" y="2847975"/>
            <a:ext cx="1198562" cy="2254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3" name="Gerade Verbindung mit Pfeil 42"/>
          <p:cNvCxnSpPr>
            <a:cxnSpLocks noChangeShapeType="1"/>
          </p:cNvCxnSpPr>
          <p:nvPr/>
        </p:nvCxnSpPr>
        <p:spPr bwMode="auto">
          <a:xfrm rot="10800000">
            <a:off x="3379788" y="3073400"/>
            <a:ext cx="765175" cy="5667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6" name="Gerade Verbindung mit Pfeil 45"/>
          <p:cNvCxnSpPr>
            <a:cxnSpLocks noChangeShapeType="1"/>
          </p:cNvCxnSpPr>
          <p:nvPr/>
        </p:nvCxnSpPr>
        <p:spPr bwMode="auto">
          <a:xfrm rot="10800000">
            <a:off x="3160713" y="3360738"/>
            <a:ext cx="265112" cy="8556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0" name="Gerade Verbindung mit Pfeil 49"/>
          <p:cNvCxnSpPr>
            <a:cxnSpLocks noChangeShapeType="1"/>
          </p:cNvCxnSpPr>
          <p:nvPr/>
        </p:nvCxnSpPr>
        <p:spPr bwMode="auto">
          <a:xfrm rot="10800000">
            <a:off x="3862388" y="4216400"/>
            <a:ext cx="787400" cy="5032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5" name="Gerade Verbindung mit Pfeil 54"/>
          <p:cNvCxnSpPr>
            <a:cxnSpLocks noChangeShapeType="1"/>
          </p:cNvCxnSpPr>
          <p:nvPr/>
        </p:nvCxnSpPr>
        <p:spPr bwMode="auto">
          <a:xfrm rot="10800000">
            <a:off x="3644900" y="4503738"/>
            <a:ext cx="284163" cy="8636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0" name="Gerade Verbindung mit Pfeil 59"/>
          <p:cNvCxnSpPr>
            <a:cxnSpLocks noChangeShapeType="1"/>
          </p:cNvCxnSpPr>
          <p:nvPr/>
        </p:nvCxnSpPr>
        <p:spPr bwMode="auto">
          <a:xfrm rot="10800000">
            <a:off x="2636838" y="5080000"/>
            <a:ext cx="500062" cy="8636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2" name="Gerade Verbindung mit Pfeil 61"/>
          <p:cNvCxnSpPr>
            <a:cxnSpLocks noChangeShapeType="1"/>
          </p:cNvCxnSpPr>
          <p:nvPr/>
        </p:nvCxnSpPr>
        <p:spPr bwMode="auto">
          <a:xfrm rot="5400000" flipH="1" flipV="1">
            <a:off x="2094706" y="5545932"/>
            <a:ext cx="1008063" cy="76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4" name="Gerade Verbindung mit Pfeil 63"/>
          <p:cNvCxnSpPr>
            <a:cxnSpLocks noChangeShapeType="1"/>
          </p:cNvCxnSpPr>
          <p:nvPr/>
        </p:nvCxnSpPr>
        <p:spPr bwMode="auto">
          <a:xfrm rot="5400000" flipH="1" flipV="1">
            <a:off x="1227138" y="5692775"/>
            <a:ext cx="792162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6" name="Gerade Verbindung mit Pfeil 65"/>
          <p:cNvCxnSpPr>
            <a:cxnSpLocks noChangeShapeType="1"/>
          </p:cNvCxnSpPr>
          <p:nvPr/>
        </p:nvCxnSpPr>
        <p:spPr bwMode="auto">
          <a:xfrm rot="5400000" flipH="1" flipV="1">
            <a:off x="1226344" y="4252119"/>
            <a:ext cx="866775" cy="7143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8" name="Gerade Verbindung mit Pfeil 67"/>
          <p:cNvCxnSpPr>
            <a:cxnSpLocks noChangeShapeType="1"/>
          </p:cNvCxnSpPr>
          <p:nvPr/>
        </p:nvCxnSpPr>
        <p:spPr bwMode="auto">
          <a:xfrm rot="5400000" flipH="1" flipV="1">
            <a:off x="1496219" y="2967831"/>
            <a:ext cx="511175" cy="11271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0" name="Gerade Verbindung mit Pfeil 69"/>
          <p:cNvCxnSpPr>
            <a:cxnSpLocks noChangeShapeType="1"/>
          </p:cNvCxnSpPr>
          <p:nvPr/>
        </p:nvCxnSpPr>
        <p:spPr bwMode="auto">
          <a:xfrm rot="10800000">
            <a:off x="2279650" y="2268538"/>
            <a:ext cx="663575" cy="8048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2" name="Gerade Verbindung mit Pfeil 71"/>
          <p:cNvCxnSpPr>
            <a:cxnSpLocks noChangeShapeType="1"/>
          </p:cNvCxnSpPr>
          <p:nvPr/>
        </p:nvCxnSpPr>
        <p:spPr bwMode="auto">
          <a:xfrm rot="10800000" flipV="1">
            <a:off x="2279650" y="1984375"/>
            <a:ext cx="857250" cy="2841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4" name="Gerade Verbindung mit Pfeil 73"/>
          <p:cNvCxnSpPr>
            <a:cxnSpLocks noChangeShapeType="1"/>
          </p:cNvCxnSpPr>
          <p:nvPr/>
        </p:nvCxnSpPr>
        <p:spPr bwMode="auto">
          <a:xfrm rot="10800000">
            <a:off x="1695450" y="3854450"/>
            <a:ext cx="941388" cy="6508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80" name="Textfeld 79"/>
          <p:cNvSpPr txBox="1">
            <a:spLocks noChangeArrowheads="1"/>
          </p:cNvSpPr>
          <p:nvPr/>
        </p:nvSpPr>
        <p:spPr bwMode="auto">
          <a:xfrm>
            <a:off x="7158038" y="1857375"/>
            <a:ext cx="31861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latin typeface="Tahoma" pitchFamily="34" charset="0"/>
                <a:cs typeface="Tahoma" pitchFamily="34" charset="0"/>
              </a:rPr>
              <a:t>Q: Sensed something </a:t>
            </a:r>
            <a:br>
              <a:rPr lang="en-US">
                <a:latin typeface="Tahoma" pitchFamily="34" charset="0"/>
                <a:cs typeface="Tahoma" pitchFamily="34" charset="0"/>
              </a:rPr>
            </a:br>
            <a:r>
              <a:rPr lang="en-US">
                <a:latin typeface="Tahoma" pitchFamily="34" charset="0"/>
                <a:cs typeface="Tahoma" pitchFamily="34" charset="0"/>
              </a:rPr>
              <a:t>since last request?</a:t>
            </a:r>
          </a:p>
        </p:txBody>
      </p:sp>
    </p:spTree>
    <p:extLst>
      <p:ext uri="{BB962C8B-B14F-4D97-AF65-F5344CB8AC3E}">
        <p14:creationId xmlns:p14="http://schemas.microsoft.com/office/powerpoint/2010/main" xmlns="" val="269105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smtClean="0"/>
              <a:t>In-Network-Aggregation (INA)</a:t>
            </a:r>
          </a:p>
        </p:txBody>
      </p:sp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2840038" y="3424238"/>
            <a:ext cx="719137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8" name="Oval 6"/>
          <p:cNvSpPr>
            <a:spLocks noChangeArrowheads="1"/>
          </p:cNvSpPr>
          <p:nvPr/>
        </p:nvSpPr>
        <p:spPr bwMode="auto">
          <a:xfrm>
            <a:off x="4856163" y="2705100"/>
            <a:ext cx="287337" cy="2873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9" name="Oval 7"/>
          <p:cNvSpPr>
            <a:spLocks noChangeArrowheads="1"/>
          </p:cNvSpPr>
          <p:nvPr/>
        </p:nvSpPr>
        <p:spPr bwMode="auto">
          <a:xfrm>
            <a:off x="4783138" y="4937125"/>
            <a:ext cx="287337" cy="2873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0" name="Oval 8"/>
          <p:cNvSpPr>
            <a:spLocks noChangeArrowheads="1"/>
          </p:cNvSpPr>
          <p:nvPr/>
        </p:nvSpPr>
        <p:spPr bwMode="auto">
          <a:xfrm>
            <a:off x="6080125" y="1839913"/>
            <a:ext cx="287338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1" name="Oval 9"/>
          <p:cNvSpPr>
            <a:spLocks noChangeArrowheads="1"/>
          </p:cNvSpPr>
          <p:nvPr/>
        </p:nvSpPr>
        <p:spPr bwMode="auto">
          <a:xfrm>
            <a:off x="6080125" y="3208338"/>
            <a:ext cx="287338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2" name="Oval 11"/>
          <p:cNvSpPr>
            <a:spLocks noChangeArrowheads="1"/>
          </p:cNvSpPr>
          <p:nvPr/>
        </p:nvSpPr>
        <p:spPr bwMode="auto">
          <a:xfrm>
            <a:off x="6007100" y="5656263"/>
            <a:ext cx="287338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3" name="Oval 12"/>
          <p:cNvSpPr>
            <a:spLocks noChangeArrowheads="1"/>
          </p:cNvSpPr>
          <p:nvPr/>
        </p:nvSpPr>
        <p:spPr bwMode="auto">
          <a:xfrm>
            <a:off x="6080125" y="4721225"/>
            <a:ext cx="287338" cy="2873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4" name="Oval 13"/>
          <p:cNvSpPr>
            <a:spLocks noChangeArrowheads="1"/>
          </p:cNvSpPr>
          <p:nvPr/>
        </p:nvSpPr>
        <p:spPr bwMode="auto">
          <a:xfrm>
            <a:off x="7735888" y="1624013"/>
            <a:ext cx="287337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5" name="Oval 14"/>
          <p:cNvSpPr>
            <a:spLocks noChangeArrowheads="1"/>
          </p:cNvSpPr>
          <p:nvPr/>
        </p:nvSpPr>
        <p:spPr bwMode="auto">
          <a:xfrm>
            <a:off x="7735888" y="2489200"/>
            <a:ext cx="287337" cy="2873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6" name="Oval 15"/>
          <p:cNvSpPr>
            <a:spLocks noChangeArrowheads="1"/>
          </p:cNvSpPr>
          <p:nvPr/>
        </p:nvSpPr>
        <p:spPr bwMode="auto">
          <a:xfrm>
            <a:off x="7737475" y="3136900"/>
            <a:ext cx="287338" cy="2873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7" name="Oval 16"/>
          <p:cNvSpPr>
            <a:spLocks noChangeArrowheads="1"/>
          </p:cNvSpPr>
          <p:nvPr/>
        </p:nvSpPr>
        <p:spPr bwMode="auto">
          <a:xfrm>
            <a:off x="7735888" y="4360863"/>
            <a:ext cx="287337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8" name="Oval 17"/>
          <p:cNvSpPr>
            <a:spLocks noChangeArrowheads="1"/>
          </p:cNvSpPr>
          <p:nvPr/>
        </p:nvSpPr>
        <p:spPr bwMode="auto">
          <a:xfrm>
            <a:off x="7735888" y="3784600"/>
            <a:ext cx="287337" cy="2873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9" name="Oval 18"/>
          <p:cNvSpPr>
            <a:spLocks noChangeArrowheads="1"/>
          </p:cNvSpPr>
          <p:nvPr/>
        </p:nvSpPr>
        <p:spPr bwMode="auto">
          <a:xfrm>
            <a:off x="7737475" y="4937125"/>
            <a:ext cx="287338" cy="2873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0" name="Oval 19"/>
          <p:cNvSpPr>
            <a:spLocks noChangeArrowheads="1"/>
          </p:cNvSpPr>
          <p:nvPr/>
        </p:nvSpPr>
        <p:spPr bwMode="auto">
          <a:xfrm>
            <a:off x="7735888" y="6161088"/>
            <a:ext cx="287337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1" name="Oval 20"/>
          <p:cNvSpPr>
            <a:spLocks noChangeArrowheads="1"/>
          </p:cNvSpPr>
          <p:nvPr/>
        </p:nvSpPr>
        <p:spPr bwMode="auto">
          <a:xfrm>
            <a:off x="7735888" y="5584825"/>
            <a:ext cx="287337" cy="2873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2" name="Line 21"/>
          <p:cNvSpPr>
            <a:spLocks noChangeShapeType="1"/>
          </p:cNvSpPr>
          <p:nvPr/>
        </p:nvSpPr>
        <p:spPr bwMode="auto">
          <a:xfrm flipH="1">
            <a:off x="6367463" y="1768475"/>
            <a:ext cx="1368425" cy="2159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3" name="Line 22"/>
          <p:cNvSpPr>
            <a:spLocks noChangeShapeType="1"/>
          </p:cNvSpPr>
          <p:nvPr/>
        </p:nvSpPr>
        <p:spPr bwMode="auto">
          <a:xfrm flipH="1" flipV="1">
            <a:off x="6296025" y="2128838"/>
            <a:ext cx="1439863" cy="503237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4" name="Line 23"/>
          <p:cNvSpPr>
            <a:spLocks noChangeShapeType="1"/>
          </p:cNvSpPr>
          <p:nvPr/>
        </p:nvSpPr>
        <p:spPr bwMode="auto">
          <a:xfrm flipH="1">
            <a:off x="6367463" y="3279775"/>
            <a:ext cx="1368425" cy="7302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5" name="Line 24"/>
          <p:cNvSpPr>
            <a:spLocks noChangeShapeType="1"/>
          </p:cNvSpPr>
          <p:nvPr/>
        </p:nvSpPr>
        <p:spPr bwMode="auto">
          <a:xfrm flipH="1" flipV="1">
            <a:off x="6296025" y="3495675"/>
            <a:ext cx="1439863" cy="43338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6" name="Line 25"/>
          <p:cNvSpPr>
            <a:spLocks noChangeShapeType="1"/>
          </p:cNvSpPr>
          <p:nvPr/>
        </p:nvSpPr>
        <p:spPr bwMode="auto">
          <a:xfrm flipH="1">
            <a:off x="6367463" y="4505325"/>
            <a:ext cx="1368425" cy="28733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7" name="Line 26"/>
          <p:cNvSpPr>
            <a:spLocks noChangeShapeType="1"/>
          </p:cNvSpPr>
          <p:nvPr/>
        </p:nvSpPr>
        <p:spPr bwMode="auto">
          <a:xfrm flipH="1" flipV="1">
            <a:off x="6367463" y="4937125"/>
            <a:ext cx="1368425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8" name="Line 27"/>
          <p:cNvSpPr>
            <a:spLocks noChangeShapeType="1"/>
          </p:cNvSpPr>
          <p:nvPr/>
        </p:nvSpPr>
        <p:spPr bwMode="auto">
          <a:xfrm flipH="1">
            <a:off x="6296025" y="5656263"/>
            <a:ext cx="1441450" cy="14446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9" name="Line 28"/>
          <p:cNvSpPr>
            <a:spLocks noChangeShapeType="1"/>
          </p:cNvSpPr>
          <p:nvPr/>
        </p:nvSpPr>
        <p:spPr bwMode="auto">
          <a:xfrm flipH="1" flipV="1">
            <a:off x="6223000" y="5945188"/>
            <a:ext cx="1512888" cy="287337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0" name="Line 29"/>
          <p:cNvSpPr>
            <a:spLocks noChangeShapeType="1"/>
          </p:cNvSpPr>
          <p:nvPr/>
        </p:nvSpPr>
        <p:spPr bwMode="auto">
          <a:xfrm flipH="1">
            <a:off x="5072063" y="2071688"/>
            <a:ext cx="1014412" cy="70485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1" name="Line 30"/>
          <p:cNvSpPr>
            <a:spLocks noChangeShapeType="1"/>
          </p:cNvSpPr>
          <p:nvPr/>
        </p:nvSpPr>
        <p:spPr bwMode="auto">
          <a:xfrm flipH="1" flipV="1">
            <a:off x="5072063" y="2992438"/>
            <a:ext cx="1008062" cy="287337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2" name="Line 31"/>
          <p:cNvSpPr>
            <a:spLocks noChangeShapeType="1"/>
          </p:cNvSpPr>
          <p:nvPr/>
        </p:nvSpPr>
        <p:spPr bwMode="auto">
          <a:xfrm flipH="1">
            <a:off x="5072063" y="4864100"/>
            <a:ext cx="1008062" cy="2159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3" name="Line 32"/>
          <p:cNvSpPr>
            <a:spLocks noChangeShapeType="1"/>
          </p:cNvSpPr>
          <p:nvPr/>
        </p:nvSpPr>
        <p:spPr bwMode="auto">
          <a:xfrm flipH="1" flipV="1">
            <a:off x="4999038" y="5224463"/>
            <a:ext cx="1016000" cy="490537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4" name="Line 33"/>
          <p:cNvSpPr>
            <a:spLocks noChangeShapeType="1"/>
          </p:cNvSpPr>
          <p:nvPr/>
        </p:nvSpPr>
        <p:spPr bwMode="auto">
          <a:xfrm flipH="1">
            <a:off x="3559175" y="2921000"/>
            <a:ext cx="1295400" cy="792163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5" name="Line 34"/>
          <p:cNvSpPr>
            <a:spLocks noChangeShapeType="1"/>
          </p:cNvSpPr>
          <p:nvPr/>
        </p:nvSpPr>
        <p:spPr bwMode="auto">
          <a:xfrm flipH="1" flipV="1">
            <a:off x="3559175" y="4000500"/>
            <a:ext cx="1223963" cy="1008063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6" name="Textfeld 31"/>
          <p:cNvSpPr txBox="1">
            <a:spLocks noChangeArrowheads="1"/>
          </p:cNvSpPr>
          <p:nvPr/>
        </p:nvSpPr>
        <p:spPr bwMode="auto">
          <a:xfrm>
            <a:off x="8158163" y="1571625"/>
            <a:ext cx="352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>
                <a:latin typeface="Tahoma" pitchFamily="34" charset="0"/>
                <a:cs typeface="Tahoma" pitchFamily="34" charset="0"/>
              </a:rPr>
              <a:t>1</a:t>
            </a:r>
          </a:p>
        </p:txBody>
      </p:sp>
      <p:sp>
        <p:nvSpPr>
          <p:cNvPr id="6177" name="Rechteck 32"/>
          <p:cNvSpPr>
            <a:spLocks noChangeArrowheads="1"/>
          </p:cNvSpPr>
          <p:nvPr/>
        </p:nvSpPr>
        <p:spPr bwMode="auto">
          <a:xfrm>
            <a:off x="8158163" y="2357438"/>
            <a:ext cx="352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0</a:t>
            </a:r>
          </a:p>
        </p:txBody>
      </p:sp>
      <p:sp>
        <p:nvSpPr>
          <p:cNvPr id="6178" name="Rechteck 33"/>
          <p:cNvSpPr>
            <a:spLocks noChangeArrowheads="1"/>
          </p:cNvSpPr>
          <p:nvPr/>
        </p:nvSpPr>
        <p:spPr bwMode="auto">
          <a:xfrm>
            <a:off x="8158163" y="3071813"/>
            <a:ext cx="352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0</a:t>
            </a:r>
          </a:p>
        </p:txBody>
      </p:sp>
      <p:sp>
        <p:nvSpPr>
          <p:cNvPr id="6179" name="Rechteck 34"/>
          <p:cNvSpPr>
            <a:spLocks noChangeArrowheads="1"/>
          </p:cNvSpPr>
          <p:nvPr/>
        </p:nvSpPr>
        <p:spPr bwMode="auto">
          <a:xfrm>
            <a:off x="8158163" y="3714750"/>
            <a:ext cx="352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0</a:t>
            </a:r>
          </a:p>
        </p:txBody>
      </p:sp>
      <p:sp>
        <p:nvSpPr>
          <p:cNvPr id="6180" name="Rechteck 35"/>
          <p:cNvSpPr>
            <a:spLocks noChangeArrowheads="1"/>
          </p:cNvSpPr>
          <p:nvPr/>
        </p:nvSpPr>
        <p:spPr bwMode="auto">
          <a:xfrm>
            <a:off x="8158163" y="4286250"/>
            <a:ext cx="352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1</a:t>
            </a:r>
          </a:p>
        </p:txBody>
      </p:sp>
      <p:sp>
        <p:nvSpPr>
          <p:cNvPr id="6181" name="Rechteck 36"/>
          <p:cNvSpPr>
            <a:spLocks noChangeArrowheads="1"/>
          </p:cNvSpPr>
          <p:nvPr/>
        </p:nvSpPr>
        <p:spPr bwMode="auto">
          <a:xfrm>
            <a:off x="8158163" y="4929188"/>
            <a:ext cx="352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0</a:t>
            </a:r>
          </a:p>
        </p:txBody>
      </p:sp>
      <p:sp>
        <p:nvSpPr>
          <p:cNvPr id="6182" name="Rechteck 38"/>
          <p:cNvSpPr>
            <a:spLocks noChangeArrowheads="1"/>
          </p:cNvSpPr>
          <p:nvPr/>
        </p:nvSpPr>
        <p:spPr bwMode="auto">
          <a:xfrm>
            <a:off x="8158163" y="6143625"/>
            <a:ext cx="352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0</a:t>
            </a:r>
          </a:p>
        </p:txBody>
      </p:sp>
      <p:sp>
        <p:nvSpPr>
          <p:cNvPr id="6183" name="Textfeld 39"/>
          <p:cNvSpPr txBox="1">
            <a:spLocks noChangeArrowheads="1"/>
          </p:cNvSpPr>
          <p:nvPr/>
        </p:nvSpPr>
        <p:spPr bwMode="auto">
          <a:xfrm>
            <a:off x="8158163" y="5500688"/>
            <a:ext cx="352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>
                <a:latin typeface="Tahoma" pitchFamily="34" charset="0"/>
                <a:cs typeface="Tahoma" pitchFamily="34" charset="0"/>
              </a:rPr>
              <a:t>1</a:t>
            </a:r>
          </a:p>
        </p:txBody>
      </p:sp>
      <p:grpSp>
        <p:nvGrpSpPr>
          <p:cNvPr id="2" name="Gruppieren 48"/>
          <p:cNvGrpSpPr>
            <a:grpSpLocks/>
          </p:cNvGrpSpPr>
          <p:nvPr/>
        </p:nvGrpSpPr>
        <p:grpSpPr bwMode="auto">
          <a:xfrm>
            <a:off x="1085850" y="1714500"/>
            <a:ext cx="5543550" cy="4676775"/>
            <a:chOff x="1085818" y="1714484"/>
            <a:chExt cx="5543493" cy="4676507"/>
          </a:xfrm>
        </p:grpSpPr>
        <p:sp>
          <p:nvSpPr>
            <p:cNvPr id="6187" name="Textfeld 40"/>
            <p:cNvSpPr txBox="1">
              <a:spLocks noChangeArrowheads="1"/>
            </p:cNvSpPr>
            <p:nvPr/>
          </p:nvSpPr>
          <p:spPr bwMode="auto">
            <a:xfrm>
              <a:off x="5872164" y="5929326"/>
              <a:ext cx="6142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de-DE">
                  <a:latin typeface="Tahoma" pitchFamily="34" charset="0"/>
                  <a:cs typeface="Tahoma" pitchFamily="34" charset="0"/>
                </a:rPr>
                <a:t>1,0</a:t>
              </a:r>
            </a:p>
          </p:txBody>
        </p:sp>
        <p:sp>
          <p:nvSpPr>
            <p:cNvPr id="6188" name="Rechteck 41"/>
            <p:cNvSpPr>
              <a:spLocks noChangeArrowheads="1"/>
            </p:cNvSpPr>
            <p:nvPr/>
          </p:nvSpPr>
          <p:spPr bwMode="auto">
            <a:xfrm>
              <a:off x="6015040" y="4357690"/>
              <a:ext cx="6142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de-DE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1,0</a:t>
              </a:r>
            </a:p>
          </p:txBody>
        </p:sp>
        <p:sp>
          <p:nvSpPr>
            <p:cNvPr id="6189" name="Rechteck 42"/>
            <p:cNvSpPr>
              <a:spLocks noChangeArrowheads="1"/>
            </p:cNvSpPr>
            <p:nvPr/>
          </p:nvSpPr>
          <p:spPr bwMode="auto">
            <a:xfrm>
              <a:off x="5943602" y="3428996"/>
              <a:ext cx="6142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de-DE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0,0</a:t>
              </a:r>
            </a:p>
          </p:txBody>
        </p:sp>
        <p:sp>
          <p:nvSpPr>
            <p:cNvPr id="6190" name="Textfeld 43"/>
            <p:cNvSpPr txBox="1">
              <a:spLocks noChangeArrowheads="1"/>
            </p:cNvSpPr>
            <p:nvPr/>
          </p:nvSpPr>
          <p:spPr bwMode="auto">
            <a:xfrm>
              <a:off x="5872164" y="2071674"/>
              <a:ext cx="6142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de-DE">
                  <a:latin typeface="Tahoma" pitchFamily="34" charset="0"/>
                  <a:cs typeface="Tahoma" pitchFamily="34" charset="0"/>
                </a:rPr>
                <a:t>1,0</a:t>
              </a:r>
            </a:p>
          </p:txBody>
        </p:sp>
        <p:sp>
          <p:nvSpPr>
            <p:cNvPr id="6191" name="Textfeld 44"/>
            <p:cNvSpPr txBox="1">
              <a:spLocks noChangeArrowheads="1"/>
            </p:cNvSpPr>
            <p:nvPr/>
          </p:nvSpPr>
          <p:spPr bwMode="auto">
            <a:xfrm>
              <a:off x="3943338" y="5143508"/>
              <a:ext cx="1136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de-DE">
                  <a:latin typeface="Tahoma" pitchFamily="34" charset="0"/>
                  <a:cs typeface="Tahoma" pitchFamily="34" charset="0"/>
                </a:rPr>
                <a:t>1,0,1,0</a:t>
              </a:r>
            </a:p>
          </p:txBody>
        </p:sp>
        <p:sp>
          <p:nvSpPr>
            <p:cNvPr id="6192" name="Textfeld 45"/>
            <p:cNvSpPr txBox="1">
              <a:spLocks noChangeArrowheads="1"/>
            </p:cNvSpPr>
            <p:nvPr/>
          </p:nvSpPr>
          <p:spPr bwMode="auto">
            <a:xfrm>
              <a:off x="3800462" y="2285988"/>
              <a:ext cx="1136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de-DE">
                  <a:latin typeface="Tahoma" pitchFamily="34" charset="0"/>
                  <a:cs typeface="Tahoma" pitchFamily="34" charset="0"/>
                </a:rPr>
                <a:t>1,0,0,0</a:t>
              </a:r>
            </a:p>
          </p:txBody>
        </p:sp>
        <p:sp>
          <p:nvSpPr>
            <p:cNvPr id="6193" name="Textfeld 46"/>
            <p:cNvSpPr txBox="1">
              <a:spLocks noChangeArrowheads="1"/>
            </p:cNvSpPr>
            <p:nvPr/>
          </p:nvSpPr>
          <p:spPr bwMode="auto">
            <a:xfrm>
              <a:off x="1085818" y="4500566"/>
              <a:ext cx="2182008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de-DE">
                  <a:latin typeface="Tahoma" pitchFamily="34" charset="0"/>
                  <a:cs typeface="Tahoma" pitchFamily="34" charset="0"/>
                </a:rPr>
                <a:t>1,0,0,0,1,0,1,0</a:t>
              </a:r>
            </a:p>
            <a:p>
              <a:r>
                <a:rPr lang="de-DE">
                  <a:latin typeface="Tahoma" pitchFamily="34" charset="0"/>
                  <a:cs typeface="Tahoma" pitchFamily="34" charset="0"/>
                  <a:sym typeface="Wingdings" pitchFamily="2" charset="2"/>
                </a:rPr>
                <a:t> 3</a:t>
              </a:r>
              <a:endParaRPr lang="de-DE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194" name="Textfeld 47"/>
            <p:cNvSpPr txBox="1">
              <a:spLocks noChangeArrowheads="1"/>
            </p:cNvSpPr>
            <p:nvPr/>
          </p:nvSpPr>
          <p:spPr bwMode="auto">
            <a:xfrm>
              <a:off x="1800198" y="1714484"/>
              <a:ext cx="195816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de-DE">
                  <a:latin typeface="Tahoma" pitchFamily="34" charset="0"/>
                  <a:cs typeface="Tahoma" pitchFamily="34" charset="0"/>
                </a:rPr>
                <a:t>Without INA:</a:t>
              </a:r>
            </a:p>
          </p:txBody>
        </p:sp>
      </p:grpSp>
      <p:grpSp>
        <p:nvGrpSpPr>
          <p:cNvPr id="3" name="Gruppieren 49"/>
          <p:cNvGrpSpPr/>
          <p:nvPr/>
        </p:nvGrpSpPr>
        <p:grpSpPr>
          <a:xfrm>
            <a:off x="1800198" y="1714484"/>
            <a:ext cx="4567824" cy="4676507"/>
            <a:chOff x="1800198" y="1714484"/>
            <a:chExt cx="4567824" cy="4676507"/>
          </a:xfrm>
          <a:noFill/>
        </p:grpSpPr>
        <p:sp>
          <p:nvSpPr>
            <p:cNvPr id="51" name="Textfeld 50"/>
            <p:cNvSpPr txBox="1"/>
            <p:nvPr/>
          </p:nvSpPr>
          <p:spPr>
            <a:xfrm>
              <a:off x="5872164" y="5929326"/>
              <a:ext cx="352982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DE" dirty="0"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  <p:sp>
          <p:nvSpPr>
            <p:cNvPr id="52" name="Rechteck 51"/>
            <p:cNvSpPr/>
            <p:nvPr/>
          </p:nvSpPr>
          <p:spPr>
            <a:xfrm>
              <a:off x="6015040" y="4357690"/>
              <a:ext cx="352982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DE" dirty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  <p:sp>
          <p:nvSpPr>
            <p:cNvPr id="53" name="Rechteck 52"/>
            <p:cNvSpPr/>
            <p:nvPr/>
          </p:nvSpPr>
          <p:spPr>
            <a:xfrm>
              <a:off x="5943602" y="3428996"/>
              <a:ext cx="352982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DE" dirty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0</a:t>
              </a:r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5872164" y="2071674"/>
              <a:ext cx="352982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DE" dirty="0"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  <p:sp>
          <p:nvSpPr>
            <p:cNvPr id="55" name="Textfeld 54"/>
            <p:cNvSpPr txBox="1"/>
            <p:nvPr/>
          </p:nvSpPr>
          <p:spPr>
            <a:xfrm>
              <a:off x="4229090" y="5143508"/>
              <a:ext cx="352982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DE" dirty="0">
                  <a:latin typeface="Tahoma" pitchFamily="34" charset="0"/>
                  <a:cs typeface="Tahoma" pitchFamily="34" charset="0"/>
                </a:rPr>
                <a:t>2</a:t>
              </a: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71966" y="2285988"/>
              <a:ext cx="352982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DE" dirty="0"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  <p:sp>
          <p:nvSpPr>
            <p:cNvPr id="57" name="Textfeld 56"/>
            <p:cNvSpPr txBox="1"/>
            <p:nvPr/>
          </p:nvSpPr>
          <p:spPr>
            <a:xfrm>
              <a:off x="2085950" y="4572004"/>
              <a:ext cx="750526" cy="83099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DE" dirty="0">
                  <a:latin typeface="Tahoma" pitchFamily="34" charset="0"/>
                  <a:cs typeface="Tahoma" pitchFamily="34" charset="0"/>
                </a:rPr>
                <a:t>1,2</a:t>
              </a:r>
            </a:p>
            <a:p>
              <a:pPr>
                <a:defRPr/>
              </a:pPr>
              <a:r>
                <a:rPr lang="de-DE" dirty="0">
                  <a:latin typeface="Tahoma" pitchFamily="34" charset="0"/>
                  <a:cs typeface="Tahoma" pitchFamily="34" charset="0"/>
                  <a:sym typeface="Wingdings" pitchFamily="2" charset="2"/>
                </a:rPr>
                <a:t> 3</a:t>
              </a:r>
              <a:endParaRPr lang="de-DE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58" name="Textfeld 57"/>
            <p:cNvSpPr txBox="1"/>
            <p:nvPr/>
          </p:nvSpPr>
          <p:spPr>
            <a:xfrm>
              <a:off x="1800198" y="1714484"/>
              <a:ext cx="1517338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DE" dirty="0" err="1">
                  <a:latin typeface="Tahoma" pitchFamily="34" charset="0"/>
                  <a:cs typeface="Tahoma" pitchFamily="34" charset="0"/>
                </a:rPr>
                <a:t>With</a:t>
              </a:r>
              <a:r>
                <a:rPr lang="de-DE" dirty="0">
                  <a:latin typeface="Tahoma" pitchFamily="34" charset="0"/>
                  <a:cs typeface="Tahoma" pitchFamily="34" charset="0"/>
                </a:rPr>
                <a:t> INA:</a:t>
              </a:r>
            </a:p>
          </p:txBody>
        </p:sp>
      </p:grpSp>
      <p:sp>
        <p:nvSpPr>
          <p:cNvPr id="59" name="Textfeld 58"/>
          <p:cNvSpPr txBox="1">
            <a:spLocks noChangeArrowheads="1"/>
          </p:cNvSpPr>
          <p:nvPr/>
        </p:nvSpPr>
        <p:spPr bwMode="auto">
          <a:xfrm>
            <a:off x="1728788" y="6357938"/>
            <a:ext cx="3603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 Reduced packet traffic</a:t>
            </a:r>
            <a:endParaRPr lang="en-US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307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smtClean="0"/>
              <a:t>Security Issues of in-network aggregation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984375"/>
            <a:ext cx="8153400" cy="48736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de-DE" sz="1800" smtClean="0"/>
              <a:t>Without cryptography</a:t>
            </a:r>
          </a:p>
          <a:p>
            <a:pPr lvl="1" indent="0">
              <a:lnSpc>
                <a:spcPct val="90000"/>
              </a:lnSpc>
              <a:buFontTx/>
              <a:buNone/>
            </a:pPr>
            <a:r>
              <a:rPr lang="de-DE" sz="1800" smtClean="0"/>
              <a:t>No security</a:t>
            </a:r>
          </a:p>
          <a:p>
            <a:pPr>
              <a:lnSpc>
                <a:spcPct val="90000"/>
              </a:lnSpc>
            </a:pPr>
            <a:endParaRPr lang="de-DE" sz="1800" smtClean="0"/>
          </a:p>
          <a:p>
            <a:pPr>
              <a:lnSpc>
                <a:spcPct val="90000"/>
              </a:lnSpc>
            </a:pPr>
            <a:r>
              <a:rPr lang="de-DE" sz="1800" smtClean="0"/>
              <a:t>Classic End-to-End security (DES, AES, ECC)</a:t>
            </a:r>
          </a:p>
          <a:p>
            <a:pPr lvl="1" indent="0">
              <a:lnSpc>
                <a:spcPct val="90000"/>
              </a:lnSpc>
              <a:buFontTx/>
              <a:buNone/>
            </a:pPr>
            <a:r>
              <a:rPr lang="de-DE" sz="1800" smtClean="0"/>
              <a:t>Encryption on sensor – decryption on sink</a:t>
            </a:r>
          </a:p>
          <a:p>
            <a:pPr lvl="1" indent="0">
              <a:lnSpc>
                <a:spcPct val="90000"/>
              </a:lnSpc>
              <a:buFontTx/>
              <a:buNone/>
            </a:pPr>
            <a:endParaRPr lang="de-DE" sz="1800" smtClean="0"/>
          </a:p>
          <a:p>
            <a:pPr lvl="1" indent="0">
              <a:lnSpc>
                <a:spcPct val="90000"/>
              </a:lnSpc>
              <a:buFontTx/>
              <a:buNone/>
            </a:pPr>
            <a:r>
              <a:rPr lang="de-DE" sz="1800" smtClean="0"/>
              <a:t>+ Very secure</a:t>
            </a:r>
          </a:p>
          <a:p>
            <a:pPr lvl="1" indent="0">
              <a:lnSpc>
                <a:spcPct val="90000"/>
              </a:lnSpc>
              <a:buFontTx/>
              <a:buNone/>
            </a:pPr>
            <a:r>
              <a:rPr lang="de-DE" sz="1800" smtClean="0"/>
              <a:t>-  No possibility of in-network aggregation</a:t>
            </a:r>
          </a:p>
          <a:p>
            <a:pPr lvl="1" indent="0">
              <a:lnSpc>
                <a:spcPct val="90000"/>
              </a:lnSpc>
              <a:buFontTx/>
              <a:buNone/>
            </a:pPr>
            <a:endParaRPr lang="de-DE" sz="1800" smtClean="0"/>
          </a:p>
          <a:p>
            <a:pPr>
              <a:lnSpc>
                <a:spcPct val="90000"/>
              </a:lnSpc>
            </a:pPr>
            <a:r>
              <a:rPr lang="de-DE" sz="1800" smtClean="0"/>
              <a:t>Hop-by-Hop encryption</a:t>
            </a:r>
          </a:p>
          <a:p>
            <a:pPr lvl="1" indent="0">
              <a:lnSpc>
                <a:spcPct val="90000"/>
              </a:lnSpc>
              <a:buFontTx/>
              <a:buNone/>
            </a:pPr>
            <a:r>
              <a:rPr lang="de-DE" sz="1800" smtClean="0"/>
              <a:t>Packets are encrypted and decrypted on every routing node</a:t>
            </a:r>
          </a:p>
          <a:p>
            <a:pPr lvl="1" indent="0">
              <a:lnSpc>
                <a:spcPct val="90000"/>
              </a:lnSpc>
              <a:buFontTx/>
              <a:buNone/>
            </a:pPr>
            <a:endParaRPr lang="de-DE" sz="1800" smtClean="0"/>
          </a:p>
          <a:p>
            <a:pPr lvl="1" indent="0">
              <a:lnSpc>
                <a:spcPct val="90000"/>
              </a:lnSpc>
              <a:buFontTx/>
              <a:buNone/>
            </a:pPr>
            <a:r>
              <a:rPr lang="de-DE" sz="1800" smtClean="0"/>
              <a:t>+  In-network aggregation possible</a:t>
            </a:r>
          </a:p>
          <a:p>
            <a:pPr lvl="1" indent="0">
              <a:lnSpc>
                <a:spcPct val="90000"/>
              </a:lnSpc>
              <a:buFontTx/>
              <a:buNone/>
            </a:pPr>
            <a:r>
              <a:rPr lang="de-DE" sz="1800" smtClean="0"/>
              <a:t>-  No End-to-End security</a:t>
            </a:r>
          </a:p>
          <a:p>
            <a:pPr lvl="1" indent="0">
              <a:lnSpc>
                <a:spcPct val="90000"/>
              </a:lnSpc>
              <a:buFontTx/>
              <a:buNone/>
            </a:pPr>
            <a:r>
              <a:rPr lang="de-DE" sz="1800" smtClean="0"/>
              <a:t>	every routing node knows and can change every plaintext</a:t>
            </a:r>
          </a:p>
        </p:txBody>
      </p:sp>
    </p:spTree>
    <p:extLst>
      <p:ext uri="{BB962C8B-B14F-4D97-AF65-F5344CB8AC3E}">
        <p14:creationId xmlns:p14="http://schemas.microsoft.com/office/powerpoint/2010/main" xmlns="" val="330538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smtClean="0"/>
              <a:t>Concealed (In-netwok) Data Aggregation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14475" y="2071688"/>
            <a:ext cx="8153400" cy="4724400"/>
          </a:xfrm>
        </p:spPr>
        <p:txBody>
          <a:bodyPr/>
          <a:lstStyle/>
          <a:p>
            <a:r>
              <a:rPr lang="en-US" sz="1800" smtClean="0"/>
              <a:t>We need:</a:t>
            </a:r>
          </a:p>
          <a:p>
            <a:pPr lvl="1" indent="0">
              <a:buFontTx/>
              <a:buNone/>
            </a:pPr>
            <a:r>
              <a:rPr lang="en-US" sz="1800" smtClean="0"/>
              <a:t>End-to-End security that allows aggregation on routing nodes</a:t>
            </a:r>
          </a:p>
          <a:p>
            <a:pPr lvl="1" indent="0">
              <a:buFontTx/>
              <a:buNone/>
            </a:pPr>
            <a:r>
              <a:rPr lang="en-US" sz="1800" smtClean="0"/>
              <a:t>= Routing nodes do not know what they aggregate</a:t>
            </a:r>
          </a:p>
          <a:p>
            <a:pPr lvl="1" indent="0">
              <a:buFontTx/>
              <a:buNone/>
            </a:pPr>
            <a:r>
              <a:rPr lang="en-US" sz="1800" smtClean="0"/>
              <a:t>= Ability to compute with encrypted values</a:t>
            </a:r>
          </a:p>
          <a:p>
            <a:pPr lvl="1" indent="0">
              <a:buFontTx/>
              <a:buNone/>
            </a:pPr>
            <a:r>
              <a:rPr lang="en-US" sz="1800" smtClean="0"/>
              <a:t>Only sink node can decrypt the aggregated value</a:t>
            </a:r>
            <a:br>
              <a:rPr lang="en-US" sz="1800" smtClean="0"/>
            </a:br>
            <a:endParaRPr lang="en-US" sz="1800" smtClean="0"/>
          </a:p>
          <a:p>
            <a:r>
              <a:rPr lang="en-US" sz="1800" smtClean="0"/>
              <a:t>Solution:</a:t>
            </a:r>
            <a:br>
              <a:rPr lang="en-US" sz="1800" smtClean="0"/>
            </a:br>
            <a:r>
              <a:rPr lang="en-US" sz="1800" smtClean="0">
                <a:solidFill>
                  <a:srgbClr val="339966"/>
                </a:solidFill>
              </a:rPr>
              <a:t>Privacy Homomorphism</a:t>
            </a:r>
          </a:p>
        </p:txBody>
      </p:sp>
      <p:sp>
        <p:nvSpPr>
          <p:cNvPr id="4" name="Plus 3"/>
          <p:cNvSpPr/>
          <p:nvPr/>
        </p:nvSpPr>
        <p:spPr bwMode="auto">
          <a:xfrm>
            <a:off x="4386260" y="4714880"/>
            <a:ext cx="914400" cy="914400"/>
          </a:xfrm>
          <a:prstGeom prst="mathPlus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" name="Rechteck 4"/>
          <p:cNvSpPr/>
          <p:nvPr/>
        </p:nvSpPr>
        <p:spPr bwMode="auto">
          <a:xfrm>
            <a:off x="1800198" y="4643442"/>
            <a:ext cx="2286016" cy="100013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de-DE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Encryption</a:t>
            </a:r>
            <a:endParaRPr lang="en-US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2371725" y="5214938"/>
            <a:ext cx="1571625" cy="35718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Value1</a:t>
            </a:r>
            <a:endParaRPr lang="en-US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5943602" y="4643442"/>
            <a:ext cx="2286016" cy="100013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de-DE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Encryption</a:t>
            </a:r>
            <a:endParaRPr lang="en-US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6515100" y="5214938"/>
            <a:ext cx="1571625" cy="35718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Value2</a:t>
            </a:r>
            <a:endParaRPr lang="en-US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5443536" y="5786450"/>
            <a:ext cx="4040401" cy="100013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de-DE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Encryption</a:t>
            </a:r>
            <a:endParaRPr lang="en-US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hteck 9"/>
          <p:cNvSpPr/>
          <p:nvPr/>
        </p:nvSpPr>
        <p:spPr bwMode="auto">
          <a:xfrm>
            <a:off x="6015038" y="6357938"/>
            <a:ext cx="2778125" cy="35718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Value1 + Value2</a:t>
            </a:r>
            <a:endParaRPr lang="en-US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Gleich 10"/>
          <p:cNvSpPr/>
          <p:nvPr/>
        </p:nvSpPr>
        <p:spPr bwMode="auto">
          <a:xfrm>
            <a:off x="3943338" y="5786450"/>
            <a:ext cx="914400" cy="914400"/>
          </a:xfrm>
          <a:prstGeom prst="mathEqual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2" name="Plus 11"/>
          <p:cNvSpPr/>
          <p:nvPr/>
        </p:nvSpPr>
        <p:spPr bwMode="auto">
          <a:xfrm>
            <a:off x="5014908" y="5214946"/>
            <a:ext cx="500066" cy="495296"/>
          </a:xfrm>
          <a:prstGeom prst="mathPlus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3" name="Gleich 12"/>
          <p:cNvSpPr/>
          <p:nvPr/>
        </p:nvSpPr>
        <p:spPr bwMode="auto">
          <a:xfrm>
            <a:off x="4800594" y="6357954"/>
            <a:ext cx="547686" cy="495296"/>
          </a:xfrm>
          <a:prstGeom prst="mathEqual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537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smtClean="0"/>
              <a:t>CaMyTs (</a:t>
            </a:r>
            <a:r>
              <a:rPr lang="en-US" smtClean="0"/>
              <a:t>Castelluccia, Mykletun, Tsudik)</a:t>
            </a:r>
            <a:endParaRPr lang="de-DE" smtClean="0"/>
          </a:p>
        </p:txBody>
      </p:sp>
      <p:sp>
        <p:nvSpPr>
          <p:cNvPr id="9219" name="Oval 5"/>
          <p:cNvSpPr>
            <a:spLocks noChangeArrowheads="1"/>
          </p:cNvSpPr>
          <p:nvPr/>
        </p:nvSpPr>
        <p:spPr bwMode="auto">
          <a:xfrm>
            <a:off x="7170738" y="2339975"/>
            <a:ext cx="333375" cy="2873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0" name="Oval 6"/>
          <p:cNvSpPr>
            <a:spLocks noChangeArrowheads="1"/>
          </p:cNvSpPr>
          <p:nvPr/>
        </p:nvSpPr>
        <p:spPr bwMode="auto">
          <a:xfrm>
            <a:off x="7170738" y="5580063"/>
            <a:ext cx="333375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1" name="Oval 7"/>
          <p:cNvSpPr>
            <a:spLocks noChangeArrowheads="1"/>
          </p:cNvSpPr>
          <p:nvPr/>
        </p:nvSpPr>
        <p:spPr bwMode="auto">
          <a:xfrm>
            <a:off x="7170738" y="4144963"/>
            <a:ext cx="333375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9086850" y="1928813"/>
            <a:ext cx="1944688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Random Stream:</a:t>
            </a:r>
          </a:p>
          <a:p>
            <a:r>
              <a:rPr lang="de-DE" sz="1600">
                <a:latin typeface="Tahoma" pitchFamily="34" charset="0"/>
              </a:rPr>
              <a:t>15</a:t>
            </a:r>
          </a:p>
          <a:p>
            <a:r>
              <a:rPr lang="de-DE" sz="1600">
                <a:latin typeface="Tahoma" pitchFamily="34" charset="0"/>
              </a:rPr>
              <a:t>22</a:t>
            </a:r>
          </a:p>
          <a:p>
            <a:r>
              <a:rPr lang="de-DE" sz="1600">
                <a:latin typeface="Tahoma" pitchFamily="34" charset="0"/>
              </a:rPr>
              <a:t>6</a:t>
            </a:r>
          </a:p>
        </p:txBody>
      </p:sp>
      <p:sp>
        <p:nvSpPr>
          <p:cNvPr id="9223" name="Text Box 9"/>
          <p:cNvSpPr txBox="1">
            <a:spLocks noChangeArrowheads="1"/>
          </p:cNvSpPr>
          <p:nvPr/>
        </p:nvSpPr>
        <p:spPr bwMode="auto">
          <a:xfrm>
            <a:off x="9158288" y="3643313"/>
            <a:ext cx="1944687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Random Stream:</a:t>
            </a:r>
          </a:p>
          <a:p>
            <a:r>
              <a:rPr lang="de-DE" sz="1600">
                <a:latin typeface="Tahoma" pitchFamily="34" charset="0"/>
              </a:rPr>
              <a:t>30</a:t>
            </a:r>
          </a:p>
          <a:p>
            <a:r>
              <a:rPr lang="de-DE" sz="1600">
                <a:latin typeface="Tahoma" pitchFamily="34" charset="0"/>
              </a:rPr>
              <a:t>9</a:t>
            </a:r>
          </a:p>
          <a:p>
            <a:r>
              <a:rPr lang="de-DE" sz="1600">
                <a:latin typeface="Tahoma" pitchFamily="34" charset="0"/>
              </a:rPr>
              <a:t>11</a:t>
            </a:r>
          </a:p>
        </p:txBody>
      </p:sp>
      <p:sp>
        <p:nvSpPr>
          <p:cNvPr id="9224" name="Text Box 10"/>
          <p:cNvSpPr txBox="1">
            <a:spLocks noChangeArrowheads="1"/>
          </p:cNvSpPr>
          <p:nvPr/>
        </p:nvSpPr>
        <p:spPr bwMode="auto">
          <a:xfrm>
            <a:off x="9229725" y="5143500"/>
            <a:ext cx="1944688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Random Stream:</a:t>
            </a:r>
          </a:p>
          <a:p>
            <a:r>
              <a:rPr lang="de-DE" sz="1600">
                <a:latin typeface="Tahoma" pitchFamily="34" charset="0"/>
              </a:rPr>
              <a:t>27</a:t>
            </a:r>
          </a:p>
          <a:p>
            <a:r>
              <a:rPr lang="de-DE" sz="1600">
                <a:latin typeface="Tahoma" pitchFamily="34" charset="0"/>
              </a:rPr>
              <a:t>2</a:t>
            </a:r>
          </a:p>
          <a:p>
            <a:r>
              <a:rPr lang="de-DE" sz="1600">
                <a:latin typeface="Tahoma" pitchFamily="34" charset="0"/>
              </a:rPr>
              <a:t>29</a:t>
            </a:r>
          </a:p>
        </p:txBody>
      </p:sp>
      <p:sp>
        <p:nvSpPr>
          <p:cNvPr id="9225" name="Text Box 11"/>
          <p:cNvSpPr txBox="1">
            <a:spLocks noChangeArrowheads="1"/>
          </p:cNvSpPr>
          <p:nvPr/>
        </p:nvSpPr>
        <p:spPr bwMode="auto">
          <a:xfrm>
            <a:off x="8015288" y="2571750"/>
            <a:ext cx="74771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Value:</a:t>
            </a:r>
          </a:p>
          <a:p>
            <a:r>
              <a:rPr lang="de-DE" sz="1600">
                <a:latin typeface="Tahoma" pitchFamily="34" charset="0"/>
              </a:rPr>
              <a:t>1</a:t>
            </a:r>
          </a:p>
        </p:txBody>
      </p:sp>
      <p:sp>
        <p:nvSpPr>
          <p:cNvPr id="9226" name="Text Box 12"/>
          <p:cNvSpPr txBox="1">
            <a:spLocks noChangeArrowheads="1"/>
          </p:cNvSpPr>
          <p:nvPr/>
        </p:nvSpPr>
        <p:spPr bwMode="auto">
          <a:xfrm>
            <a:off x="8158163" y="4143375"/>
            <a:ext cx="74771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Value:</a:t>
            </a:r>
          </a:p>
          <a:p>
            <a:r>
              <a:rPr lang="de-DE" sz="1600">
                <a:latin typeface="Tahoma" pitchFamily="34" charset="0"/>
              </a:rPr>
              <a:t>0</a:t>
            </a:r>
          </a:p>
        </p:txBody>
      </p:sp>
      <p:sp>
        <p:nvSpPr>
          <p:cNvPr id="9227" name="Text Box 13"/>
          <p:cNvSpPr txBox="1">
            <a:spLocks noChangeArrowheads="1"/>
          </p:cNvSpPr>
          <p:nvPr/>
        </p:nvSpPr>
        <p:spPr bwMode="auto">
          <a:xfrm>
            <a:off x="8105775" y="5440363"/>
            <a:ext cx="7477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Value:</a:t>
            </a:r>
          </a:p>
          <a:p>
            <a:r>
              <a:rPr lang="de-DE" sz="1600">
                <a:latin typeface="Tahoma" pitchFamily="34" charset="0"/>
              </a:rPr>
              <a:t>1</a:t>
            </a:r>
          </a:p>
        </p:txBody>
      </p:sp>
      <p:sp>
        <p:nvSpPr>
          <p:cNvPr id="9228" name="Oval 14"/>
          <p:cNvSpPr>
            <a:spLocks noChangeArrowheads="1"/>
          </p:cNvSpPr>
          <p:nvPr/>
        </p:nvSpPr>
        <p:spPr bwMode="auto">
          <a:xfrm>
            <a:off x="4938713" y="3995738"/>
            <a:ext cx="333375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9" name="Line 15"/>
          <p:cNvSpPr>
            <a:spLocks noChangeShapeType="1"/>
          </p:cNvSpPr>
          <p:nvPr/>
        </p:nvSpPr>
        <p:spPr bwMode="auto">
          <a:xfrm flipH="1">
            <a:off x="5229225" y="2571750"/>
            <a:ext cx="2000250" cy="150018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0" name="Text Box 18"/>
          <p:cNvSpPr txBox="1">
            <a:spLocks noChangeArrowheads="1"/>
          </p:cNvSpPr>
          <p:nvPr/>
        </p:nvSpPr>
        <p:spPr bwMode="auto">
          <a:xfrm>
            <a:off x="6594475" y="1624013"/>
            <a:ext cx="2384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 b="1">
                <a:latin typeface="Tahoma" pitchFamily="34" charset="0"/>
              </a:rPr>
              <a:t>Encryption:</a:t>
            </a:r>
          </a:p>
          <a:p>
            <a:r>
              <a:rPr lang="de-DE" sz="2000">
                <a:latin typeface="Tahoma" pitchFamily="34" charset="0"/>
              </a:rPr>
              <a:t>1+15=16 (mod 32)</a:t>
            </a:r>
            <a:endParaRPr lang="de-DE" sz="2000"/>
          </a:p>
        </p:txBody>
      </p:sp>
      <p:sp>
        <p:nvSpPr>
          <p:cNvPr id="9231" name="Line 19"/>
          <p:cNvSpPr>
            <a:spLocks noChangeShapeType="1"/>
          </p:cNvSpPr>
          <p:nvPr/>
        </p:nvSpPr>
        <p:spPr bwMode="auto">
          <a:xfrm flipH="1" flipV="1">
            <a:off x="5300663" y="4143375"/>
            <a:ext cx="1870075" cy="144463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2" name="Line 20"/>
          <p:cNvSpPr>
            <a:spLocks noChangeShapeType="1"/>
          </p:cNvSpPr>
          <p:nvPr/>
        </p:nvSpPr>
        <p:spPr bwMode="auto">
          <a:xfrm flipH="1" flipV="1">
            <a:off x="5229225" y="4286250"/>
            <a:ext cx="2000250" cy="1357313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3" name="Text Box 23"/>
          <p:cNvSpPr txBox="1">
            <a:spLocks noChangeArrowheads="1"/>
          </p:cNvSpPr>
          <p:nvPr/>
        </p:nvSpPr>
        <p:spPr bwMode="auto">
          <a:xfrm>
            <a:off x="4073525" y="2257425"/>
            <a:ext cx="184467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 b="1">
                <a:latin typeface="Tahoma" pitchFamily="34" charset="0"/>
              </a:rPr>
              <a:t>Aggregation:</a:t>
            </a:r>
          </a:p>
          <a:p>
            <a:r>
              <a:rPr lang="de-DE" sz="2000">
                <a:latin typeface="Tahoma" pitchFamily="34" charset="0"/>
              </a:rPr>
              <a:t>16+30+28</a:t>
            </a:r>
          </a:p>
          <a:p>
            <a:r>
              <a:rPr lang="de-DE" sz="2000">
                <a:latin typeface="Tahoma" pitchFamily="34" charset="0"/>
              </a:rPr>
              <a:t>=74</a:t>
            </a:r>
          </a:p>
          <a:p>
            <a:r>
              <a:rPr lang="de-DE" sz="2000">
                <a:latin typeface="Tahoma" pitchFamily="34" charset="0"/>
              </a:rPr>
              <a:t>=10 (mod 32)</a:t>
            </a:r>
            <a:endParaRPr lang="de-DE" sz="2000"/>
          </a:p>
        </p:txBody>
      </p:sp>
      <p:sp>
        <p:nvSpPr>
          <p:cNvPr id="9234" name="Line 25"/>
          <p:cNvSpPr>
            <a:spLocks noChangeShapeType="1"/>
          </p:cNvSpPr>
          <p:nvPr/>
        </p:nvSpPr>
        <p:spPr bwMode="auto">
          <a:xfrm flipH="1">
            <a:off x="2849563" y="4144963"/>
            <a:ext cx="2016125" cy="71437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6" name="Text Box 26"/>
          <p:cNvSpPr txBox="1">
            <a:spLocks noChangeArrowheads="1"/>
          </p:cNvSpPr>
          <p:nvPr/>
        </p:nvSpPr>
        <p:spPr bwMode="auto">
          <a:xfrm>
            <a:off x="3713163" y="3784600"/>
            <a:ext cx="40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10</a:t>
            </a:r>
            <a:endParaRPr lang="de-DE" sz="1600"/>
          </a:p>
        </p:txBody>
      </p:sp>
      <p:sp>
        <p:nvSpPr>
          <p:cNvPr id="9237" name="Text Box 27"/>
          <p:cNvSpPr txBox="1">
            <a:spLocks noChangeArrowheads="1"/>
          </p:cNvSpPr>
          <p:nvPr/>
        </p:nvSpPr>
        <p:spPr bwMode="auto">
          <a:xfrm>
            <a:off x="1193800" y="4937125"/>
            <a:ext cx="2087563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 b="1">
                <a:latin typeface="Tahoma" pitchFamily="34" charset="0"/>
              </a:rPr>
              <a:t>Decryption:</a:t>
            </a:r>
          </a:p>
          <a:p>
            <a:r>
              <a:rPr lang="de-DE" sz="2000">
                <a:latin typeface="Tahoma" pitchFamily="34" charset="0"/>
              </a:rPr>
              <a:t>10 - 15 – 30 - 27</a:t>
            </a:r>
          </a:p>
          <a:p>
            <a:r>
              <a:rPr lang="de-DE" sz="2000">
                <a:latin typeface="Tahoma" pitchFamily="34" charset="0"/>
              </a:rPr>
              <a:t>= -62</a:t>
            </a:r>
          </a:p>
          <a:p>
            <a:r>
              <a:rPr lang="de-DE" sz="2000">
                <a:latin typeface="Tahoma" pitchFamily="34" charset="0"/>
              </a:rPr>
              <a:t>=</a:t>
            </a:r>
            <a:r>
              <a:rPr lang="de-DE" sz="2000" b="1">
                <a:latin typeface="Tahoma" pitchFamily="34" charset="0"/>
              </a:rPr>
              <a:t>2</a:t>
            </a:r>
            <a:r>
              <a:rPr lang="de-DE" sz="2000">
                <a:latin typeface="Tahoma" pitchFamily="34" charset="0"/>
              </a:rPr>
              <a:t> (mod 32)</a:t>
            </a:r>
          </a:p>
          <a:p>
            <a:r>
              <a:rPr lang="de-DE" sz="2000">
                <a:latin typeface="Tahoma" pitchFamily="34" charset="0"/>
              </a:rPr>
              <a:t>= 1 + 0 + 1</a:t>
            </a:r>
            <a:endParaRPr lang="de-DE" sz="2000"/>
          </a:p>
        </p:txBody>
      </p:sp>
      <p:sp>
        <p:nvSpPr>
          <p:cNvPr id="2" name="Line 28"/>
          <p:cNvSpPr>
            <a:spLocks noChangeShapeType="1"/>
          </p:cNvSpPr>
          <p:nvPr/>
        </p:nvSpPr>
        <p:spPr bwMode="auto">
          <a:xfrm>
            <a:off x="3713163" y="1479550"/>
            <a:ext cx="0" cy="52578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8" name="Line 29"/>
          <p:cNvSpPr>
            <a:spLocks noChangeShapeType="1"/>
          </p:cNvSpPr>
          <p:nvPr/>
        </p:nvSpPr>
        <p:spPr bwMode="auto">
          <a:xfrm>
            <a:off x="6594475" y="1479550"/>
            <a:ext cx="0" cy="52578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9" name="Text Box 30"/>
          <p:cNvSpPr txBox="1">
            <a:spLocks noChangeArrowheads="1"/>
          </p:cNvSpPr>
          <p:nvPr/>
        </p:nvSpPr>
        <p:spPr bwMode="auto">
          <a:xfrm>
            <a:off x="6089650" y="2847975"/>
            <a:ext cx="40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16</a:t>
            </a:r>
            <a:endParaRPr lang="de-DE" sz="1600"/>
          </a:p>
        </p:txBody>
      </p:sp>
      <p:sp>
        <p:nvSpPr>
          <p:cNvPr id="9241" name="Text Box 32"/>
          <p:cNvSpPr txBox="1">
            <a:spLocks noChangeArrowheads="1"/>
          </p:cNvSpPr>
          <p:nvPr/>
        </p:nvSpPr>
        <p:spPr bwMode="auto">
          <a:xfrm>
            <a:off x="6089650" y="3856038"/>
            <a:ext cx="40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30</a:t>
            </a:r>
            <a:endParaRPr lang="de-DE" sz="1600"/>
          </a:p>
        </p:txBody>
      </p:sp>
      <p:sp>
        <p:nvSpPr>
          <p:cNvPr id="9242" name="Text Box 33"/>
          <p:cNvSpPr txBox="1">
            <a:spLocks noChangeArrowheads="1"/>
          </p:cNvSpPr>
          <p:nvPr/>
        </p:nvSpPr>
        <p:spPr bwMode="auto">
          <a:xfrm>
            <a:off x="6018213" y="5008563"/>
            <a:ext cx="4095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28</a:t>
            </a:r>
            <a:endParaRPr lang="de-DE" sz="1600"/>
          </a:p>
        </p:txBody>
      </p:sp>
      <p:sp>
        <p:nvSpPr>
          <p:cNvPr id="3" name="Text Box 34"/>
          <p:cNvSpPr txBox="1">
            <a:spLocks noChangeArrowheads="1"/>
          </p:cNvSpPr>
          <p:nvPr/>
        </p:nvSpPr>
        <p:spPr bwMode="auto">
          <a:xfrm>
            <a:off x="762000" y="1697038"/>
            <a:ext cx="1944688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Random Stream 1:</a:t>
            </a:r>
          </a:p>
          <a:p>
            <a:r>
              <a:rPr lang="de-DE" sz="1600">
                <a:latin typeface="Tahoma" pitchFamily="34" charset="0"/>
              </a:rPr>
              <a:t>15</a:t>
            </a:r>
          </a:p>
          <a:p>
            <a:r>
              <a:rPr lang="de-DE" sz="1600">
                <a:latin typeface="Tahoma" pitchFamily="34" charset="0"/>
              </a:rPr>
              <a:t>22</a:t>
            </a:r>
          </a:p>
          <a:p>
            <a:r>
              <a:rPr lang="de-DE" sz="1600">
                <a:latin typeface="Tahoma" pitchFamily="34" charset="0"/>
              </a:rPr>
              <a:t>6</a:t>
            </a:r>
          </a:p>
        </p:txBody>
      </p:sp>
      <p:sp>
        <p:nvSpPr>
          <p:cNvPr id="9244" name="Text Box 35"/>
          <p:cNvSpPr txBox="1">
            <a:spLocks noChangeArrowheads="1"/>
          </p:cNvSpPr>
          <p:nvPr/>
        </p:nvSpPr>
        <p:spPr bwMode="auto">
          <a:xfrm>
            <a:off x="1336675" y="2271713"/>
            <a:ext cx="1944688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Random Stream 2:</a:t>
            </a:r>
          </a:p>
          <a:p>
            <a:r>
              <a:rPr lang="de-DE" sz="1600">
                <a:latin typeface="Tahoma" pitchFamily="34" charset="0"/>
              </a:rPr>
              <a:t>30</a:t>
            </a:r>
          </a:p>
          <a:p>
            <a:r>
              <a:rPr lang="de-DE" sz="1600">
                <a:latin typeface="Tahoma" pitchFamily="34" charset="0"/>
              </a:rPr>
              <a:t>9</a:t>
            </a:r>
          </a:p>
          <a:p>
            <a:r>
              <a:rPr lang="de-DE" sz="1600">
                <a:latin typeface="Tahoma" pitchFamily="34" charset="0"/>
              </a:rPr>
              <a:t>11</a:t>
            </a:r>
          </a:p>
        </p:txBody>
      </p:sp>
      <p:sp>
        <p:nvSpPr>
          <p:cNvPr id="9245" name="Text Box 36"/>
          <p:cNvSpPr txBox="1">
            <a:spLocks noChangeArrowheads="1"/>
          </p:cNvSpPr>
          <p:nvPr/>
        </p:nvSpPr>
        <p:spPr bwMode="auto">
          <a:xfrm>
            <a:off x="1912938" y="2847975"/>
            <a:ext cx="1944687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Random Stream 3:</a:t>
            </a:r>
          </a:p>
          <a:p>
            <a:r>
              <a:rPr lang="de-DE" sz="1600">
                <a:latin typeface="Tahoma" pitchFamily="34" charset="0"/>
              </a:rPr>
              <a:t>27</a:t>
            </a:r>
          </a:p>
          <a:p>
            <a:r>
              <a:rPr lang="de-DE" sz="1600">
                <a:latin typeface="Tahoma" pitchFamily="34" charset="0"/>
              </a:rPr>
              <a:t>2</a:t>
            </a:r>
          </a:p>
          <a:p>
            <a:r>
              <a:rPr lang="de-DE" sz="1600">
                <a:latin typeface="Tahoma" pitchFamily="34" charset="0"/>
              </a:rPr>
              <a:t>29</a:t>
            </a:r>
          </a:p>
        </p:txBody>
      </p:sp>
      <p:sp>
        <p:nvSpPr>
          <p:cNvPr id="9246" name="Text Box 37"/>
          <p:cNvSpPr txBox="1">
            <a:spLocks noChangeArrowheads="1"/>
          </p:cNvSpPr>
          <p:nvPr/>
        </p:nvSpPr>
        <p:spPr bwMode="auto">
          <a:xfrm>
            <a:off x="6586538" y="3571875"/>
            <a:ext cx="2384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>
                <a:latin typeface="Tahoma" pitchFamily="34" charset="0"/>
              </a:rPr>
              <a:t>0+30=30 (mod 32)</a:t>
            </a:r>
            <a:endParaRPr lang="de-DE" sz="2000"/>
          </a:p>
        </p:txBody>
      </p:sp>
      <p:sp>
        <p:nvSpPr>
          <p:cNvPr id="9247" name="Text Box 38"/>
          <p:cNvSpPr txBox="1">
            <a:spLocks noChangeArrowheads="1"/>
          </p:cNvSpPr>
          <p:nvPr/>
        </p:nvSpPr>
        <p:spPr bwMode="auto">
          <a:xfrm>
            <a:off x="6594475" y="6088063"/>
            <a:ext cx="2384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>
                <a:latin typeface="Tahoma" pitchFamily="34" charset="0"/>
              </a:rPr>
              <a:t>1+27=28 (mod 32)</a:t>
            </a:r>
            <a:endParaRPr lang="de-DE" sz="2000"/>
          </a:p>
        </p:txBody>
      </p:sp>
      <p:sp>
        <p:nvSpPr>
          <p:cNvPr id="4" name="Line 39"/>
          <p:cNvSpPr>
            <a:spLocks noChangeShapeType="1"/>
          </p:cNvSpPr>
          <p:nvPr/>
        </p:nvSpPr>
        <p:spPr bwMode="auto">
          <a:xfrm>
            <a:off x="6594475" y="3208338"/>
            <a:ext cx="417671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8" name="Line 40"/>
          <p:cNvSpPr>
            <a:spLocks noChangeShapeType="1"/>
          </p:cNvSpPr>
          <p:nvPr/>
        </p:nvSpPr>
        <p:spPr bwMode="auto">
          <a:xfrm>
            <a:off x="6594475" y="4937125"/>
            <a:ext cx="417671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Rechteck 33"/>
          <p:cNvSpPr>
            <a:spLocks noChangeArrowheads="1"/>
          </p:cNvSpPr>
          <p:nvPr/>
        </p:nvSpPr>
        <p:spPr bwMode="auto">
          <a:xfrm>
            <a:off x="871538" y="5214938"/>
            <a:ext cx="56578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e-DE" sz="2000" b="1">
                <a:latin typeface="Tahoma" pitchFamily="34" charset="0"/>
              </a:rPr>
              <a:t>Decryption:</a:t>
            </a:r>
          </a:p>
          <a:p>
            <a:r>
              <a:rPr lang="de-DE" sz="2000">
                <a:latin typeface="Tahoma" pitchFamily="34" charset="0"/>
              </a:rPr>
              <a:t>16 – 15</a:t>
            </a:r>
          </a:p>
          <a:p>
            <a:r>
              <a:rPr lang="de-DE" sz="2000">
                <a:latin typeface="Tahoma" pitchFamily="34" charset="0"/>
              </a:rPr>
              <a:t>= 1</a:t>
            </a:r>
          </a:p>
        </p:txBody>
      </p:sp>
      <p:sp>
        <p:nvSpPr>
          <p:cNvPr id="9250" name="Rechteck 34"/>
          <p:cNvSpPr>
            <a:spLocks noChangeArrowheads="1"/>
          </p:cNvSpPr>
          <p:nvPr/>
        </p:nvSpPr>
        <p:spPr bwMode="auto">
          <a:xfrm>
            <a:off x="2514600" y="4000500"/>
            <a:ext cx="357188" cy="42862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641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  <p:bldP spid="9224" grpId="0"/>
      <p:bldP spid="9226" grpId="0"/>
      <p:bldP spid="9227" grpId="0"/>
      <p:bldP spid="9233" grpId="0"/>
      <p:bldP spid="9236" grpId="0"/>
      <p:bldP spid="9237" grpId="0"/>
      <p:bldP spid="9241" grpId="0"/>
      <p:bldP spid="9242" grpId="0"/>
      <p:bldP spid="9244" grpId="0"/>
      <p:bldP spid="9245" grpId="0"/>
      <p:bldP spid="9246" grpId="0"/>
      <p:bldP spid="9247" grpId="0"/>
      <p:bldP spid="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smtClean="0"/>
              <a:t>Attack Scenarios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smtClean="0"/>
              <a:t>Passive Attacks</a:t>
            </a:r>
          </a:p>
          <a:p>
            <a:pPr lvl="1" indent="0">
              <a:buFontTx/>
              <a:buNone/>
            </a:pPr>
            <a:r>
              <a:rPr lang="en-US" sz="2000" smtClean="0"/>
              <a:t>Eavesdropping</a:t>
            </a:r>
          </a:p>
          <a:p>
            <a:pPr lvl="1" indent="0">
              <a:buFontTx/>
              <a:buNone/>
            </a:pPr>
            <a:r>
              <a:rPr lang="en-US" sz="2000" smtClean="0"/>
              <a:t>Ciphertext analysis</a:t>
            </a:r>
          </a:p>
          <a:p>
            <a:pPr lvl="1" indent="0">
              <a:buFontTx/>
              <a:buNone/>
            </a:pPr>
            <a:r>
              <a:rPr lang="en-US" sz="2000" smtClean="0"/>
              <a:t>Chosen/known plaintext attacks</a:t>
            </a:r>
          </a:p>
          <a:p>
            <a:pPr lvl="1" indent="0">
              <a:buFontTx/>
              <a:buNone/>
            </a:pPr>
            <a:endParaRPr lang="en-US" sz="2000" smtClean="0"/>
          </a:p>
          <a:p>
            <a:r>
              <a:rPr lang="en-US" sz="2000" smtClean="0"/>
              <a:t>Active Attacks</a:t>
            </a:r>
          </a:p>
          <a:p>
            <a:pPr lvl="1" indent="0">
              <a:buFontTx/>
              <a:buNone/>
            </a:pPr>
            <a:r>
              <a:rPr lang="en-US" sz="2000" smtClean="0"/>
              <a:t>Unauthorized aggregation</a:t>
            </a:r>
          </a:p>
          <a:p>
            <a:pPr lvl="1" indent="0">
              <a:buFontTx/>
              <a:buNone/>
            </a:pPr>
            <a:r>
              <a:rPr lang="en-US" sz="2000" smtClean="0"/>
              <a:t>Forged packets</a:t>
            </a:r>
          </a:p>
          <a:p>
            <a:pPr lvl="1" indent="0">
              <a:buFontTx/>
              <a:buNone/>
            </a:pPr>
            <a:r>
              <a:rPr lang="en-US" sz="2000" smtClean="0"/>
              <a:t>Replay attacks</a:t>
            </a:r>
          </a:p>
          <a:p>
            <a:pPr lvl="1" indent="0">
              <a:buFontTx/>
              <a:buNone/>
            </a:pPr>
            <a:r>
              <a:rPr lang="en-US" sz="2000" smtClean="0"/>
              <a:t>Malleability</a:t>
            </a:r>
          </a:p>
        </p:txBody>
      </p:sp>
    </p:spTree>
    <p:extLst>
      <p:ext uri="{BB962C8B-B14F-4D97-AF65-F5344CB8AC3E}">
        <p14:creationId xmlns:p14="http://schemas.microsoft.com/office/powerpoint/2010/main" xmlns="" val="28950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32"/>
          <p:cNvSpPr txBox="1">
            <a:spLocks noChangeArrowheads="1"/>
          </p:cNvSpPr>
          <p:nvPr/>
        </p:nvSpPr>
        <p:spPr bwMode="auto">
          <a:xfrm>
            <a:off x="5800725" y="3071813"/>
            <a:ext cx="428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23</a:t>
            </a:r>
            <a:endParaRPr lang="de-DE" sz="160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smtClean="0"/>
              <a:t>Active Attack - Replay</a:t>
            </a:r>
          </a:p>
        </p:txBody>
      </p:sp>
      <p:sp>
        <p:nvSpPr>
          <p:cNvPr id="11268" name="Oval 5"/>
          <p:cNvSpPr>
            <a:spLocks noChangeArrowheads="1"/>
          </p:cNvSpPr>
          <p:nvPr/>
        </p:nvSpPr>
        <p:spPr bwMode="auto">
          <a:xfrm>
            <a:off x="7229475" y="2714625"/>
            <a:ext cx="333375" cy="2873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9" name="Oval 6"/>
          <p:cNvSpPr>
            <a:spLocks noChangeArrowheads="1"/>
          </p:cNvSpPr>
          <p:nvPr/>
        </p:nvSpPr>
        <p:spPr bwMode="auto">
          <a:xfrm>
            <a:off x="7170738" y="5580063"/>
            <a:ext cx="333375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0" name="Oval 7"/>
          <p:cNvSpPr>
            <a:spLocks noChangeArrowheads="1"/>
          </p:cNvSpPr>
          <p:nvPr/>
        </p:nvSpPr>
        <p:spPr bwMode="auto">
          <a:xfrm>
            <a:off x="7170738" y="4144963"/>
            <a:ext cx="333375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Text Box 11"/>
          <p:cNvSpPr txBox="1">
            <a:spLocks noChangeArrowheads="1"/>
          </p:cNvSpPr>
          <p:nvPr/>
        </p:nvSpPr>
        <p:spPr bwMode="auto">
          <a:xfrm>
            <a:off x="9872663" y="1357313"/>
            <a:ext cx="7445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Value:</a:t>
            </a:r>
          </a:p>
          <a:p>
            <a:r>
              <a:rPr lang="de-DE" sz="1600">
                <a:latin typeface="Tahoma" pitchFamily="34" charset="0"/>
              </a:rPr>
              <a:t>1</a:t>
            </a:r>
          </a:p>
        </p:txBody>
      </p:sp>
      <p:sp>
        <p:nvSpPr>
          <p:cNvPr id="11272" name="Text Box 12"/>
          <p:cNvSpPr txBox="1">
            <a:spLocks noChangeArrowheads="1"/>
          </p:cNvSpPr>
          <p:nvPr/>
        </p:nvSpPr>
        <p:spPr bwMode="auto">
          <a:xfrm>
            <a:off x="9944100" y="3286125"/>
            <a:ext cx="7445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Value:</a:t>
            </a:r>
          </a:p>
          <a:p>
            <a:r>
              <a:rPr lang="de-DE" sz="1600">
                <a:latin typeface="Tahoma" pitchFamily="34" charset="0"/>
              </a:rPr>
              <a:t>0</a:t>
            </a:r>
          </a:p>
          <a:p>
            <a:endParaRPr lang="de-DE" sz="1600">
              <a:latin typeface="Tahoma" pitchFamily="34" charset="0"/>
            </a:endParaRPr>
          </a:p>
          <a:p>
            <a:r>
              <a:rPr lang="de-DE" sz="1600">
                <a:latin typeface="Tahoma" pitchFamily="34" charset="0"/>
              </a:rPr>
              <a:t>Key:</a:t>
            </a:r>
          </a:p>
          <a:p>
            <a:r>
              <a:rPr lang="de-DE" sz="1600">
                <a:latin typeface="Tahoma" pitchFamily="34" charset="0"/>
              </a:rPr>
              <a:t>9</a:t>
            </a:r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auto">
          <a:xfrm>
            <a:off x="9944100" y="5000625"/>
            <a:ext cx="7445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Value:</a:t>
            </a:r>
          </a:p>
          <a:p>
            <a:r>
              <a:rPr lang="de-DE" sz="1600">
                <a:latin typeface="Tahoma" pitchFamily="34" charset="0"/>
              </a:rPr>
              <a:t>0</a:t>
            </a:r>
          </a:p>
          <a:p>
            <a:endParaRPr lang="de-DE" sz="1600">
              <a:latin typeface="Tahoma" pitchFamily="34" charset="0"/>
            </a:endParaRPr>
          </a:p>
          <a:p>
            <a:r>
              <a:rPr lang="de-DE" sz="1600">
                <a:latin typeface="Tahoma" pitchFamily="34" charset="0"/>
              </a:rPr>
              <a:t>Key:</a:t>
            </a:r>
          </a:p>
          <a:p>
            <a:r>
              <a:rPr lang="de-DE" sz="1600">
                <a:latin typeface="Tahoma" pitchFamily="34" charset="0"/>
              </a:rPr>
              <a:t>2</a:t>
            </a:r>
          </a:p>
        </p:txBody>
      </p:sp>
      <p:sp>
        <p:nvSpPr>
          <p:cNvPr id="11274" name="Oval 14"/>
          <p:cNvSpPr>
            <a:spLocks noChangeArrowheads="1"/>
          </p:cNvSpPr>
          <p:nvPr/>
        </p:nvSpPr>
        <p:spPr bwMode="auto">
          <a:xfrm>
            <a:off x="4938713" y="3995738"/>
            <a:ext cx="333375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5" name="Line 15"/>
          <p:cNvSpPr>
            <a:spLocks noChangeShapeType="1"/>
          </p:cNvSpPr>
          <p:nvPr/>
        </p:nvSpPr>
        <p:spPr bwMode="auto">
          <a:xfrm flipH="1">
            <a:off x="5226050" y="2928938"/>
            <a:ext cx="2003425" cy="10668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6" name="Text Box 18"/>
          <p:cNvSpPr txBox="1">
            <a:spLocks noChangeArrowheads="1"/>
          </p:cNvSpPr>
          <p:nvPr/>
        </p:nvSpPr>
        <p:spPr bwMode="auto">
          <a:xfrm>
            <a:off x="6657975" y="1500188"/>
            <a:ext cx="25717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>
                <a:latin typeface="Tahoma" pitchFamily="34" charset="0"/>
              </a:rPr>
              <a:t>(Previous: 0+15=15)</a:t>
            </a:r>
          </a:p>
          <a:p>
            <a:endParaRPr lang="de-DE" sz="2000">
              <a:latin typeface="Tahoma" pitchFamily="34" charset="0"/>
            </a:endParaRPr>
          </a:p>
          <a:p>
            <a:r>
              <a:rPr lang="de-DE" sz="2000">
                <a:latin typeface="Tahoma" pitchFamily="34" charset="0"/>
              </a:rPr>
              <a:t>1+22=23</a:t>
            </a:r>
            <a:endParaRPr lang="de-DE" sz="2000"/>
          </a:p>
        </p:txBody>
      </p:sp>
      <p:sp>
        <p:nvSpPr>
          <p:cNvPr id="11277" name="Line 19"/>
          <p:cNvSpPr>
            <a:spLocks noChangeShapeType="1"/>
          </p:cNvSpPr>
          <p:nvPr/>
        </p:nvSpPr>
        <p:spPr bwMode="auto">
          <a:xfrm flipH="1" flipV="1">
            <a:off x="5229225" y="4143375"/>
            <a:ext cx="1944688" cy="14763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8" name="Line 20"/>
          <p:cNvSpPr>
            <a:spLocks noChangeShapeType="1"/>
          </p:cNvSpPr>
          <p:nvPr/>
        </p:nvSpPr>
        <p:spPr bwMode="auto">
          <a:xfrm flipH="1" flipV="1">
            <a:off x="5154613" y="4356100"/>
            <a:ext cx="2146300" cy="1287463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9" name="Oval 24"/>
          <p:cNvSpPr>
            <a:spLocks noChangeArrowheads="1"/>
          </p:cNvSpPr>
          <p:nvPr/>
        </p:nvSpPr>
        <p:spPr bwMode="auto">
          <a:xfrm>
            <a:off x="2489200" y="4071938"/>
            <a:ext cx="333375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80" name="Line 25"/>
          <p:cNvSpPr>
            <a:spLocks noChangeShapeType="1"/>
          </p:cNvSpPr>
          <p:nvPr/>
        </p:nvSpPr>
        <p:spPr bwMode="auto">
          <a:xfrm flipH="1">
            <a:off x="2849563" y="4144963"/>
            <a:ext cx="2016125" cy="71437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1" name="Text Box 26"/>
          <p:cNvSpPr txBox="1">
            <a:spLocks noChangeArrowheads="1"/>
          </p:cNvSpPr>
          <p:nvPr/>
        </p:nvSpPr>
        <p:spPr bwMode="auto">
          <a:xfrm>
            <a:off x="4229100" y="3786188"/>
            <a:ext cx="2873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/>
              <a:t>3</a:t>
            </a:r>
          </a:p>
        </p:txBody>
      </p:sp>
      <p:sp>
        <p:nvSpPr>
          <p:cNvPr id="11282" name="Line 28"/>
          <p:cNvSpPr>
            <a:spLocks noChangeShapeType="1"/>
          </p:cNvSpPr>
          <p:nvPr/>
        </p:nvSpPr>
        <p:spPr bwMode="auto">
          <a:xfrm>
            <a:off x="3713163" y="1479550"/>
            <a:ext cx="0" cy="52578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3" name="Line 29"/>
          <p:cNvSpPr>
            <a:spLocks noChangeShapeType="1"/>
          </p:cNvSpPr>
          <p:nvPr/>
        </p:nvSpPr>
        <p:spPr bwMode="auto">
          <a:xfrm>
            <a:off x="6594475" y="1479550"/>
            <a:ext cx="0" cy="52578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26" name="Text Box 30"/>
          <p:cNvSpPr txBox="1">
            <a:spLocks noChangeArrowheads="1"/>
          </p:cNvSpPr>
          <p:nvPr/>
        </p:nvSpPr>
        <p:spPr bwMode="auto">
          <a:xfrm>
            <a:off x="5800725" y="3071813"/>
            <a:ext cx="412750" cy="338137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de-DE" sz="1600" dirty="0"/>
              <a:t>15</a:t>
            </a:r>
          </a:p>
        </p:txBody>
      </p:sp>
      <p:sp>
        <p:nvSpPr>
          <p:cNvPr id="11285" name="Text Box 32"/>
          <p:cNvSpPr txBox="1">
            <a:spLocks noChangeArrowheads="1"/>
          </p:cNvSpPr>
          <p:nvPr/>
        </p:nvSpPr>
        <p:spPr bwMode="auto">
          <a:xfrm>
            <a:off x="6089650" y="3856038"/>
            <a:ext cx="296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9</a:t>
            </a:r>
            <a:endParaRPr lang="de-DE" sz="1600"/>
          </a:p>
        </p:txBody>
      </p:sp>
      <p:sp>
        <p:nvSpPr>
          <p:cNvPr id="11286" name="Text Box 33"/>
          <p:cNvSpPr txBox="1">
            <a:spLocks noChangeArrowheads="1"/>
          </p:cNvSpPr>
          <p:nvPr/>
        </p:nvSpPr>
        <p:spPr bwMode="auto">
          <a:xfrm>
            <a:off x="6018213" y="5008563"/>
            <a:ext cx="296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2</a:t>
            </a:r>
            <a:endParaRPr lang="de-DE" sz="1600"/>
          </a:p>
        </p:txBody>
      </p:sp>
      <p:sp>
        <p:nvSpPr>
          <p:cNvPr id="11287" name="Text Box 37"/>
          <p:cNvSpPr txBox="1">
            <a:spLocks noChangeArrowheads="1"/>
          </p:cNvSpPr>
          <p:nvPr/>
        </p:nvSpPr>
        <p:spPr bwMode="auto">
          <a:xfrm>
            <a:off x="6657975" y="3643313"/>
            <a:ext cx="974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>
                <a:latin typeface="Tahoma" pitchFamily="34" charset="0"/>
              </a:rPr>
              <a:t>0+9=9</a:t>
            </a:r>
            <a:endParaRPr lang="de-DE" sz="2000"/>
          </a:p>
        </p:txBody>
      </p:sp>
      <p:sp>
        <p:nvSpPr>
          <p:cNvPr id="11288" name="Text Box 38"/>
          <p:cNvSpPr txBox="1">
            <a:spLocks noChangeArrowheads="1"/>
          </p:cNvSpPr>
          <p:nvPr/>
        </p:nvSpPr>
        <p:spPr bwMode="auto">
          <a:xfrm>
            <a:off x="6594475" y="6088063"/>
            <a:ext cx="974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>
                <a:latin typeface="Tahoma" pitchFamily="34" charset="0"/>
              </a:rPr>
              <a:t>0+2=2</a:t>
            </a:r>
            <a:endParaRPr lang="de-DE" sz="2000"/>
          </a:p>
        </p:txBody>
      </p:sp>
      <p:sp>
        <p:nvSpPr>
          <p:cNvPr id="11289" name="Line 39"/>
          <p:cNvSpPr>
            <a:spLocks noChangeShapeType="1"/>
          </p:cNvSpPr>
          <p:nvPr/>
        </p:nvSpPr>
        <p:spPr bwMode="auto">
          <a:xfrm>
            <a:off x="6594475" y="3208338"/>
            <a:ext cx="417671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0" name="Line 40"/>
          <p:cNvSpPr>
            <a:spLocks noChangeShapeType="1"/>
          </p:cNvSpPr>
          <p:nvPr/>
        </p:nvSpPr>
        <p:spPr bwMode="auto">
          <a:xfrm>
            <a:off x="6594475" y="4937125"/>
            <a:ext cx="417671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1291" name="Picture 6" descr="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8015288" y="2214563"/>
            <a:ext cx="1357312" cy="841375"/>
          </a:xfrm>
          <a:noFill/>
        </p:spPr>
      </p:pic>
      <p:sp>
        <p:nvSpPr>
          <p:cNvPr id="36" name="Text Box 27"/>
          <p:cNvSpPr txBox="1">
            <a:spLocks noChangeArrowheads="1"/>
          </p:cNvSpPr>
          <p:nvPr/>
        </p:nvSpPr>
        <p:spPr bwMode="auto">
          <a:xfrm>
            <a:off x="1871636" y="1571608"/>
            <a:ext cx="3429024" cy="1631216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ATTACK 1:</a:t>
            </a:r>
          </a:p>
          <a:p>
            <a:pPr>
              <a:defRPr/>
            </a:pPr>
            <a:endParaRPr lang="de-DE" sz="2000" b="1" dirty="0">
              <a:ln/>
              <a:solidFill>
                <a:schemeClr val="accent3"/>
              </a:solidFill>
              <a:latin typeface="Tahoma" pitchFamily="34" charset="0"/>
            </a:endParaRPr>
          </a:p>
          <a:p>
            <a:pPr>
              <a:buFontTx/>
              <a:buChar char="-"/>
              <a:defRPr/>
            </a:pP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Take </a:t>
            </a:r>
            <a:r>
              <a:rPr lang="de-DE" sz="2000" b="1" dirty="0" err="1">
                <a:ln/>
                <a:solidFill>
                  <a:schemeClr val="accent3"/>
                </a:solidFill>
                <a:latin typeface="Tahoma" pitchFamily="34" charset="0"/>
              </a:rPr>
              <a:t>previous</a:t>
            </a: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 packet? </a:t>
            </a:r>
          </a:p>
          <a:p>
            <a:pPr lvl="1">
              <a:defRPr/>
            </a:pP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15 </a:t>
            </a:r>
            <a:r>
              <a:rPr lang="de-DE" sz="2000" b="1" dirty="0" err="1">
                <a:ln/>
                <a:solidFill>
                  <a:schemeClr val="accent3"/>
                </a:solidFill>
                <a:latin typeface="Tahoma" pitchFamily="34" charset="0"/>
              </a:rPr>
              <a:t>instead</a:t>
            </a: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 </a:t>
            </a:r>
            <a:r>
              <a:rPr lang="de-DE" sz="2000" b="1" dirty="0" err="1">
                <a:ln/>
                <a:solidFill>
                  <a:schemeClr val="accent3"/>
                </a:solidFill>
                <a:latin typeface="Tahoma" pitchFamily="34" charset="0"/>
              </a:rPr>
              <a:t>of</a:t>
            </a: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 23</a:t>
            </a:r>
          </a:p>
          <a:p>
            <a:pPr>
              <a:defRPr/>
            </a:pP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  <a:sym typeface="Wingdings" pitchFamily="2" charset="2"/>
              </a:rPr>
              <a:t>	 </a:t>
            </a:r>
            <a:r>
              <a:rPr lang="de-DE" sz="2000" b="1" dirty="0" err="1">
                <a:ln/>
                <a:solidFill>
                  <a:schemeClr val="accent3"/>
                </a:solidFill>
                <a:latin typeface="Tahoma" pitchFamily="34" charset="0"/>
                <a:sym typeface="Wingdings" pitchFamily="2" charset="2"/>
              </a:rPr>
              <a:t>wrong</a:t>
            </a: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  <a:sym typeface="Wingdings" pitchFamily="2" charset="2"/>
              </a:rPr>
              <a:t> </a:t>
            </a:r>
            <a:r>
              <a:rPr lang="de-DE" sz="2000" b="1" dirty="0" err="1">
                <a:ln/>
                <a:solidFill>
                  <a:schemeClr val="accent3"/>
                </a:solidFill>
                <a:latin typeface="Tahoma" pitchFamily="34" charset="0"/>
                <a:sym typeface="Wingdings" pitchFamily="2" charset="2"/>
              </a:rPr>
              <a:t>key</a:t>
            </a:r>
            <a:endParaRPr lang="de-DE" sz="2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1293" name="Text Box 8"/>
          <p:cNvSpPr txBox="1">
            <a:spLocks noChangeArrowheads="1"/>
          </p:cNvSpPr>
          <p:nvPr/>
        </p:nvSpPr>
        <p:spPr bwMode="auto">
          <a:xfrm>
            <a:off x="9371013" y="2071688"/>
            <a:ext cx="1944687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Key Stream:</a:t>
            </a:r>
          </a:p>
          <a:p>
            <a:r>
              <a:rPr lang="de-DE" sz="1600">
                <a:latin typeface="Tahoma" pitchFamily="34" charset="0"/>
              </a:rPr>
              <a:t>15</a:t>
            </a:r>
          </a:p>
          <a:p>
            <a:r>
              <a:rPr lang="de-DE" sz="1600">
                <a:latin typeface="Tahoma" pitchFamily="34" charset="0"/>
              </a:rPr>
              <a:t>22</a:t>
            </a:r>
          </a:p>
          <a:p>
            <a:r>
              <a:rPr lang="de-DE" sz="1600">
                <a:latin typeface="Tahoma" pitchFamily="34" charset="0"/>
              </a:rPr>
              <a:t>6</a:t>
            </a:r>
          </a:p>
        </p:txBody>
      </p:sp>
      <p:sp>
        <p:nvSpPr>
          <p:cNvPr id="35" name="Text Box 27"/>
          <p:cNvSpPr txBox="1">
            <a:spLocks noChangeArrowheads="1"/>
          </p:cNvSpPr>
          <p:nvPr/>
        </p:nvSpPr>
        <p:spPr bwMode="auto">
          <a:xfrm>
            <a:off x="871504" y="4929194"/>
            <a:ext cx="4714908" cy="1938992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ATTACK 2:</a:t>
            </a:r>
          </a:p>
          <a:p>
            <a:pPr>
              <a:defRPr/>
            </a:pPr>
            <a:endParaRPr lang="de-DE" sz="2000" b="1" dirty="0">
              <a:ln/>
              <a:solidFill>
                <a:schemeClr val="accent3"/>
              </a:solidFill>
              <a:latin typeface="Tahoma" pitchFamily="34" charset="0"/>
            </a:endParaRPr>
          </a:p>
          <a:p>
            <a:pPr>
              <a:buFontTx/>
              <a:buChar char="-"/>
              <a:defRPr/>
            </a:pP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Take packet </a:t>
            </a:r>
            <a:r>
              <a:rPr lang="de-DE" sz="2000" b="1" dirty="0" err="1">
                <a:ln/>
                <a:solidFill>
                  <a:schemeClr val="accent3"/>
                </a:solidFill>
                <a:latin typeface="Tahoma" pitchFamily="34" charset="0"/>
              </a:rPr>
              <a:t>from</a:t>
            </a: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 </a:t>
            </a:r>
            <a:r>
              <a:rPr lang="de-DE" sz="2000" b="1" dirty="0" err="1">
                <a:ln/>
                <a:solidFill>
                  <a:schemeClr val="accent3"/>
                </a:solidFill>
                <a:latin typeface="Tahoma" pitchFamily="34" charset="0"/>
              </a:rPr>
              <a:t>another</a:t>
            </a: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 </a:t>
            </a:r>
            <a:r>
              <a:rPr lang="de-DE" sz="2000" b="1" dirty="0" err="1">
                <a:ln/>
                <a:solidFill>
                  <a:schemeClr val="accent3"/>
                </a:solidFill>
                <a:latin typeface="Tahoma" pitchFamily="34" charset="0"/>
              </a:rPr>
              <a:t>node</a:t>
            </a: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?</a:t>
            </a:r>
          </a:p>
          <a:p>
            <a:pPr>
              <a:defRPr/>
            </a:pP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	9 </a:t>
            </a:r>
            <a:r>
              <a:rPr lang="de-DE" sz="2000" b="1" dirty="0" err="1">
                <a:ln/>
                <a:solidFill>
                  <a:schemeClr val="accent3"/>
                </a:solidFill>
                <a:latin typeface="Tahoma" pitchFamily="34" charset="0"/>
              </a:rPr>
              <a:t>instead</a:t>
            </a: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 </a:t>
            </a:r>
            <a:r>
              <a:rPr lang="de-DE" sz="2000" b="1" dirty="0" err="1">
                <a:ln/>
                <a:solidFill>
                  <a:schemeClr val="accent3"/>
                </a:solidFill>
                <a:latin typeface="Tahoma" pitchFamily="34" charset="0"/>
              </a:rPr>
              <a:t>of</a:t>
            </a: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 23</a:t>
            </a:r>
          </a:p>
          <a:p>
            <a:pPr>
              <a:defRPr/>
            </a:pP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  <a:sym typeface="Wingdings" pitchFamily="2" charset="2"/>
              </a:rPr>
              <a:t>		 </a:t>
            </a:r>
            <a:r>
              <a:rPr lang="de-DE" sz="2000" b="1" dirty="0" err="1">
                <a:ln/>
                <a:solidFill>
                  <a:schemeClr val="accent3"/>
                </a:solidFill>
                <a:latin typeface="Tahoma" pitchFamily="34" charset="0"/>
                <a:sym typeface="Wingdings" pitchFamily="2" charset="2"/>
              </a:rPr>
              <a:t>wrong</a:t>
            </a: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  <a:sym typeface="Wingdings" pitchFamily="2" charset="2"/>
              </a:rPr>
              <a:t> </a:t>
            </a:r>
            <a:r>
              <a:rPr lang="de-DE" sz="2000" b="1" dirty="0" err="1">
                <a:ln/>
                <a:solidFill>
                  <a:schemeClr val="accent3"/>
                </a:solidFill>
                <a:latin typeface="Tahoma" pitchFamily="34" charset="0"/>
                <a:sym typeface="Wingdings" pitchFamily="2" charset="2"/>
              </a:rPr>
              <a:t>key</a:t>
            </a:r>
            <a:endParaRPr lang="de-DE" sz="2000" b="1" dirty="0">
              <a:ln/>
              <a:solidFill>
                <a:schemeClr val="accent3"/>
              </a:solidFill>
              <a:latin typeface="Tahoma" pitchFamily="34" charset="0"/>
            </a:endParaRPr>
          </a:p>
          <a:p>
            <a:pPr>
              <a:defRPr/>
            </a:pPr>
            <a:endParaRPr lang="de-DE" sz="2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1295" name="Text Box 26"/>
          <p:cNvSpPr txBox="1">
            <a:spLocks noChangeArrowheads="1"/>
          </p:cNvSpPr>
          <p:nvPr/>
        </p:nvSpPr>
        <p:spPr bwMode="auto">
          <a:xfrm>
            <a:off x="585788" y="4000500"/>
            <a:ext cx="1838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 b="1"/>
              <a:t>Decr: 3-34 </a:t>
            </a:r>
            <a:r>
              <a:rPr lang="de-DE" sz="2000" b="1">
                <a:sym typeface="Wingdings" pitchFamily="2" charset="2"/>
              </a:rPr>
              <a:t></a:t>
            </a:r>
            <a:r>
              <a:rPr lang="de-DE" sz="2000" b="1"/>
              <a:t> 1</a:t>
            </a:r>
          </a:p>
        </p:txBody>
      </p:sp>
      <p:sp>
        <p:nvSpPr>
          <p:cNvPr id="40" name="Text Box 26"/>
          <p:cNvSpPr txBox="1">
            <a:spLocks noChangeArrowheads="1"/>
          </p:cNvSpPr>
          <p:nvPr/>
        </p:nvSpPr>
        <p:spPr bwMode="auto">
          <a:xfrm>
            <a:off x="871538" y="3357563"/>
            <a:ext cx="456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Attack 1: 26-34 </a:t>
            </a:r>
            <a:r>
              <a:rPr lang="de-DE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</a:t>
            </a:r>
            <a:r>
              <a:rPr lang="de-DE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24 </a:t>
            </a:r>
            <a:r>
              <a:rPr lang="de-DE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 no plausible value</a:t>
            </a:r>
            <a:endParaRPr lang="de-DE" sz="16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Text Box 26"/>
          <p:cNvSpPr txBox="1">
            <a:spLocks noChangeArrowheads="1"/>
          </p:cNvSpPr>
          <p:nvPr/>
        </p:nvSpPr>
        <p:spPr bwMode="auto">
          <a:xfrm>
            <a:off x="800100" y="4429125"/>
            <a:ext cx="456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Attack 2: 20-34 </a:t>
            </a:r>
            <a:r>
              <a:rPr lang="de-DE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</a:t>
            </a:r>
            <a:r>
              <a:rPr lang="de-DE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18 </a:t>
            </a:r>
            <a:r>
              <a:rPr lang="de-DE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 no plausible value</a:t>
            </a:r>
            <a:endParaRPr lang="de-DE" sz="16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6" name="Text Box 30"/>
          <p:cNvSpPr txBox="1">
            <a:spLocks noChangeArrowheads="1"/>
          </p:cNvSpPr>
          <p:nvPr/>
        </p:nvSpPr>
        <p:spPr bwMode="auto">
          <a:xfrm>
            <a:off x="5800725" y="3071813"/>
            <a:ext cx="428625" cy="338137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de-DE" sz="1600" dirty="0"/>
              <a:t>9</a:t>
            </a:r>
          </a:p>
        </p:txBody>
      </p:sp>
      <p:sp>
        <p:nvSpPr>
          <p:cNvPr id="37" name="Text Box 30"/>
          <p:cNvSpPr txBox="1">
            <a:spLocks noChangeArrowheads="1"/>
          </p:cNvSpPr>
          <p:nvPr/>
        </p:nvSpPr>
        <p:spPr bwMode="auto">
          <a:xfrm>
            <a:off x="4014788" y="3714750"/>
            <a:ext cx="428625" cy="33813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de-DE" sz="1600" dirty="0"/>
              <a:t>26</a:t>
            </a:r>
          </a:p>
        </p:txBody>
      </p:sp>
      <p:sp>
        <p:nvSpPr>
          <p:cNvPr id="38" name="Text Box 30"/>
          <p:cNvSpPr txBox="1">
            <a:spLocks noChangeArrowheads="1"/>
          </p:cNvSpPr>
          <p:nvPr/>
        </p:nvSpPr>
        <p:spPr bwMode="auto">
          <a:xfrm>
            <a:off x="4014788" y="3714750"/>
            <a:ext cx="428625" cy="33813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de-DE" sz="1600" dirty="0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xmlns="" val="30815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26" grpId="0" animBg="1"/>
      <p:bldP spid="11295" grpId="0"/>
      <p:bldP spid="40" grpId="0"/>
      <p:bldP spid="41" grpId="0"/>
      <p:bldP spid="46" grpId="0" animBg="1"/>
      <p:bldP spid="37" grpId="0" animBg="1"/>
      <p:bldP spid="3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smtClean="0"/>
              <a:t>Active Attack - Malleability</a:t>
            </a:r>
          </a:p>
        </p:txBody>
      </p:sp>
      <p:sp>
        <p:nvSpPr>
          <p:cNvPr id="12291" name="Oval 5"/>
          <p:cNvSpPr>
            <a:spLocks noChangeArrowheads="1"/>
          </p:cNvSpPr>
          <p:nvPr/>
        </p:nvSpPr>
        <p:spPr bwMode="auto">
          <a:xfrm>
            <a:off x="7170738" y="2339975"/>
            <a:ext cx="333375" cy="2873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Oval 6"/>
          <p:cNvSpPr>
            <a:spLocks noChangeArrowheads="1"/>
          </p:cNvSpPr>
          <p:nvPr/>
        </p:nvSpPr>
        <p:spPr bwMode="auto">
          <a:xfrm>
            <a:off x="7170738" y="5580063"/>
            <a:ext cx="333375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Oval 7"/>
          <p:cNvSpPr>
            <a:spLocks noChangeArrowheads="1"/>
          </p:cNvSpPr>
          <p:nvPr/>
        </p:nvSpPr>
        <p:spPr bwMode="auto">
          <a:xfrm>
            <a:off x="7170738" y="4144963"/>
            <a:ext cx="333375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4" name="Text Box 11"/>
          <p:cNvSpPr txBox="1">
            <a:spLocks noChangeArrowheads="1"/>
          </p:cNvSpPr>
          <p:nvPr/>
        </p:nvSpPr>
        <p:spPr bwMode="auto">
          <a:xfrm>
            <a:off x="9872663" y="1571625"/>
            <a:ext cx="7445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Value:</a:t>
            </a:r>
          </a:p>
          <a:p>
            <a:r>
              <a:rPr lang="de-DE" sz="1600">
                <a:latin typeface="Tahoma" pitchFamily="34" charset="0"/>
              </a:rPr>
              <a:t>1</a:t>
            </a:r>
          </a:p>
          <a:p>
            <a:endParaRPr lang="de-DE" sz="1600">
              <a:latin typeface="Tahoma" pitchFamily="34" charset="0"/>
            </a:endParaRPr>
          </a:p>
          <a:p>
            <a:r>
              <a:rPr lang="de-DE" sz="1600">
                <a:latin typeface="Tahoma" pitchFamily="34" charset="0"/>
              </a:rPr>
              <a:t>Key:</a:t>
            </a:r>
          </a:p>
          <a:p>
            <a:r>
              <a:rPr lang="de-DE" sz="1600">
                <a:latin typeface="Tahoma" pitchFamily="34" charset="0"/>
              </a:rPr>
              <a:t>15</a:t>
            </a:r>
          </a:p>
        </p:txBody>
      </p:sp>
      <p:sp>
        <p:nvSpPr>
          <p:cNvPr id="12295" name="Text Box 12"/>
          <p:cNvSpPr txBox="1">
            <a:spLocks noChangeArrowheads="1"/>
          </p:cNvSpPr>
          <p:nvPr/>
        </p:nvSpPr>
        <p:spPr bwMode="auto">
          <a:xfrm>
            <a:off x="9944100" y="3286125"/>
            <a:ext cx="7445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Value:</a:t>
            </a:r>
          </a:p>
          <a:p>
            <a:r>
              <a:rPr lang="de-DE" sz="1600">
                <a:latin typeface="Tahoma" pitchFamily="34" charset="0"/>
              </a:rPr>
              <a:t>0</a:t>
            </a:r>
          </a:p>
          <a:p>
            <a:endParaRPr lang="de-DE" sz="1600">
              <a:latin typeface="Tahoma" pitchFamily="34" charset="0"/>
            </a:endParaRPr>
          </a:p>
          <a:p>
            <a:r>
              <a:rPr lang="de-DE" sz="1600">
                <a:latin typeface="Tahoma" pitchFamily="34" charset="0"/>
              </a:rPr>
              <a:t>Key:</a:t>
            </a:r>
          </a:p>
          <a:p>
            <a:r>
              <a:rPr lang="de-DE" sz="1600">
                <a:latin typeface="Tahoma" pitchFamily="34" charset="0"/>
              </a:rPr>
              <a:t>30</a:t>
            </a:r>
          </a:p>
        </p:txBody>
      </p:sp>
      <p:sp>
        <p:nvSpPr>
          <p:cNvPr id="12296" name="Text Box 13"/>
          <p:cNvSpPr txBox="1">
            <a:spLocks noChangeArrowheads="1"/>
          </p:cNvSpPr>
          <p:nvPr/>
        </p:nvSpPr>
        <p:spPr bwMode="auto">
          <a:xfrm>
            <a:off x="9944100" y="5000625"/>
            <a:ext cx="7445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Value:</a:t>
            </a:r>
          </a:p>
          <a:p>
            <a:r>
              <a:rPr lang="de-DE" sz="1600">
                <a:latin typeface="Tahoma" pitchFamily="34" charset="0"/>
              </a:rPr>
              <a:t>0</a:t>
            </a:r>
          </a:p>
          <a:p>
            <a:endParaRPr lang="de-DE" sz="1600">
              <a:latin typeface="Tahoma" pitchFamily="34" charset="0"/>
            </a:endParaRPr>
          </a:p>
          <a:p>
            <a:r>
              <a:rPr lang="de-DE" sz="1600">
                <a:latin typeface="Tahoma" pitchFamily="34" charset="0"/>
              </a:rPr>
              <a:t>Key:</a:t>
            </a:r>
          </a:p>
          <a:p>
            <a:r>
              <a:rPr lang="de-DE" sz="1600">
                <a:latin typeface="Tahoma" pitchFamily="34" charset="0"/>
              </a:rPr>
              <a:t>27</a:t>
            </a:r>
          </a:p>
        </p:txBody>
      </p:sp>
      <p:sp>
        <p:nvSpPr>
          <p:cNvPr id="12297" name="Oval 14"/>
          <p:cNvSpPr>
            <a:spLocks noChangeArrowheads="1"/>
          </p:cNvSpPr>
          <p:nvPr/>
        </p:nvSpPr>
        <p:spPr bwMode="auto">
          <a:xfrm>
            <a:off x="4938713" y="3995738"/>
            <a:ext cx="333375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8" name="Line 15"/>
          <p:cNvSpPr>
            <a:spLocks noChangeShapeType="1"/>
          </p:cNvSpPr>
          <p:nvPr/>
        </p:nvSpPr>
        <p:spPr bwMode="auto">
          <a:xfrm flipH="1">
            <a:off x="5226050" y="2643188"/>
            <a:ext cx="2003425" cy="135255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9" name="Text Box 18"/>
          <p:cNvSpPr txBox="1">
            <a:spLocks noChangeArrowheads="1"/>
          </p:cNvSpPr>
          <p:nvPr/>
        </p:nvSpPr>
        <p:spPr bwMode="auto">
          <a:xfrm>
            <a:off x="6594475" y="1624013"/>
            <a:ext cx="16430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 b="1">
                <a:latin typeface="Tahoma" pitchFamily="34" charset="0"/>
              </a:rPr>
              <a:t>Encryption:</a:t>
            </a:r>
          </a:p>
          <a:p>
            <a:r>
              <a:rPr lang="de-DE" sz="2000">
                <a:latin typeface="Tahoma" pitchFamily="34" charset="0"/>
              </a:rPr>
              <a:t>1+15=16</a:t>
            </a:r>
            <a:endParaRPr lang="de-DE" sz="2000"/>
          </a:p>
        </p:txBody>
      </p:sp>
      <p:sp>
        <p:nvSpPr>
          <p:cNvPr id="12300" name="Line 19"/>
          <p:cNvSpPr>
            <a:spLocks noChangeShapeType="1"/>
          </p:cNvSpPr>
          <p:nvPr/>
        </p:nvSpPr>
        <p:spPr bwMode="auto">
          <a:xfrm flipH="1" flipV="1">
            <a:off x="5226050" y="4140200"/>
            <a:ext cx="1944688" cy="14763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1" name="Line 20"/>
          <p:cNvSpPr>
            <a:spLocks noChangeShapeType="1"/>
          </p:cNvSpPr>
          <p:nvPr/>
        </p:nvSpPr>
        <p:spPr bwMode="auto">
          <a:xfrm flipH="1" flipV="1">
            <a:off x="5154613" y="4356100"/>
            <a:ext cx="2338387" cy="129698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2" name="Text Box 23"/>
          <p:cNvSpPr txBox="1">
            <a:spLocks noChangeArrowheads="1"/>
          </p:cNvSpPr>
          <p:nvPr/>
        </p:nvSpPr>
        <p:spPr bwMode="auto">
          <a:xfrm>
            <a:off x="4073525" y="2257425"/>
            <a:ext cx="184467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 b="1">
                <a:latin typeface="Tahoma" pitchFamily="34" charset="0"/>
              </a:rPr>
              <a:t>Aggregation:</a:t>
            </a:r>
          </a:p>
          <a:p>
            <a:r>
              <a:rPr lang="de-DE" sz="2000">
                <a:latin typeface="Tahoma" pitchFamily="34" charset="0"/>
              </a:rPr>
              <a:t>16+30+27</a:t>
            </a:r>
          </a:p>
          <a:p>
            <a:r>
              <a:rPr lang="de-DE" sz="2000">
                <a:latin typeface="Tahoma" pitchFamily="34" charset="0"/>
              </a:rPr>
              <a:t>=73</a:t>
            </a:r>
          </a:p>
          <a:p>
            <a:r>
              <a:rPr lang="de-DE" sz="2000">
                <a:latin typeface="Tahoma" pitchFamily="34" charset="0"/>
              </a:rPr>
              <a:t>=9 (mod 32)</a:t>
            </a:r>
            <a:endParaRPr lang="de-DE" sz="2000"/>
          </a:p>
        </p:txBody>
      </p:sp>
      <p:sp>
        <p:nvSpPr>
          <p:cNvPr id="12303" name="Oval 24"/>
          <p:cNvSpPr>
            <a:spLocks noChangeArrowheads="1"/>
          </p:cNvSpPr>
          <p:nvPr/>
        </p:nvSpPr>
        <p:spPr bwMode="auto">
          <a:xfrm>
            <a:off x="2489200" y="4071938"/>
            <a:ext cx="333375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4" name="Line 25"/>
          <p:cNvSpPr>
            <a:spLocks noChangeShapeType="1"/>
          </p:cNvSpPr>
          <p:nvPr/>
        </p:nvSpPr>
        <p:spPr bwMode="auto">
          <a:xfrm flipH="1">
            <a:off x="2849563" y="4144963"/>
            <a:ext cx="2016125" cy="71437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5" name="Text Box 26"/>
          <p:cNvSpPr txBox="1">
            <a:spLocks noChangeArrowheads="1"/>
          </p:cNvSpPr>
          <p:nvPr/>
        </p:nvSpPr>
        <p:spPr bwMode="auto">
          <a:xfrm>
            <a:off x="4229100" y="3786188"/>
            <a:ext cx="2873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/>
              <a:t>9</a:t>
            </a:r>
          </a:p>
        </p:txBody>
      </p:sp>
      <p:sp>
        <p:nvSpPr>
          <p:cNvPr id="12306" name="Text Box 27"/>
          <p:cNvSpPr txBox="1">
            <a:spLocks noChangeArrowheads="1"/>
          </p:cNvSpPr>
          <p:nvPr/>
        </p:nvSpPr>
        <p:spPr bwMode="auto">
          <a:xfrm>
            <a:off x="690563" y="2797175"/>
            <a:ext cx="188595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 b="1">
                <a:latin typeface="Tahoma" pitchFamily="34" charset="0"/>
              </a:rPr>
              <a:t>Decryption:</a:t>
            </a:r>
          </a:p>
          <a:p>
            <a:r>
              <a:rPr lang="de-DE" sz="2000">
                <a:latin typeface="Tahoma" pitchFamily="34" charset="0"/>
              </a:rPr>
              <a:t>9 -15 – 30 - 27</a:t>
            </a:r>
          </a:p>
          <a:p>
            <a:r>
              <a:rPr lang="de-DE" sz="2000">
                <a:latin typeface="Tahoma" pitchFamily="34" charset="0"/>
              </a:rPr>
              <a:t>= -62</a:t>
            </a:r>
          </a:p>
          <a:p>
            <a:r>
              <a:rPr lang="de-DE" sz="2000">
                <a:latin typeface="Tahoma" pitchFamily="34" charset="0"/>
              </a:rPr>
              <a:t>= 1 (mod 32)</a:t>
            </a:r>
          </a:p>
          <a:p>
            <a:r>
              <a:rPr lang="de-DE" sz="2000">
                <a:latin typeface="Tahoma" pitchFamily="34" charset="0"/>
              </a:rPr>
              <a:t>= </a:t>
            </a:r>
            <a:r>
              <a:rPr lang="de-DE" sz="2000">
                <a:solidFill>
                  <a:srgbClr val="FF0000"/>
                </a:solidFill>
                <a:latin typeface="Tahoma" pitchFamily="34" charset="0"/>
              </a:rPr>
              <a:t>Alert</a:t>
            </a:r>
            <a:endParaRPr lang="de-DE" sz="2000">
              <a:solidFill>
                <a:srgbClr val="FF0000"/>
              </a:solidFill>
            </a:endParaRPr>
          </a:p>
        </p:txBody>
      </p:sp>
      <p:sp>
        <p:nvSpPr>
          <p:cNvPr id="12307" name="Line 28"/>
          <p:cNvSpPr>
            <a:spLocks noChangeShapeType="1"/>
          </p:cNvSpPr>
          <p:nvPr/>
        </p:nvSpPr>
        <p:spPr bwMode="auto">
          <a:xfrm>
            <a:off x="3713163" y="1479550"/>
            <a:ext cx="0" cy="52578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8" name="Line 29"/>
          <p:cNvSpPr>
            <a:spLocks noChangeShapeType="1"/>
          </p:cNvSpPr>
          <p:nvPr/>
        </p:nvSpPr>
        <p:spPr bwMode="auto">
          <a:xfrm>
            <a:off x="6594475" y="1479550"/>
            <a:ext cx="0" cy="52578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9" name="Text Box 30"/>
          <p:cNvSpPr txBox="1">
            <a:spLocks noChangeArrowheads="1"/>
          </p:cNvSpPr>
          <p:nvPr/>
        </p:nvSpPr>
        <p:spPr bwMode="auto">
          <a:xfrm>
            <a:off x="6089650" y="2847975"/>
            <a:ext cx="40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16</a:t>
            </a:r>
            <a:endParaRPr lang="de-DE" sz="1600"/>
          </a:p>
        </p:txBody>
      </p:sp>
      <p:sp>
        <p:nvSpPr>
          <p:cNvPr id="12310" name="Text Box 32"/>
          <p:cNvSpPr txBox="1">
            <a:spLocks noChangeArrowheads="1"/>
          </p:cNvSpPr>
          <p:nvPr/>
        </p:nvSpPr>
        <p:spPr bwMode="auto">
          <a:xfrm>
            <a:off x="6089650" y="3856038"/>
            <a:ext cx="40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30</a:t>
            </a:r>
            <a:endParaRPr lang="de-DE" sz="1600"/>
          </a:p>
        </p:txBody>
      </p:sp>
      <p:sp>
        <p:nvSpPr>
          <p:cNvPr id="12311" name="Text Box 33"/>
          <p:cNvSpPr txBox="1">
            <a:spLocks noChangeArrowheads="1"/>
          </p:cNvSpPr>
          <p:nvPr/>
        </p:nvSpPr>
        <p:spPr bwMode="auto">
          <a:xfrm>
            <a:off x="6018213" y="5008563"/>
            <a:ext cx="4095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27</a:t>
            </a:r>
            <a:endParaRPr lang="de-DE" sz="1600"/>
          </a:p>
        </p:txBody>
      </p:sp>
      <p:sp>
        <p:nvSpPr>
          <p:cNvPr id="12312" name="Text Box 34"/>
          <p:cNvSpPr txBox="1">
            <a:spLocks noChangeArrowheads="1"/>
          </p:cNvSpPr>
          <p:nvPr/>
        </p:nvSpPr>
        <p:spPr bwMode="auto">
          <a:xfrm>
            <a:off x="657225" y="1714500"/>
            <a:ext cx="19446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1600">
                <a:latin typeface="Tahoma" pitchFamily="34" charset="0"/>
              </a:rPr>
              <a:t>Key1: 15</a:t>
            </a:r>
          </a:p>
          <a:p>
            <a:r>
              <a:rPr lang="de-DE" sz="1600">
                <a:latin typeface="Tahoma" pitchFamily="34" charset="0"/>
              </a:rPr>
              <a:t>Key2: 30</a:t>
            </a:r>
          </a:p>
          <a:p>
            <a:r>
              <a:rPr lang="de-DE" sz="1600">
                <a:latin typeface="Tahoma" pitchFamily="34" charset="0"/>
              </a:rPr>
              <a:t>Key3: 27</a:t>
            </a:r>
          </a:p>
        </p:txBody>
      </p:sp>
      <p:sp>
        <p:nvSpPr>
          <p:cNvPr id="12313" name="Text Box 37"/>
          <p:cNvSpPr txBox="1">
            <a:spLocks noChangeArrowheads="1"/>
          </p:cNvSpPr>
          <p:nvPr/>
        </p:nvSpPr>
        <p:spPr bwMode="auto">
          <a:xfrm>
            <a:off x="6665913" y="3424238"/>
            <a:ext cx="16430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 b="1">
                <a:latin typeface="Tahoma" pitchFamily="34" charset="0"/>
              </a:rPr>
              <a:t>Encryption:</a:t>
            </a:r>
          </a:p>
          <a:p>
            <a:r>
              <a:rPr lang="de-DE" sz="2000">
                <a:latin typeface="Tahoma" pitchFamily="34" charset="0"/>
              </a:rPr>
              <a:t>0+30=30</a:t>
            </a:r>
            <a:endParaRPr lang="de-DE" sz="2000"/>
          </a:p>
        </p:txBody>
      </p:sp>
      <p:sp>
        <p:nvSpPr>
          <p:cNvPr id="12314" name="Text Box 38"/>
          <p:cNvSpPr txBox="1">
            <a:spLocks noChangeArrowheads="1"/>
          </p:cNvSpPr>
          <p:nvPr/>
        </p:nvSpPr>
        <p:spPr bwMode="auto">
          <a:xfrm>
            <a:off x="6594475" y="6088063"/>
            <a:ext cx="16430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 b="1">
                <a:latin typeface="Tahoma" pitchFamily="34" charset="0"/>
              </a:rPr>
              <a:t>Encryption:</a:t>
            </a:r>
          </a:p>
          <a:p>
            <a:r>
              <a:rPr lang="de-DE" sz="2000">
                <a:latin typeface="Tahoma" pitchFamily="34" charset="0"/>
              </a:rPr>
              <a:t>0+27=27</a:t>
            </a:r>
            <a:endParaRPr lang="de-DE" sz="2000"/>
          </a:p>
        </p:txBody>
      </p:sp>
      <p:sp>
        <p:nvSpPr>
          <p:cNvPr id="12315" name="Line 39"/>
          <p:cNvSpPr>
            <a:spLocks noChangeShapeType="1"/>
          </p:cNvSpPr>
          <p:nvPr/>
        </p:nvSpPr>
        <p:spPr bwMode="auto">
          <a:xfrm>
            <a:off x="6594475" y="3208338"/>
            <a:ext cx="417671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6" name="Line 40"/>
          <p:cNvSpPr>
            <a:spLocks noChangeShapeType="1"/>
          </p:cNvSpPr>
          <p:nvPr/>
        </p:nvSpPr>
        <p:spPr bwMode="auto">
          <a:xfrm>
            <a:off x="6594475" y="4937125"/>
            <a:ext cx="417671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2317" name="Picture 6" descr="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8015288" y="2214563"/>
            <a:ext cx="1357312" cy="841375"/>
          </a:xfrm>
          <a:noFill/>
        </p:spPr>
      </p:pic>
      <p:sp>
        <p:nvSpPr>
          <p:cNvPr id="36" name="Text Box 27"/>
          <p:cNvSpPr txBox="1">
            <a:spLocks noChangeArrowheads="1"/>
          </p:cNvSpPr>
          <p:nvPr/>
        </p:nvSpPr>
        <p:spPr bwMode="auto">
          <a:xfrm>
            <a:off x="1443008" y="4857756"/>
            <a:ext cx="3857652" cy="1938992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ATTACK:</a:t>
            </a:r>
          </a:p>
          <a:p>
            <a:pPr>
              <a:defRPr/>
            </a:pPr>
            <a:endParaRPr lang="de-DE" sz="2000" b="1" dirty="0">
              <a:ln/>
              <a:solidFill>
                <a:schemeClr val="accent3"/>
              </a:solidFill>
              <a:latin typeface="Tahoma" pitchFamily="34" charset="0"/>
            </a:endParaRPr>
          </a:p>
          <a:p>
            <a:pPr>
              <a:buFontTx/>
              <a:buChar char="-"/>
              <a:defRPr/>
            </a:pP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Catch 9</a:t>
            </a:r>
          </a:p>
          <a:p>
            <a:pPr>
              <a:buFontTx/>
              <a:buChar char="-"/>
              <a:defRPr/>
            </a:pPr>
            <a:r>
              <a:rPr lang="de-DE" sz="2000" b="1" dirty="0" err="1">
                <a:ln/>
                <a:solidFill>
                  <a:schemeClr val="accent3"/>
                </a:solidFill>
                <a:latin typeface="Tahoma" pitchFamily="34" charset="0"/>
              </a:rPr>
              <a:t>Subtract</a:t>
            </a: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 1  (9-1=8)</a:t>
            </a:r>
          </a:p>
          <a:p>
            <a:pPr>
              <a:buFontTx/>
              <a:buChar char="-"/>
              <a:defRPr/>
            </a:pP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Send 8 </a:t>
            </a:r>
            <a:r>
              <a:rPr lang="de-DE" sz="2000" b="1" dirty="0" err="1">
                <a:ln/>
                <a:solidFill>
                  <a:schemeClr val="accent3"/>
                </a:solidFill>
                <a:latin typeface="Tahoma" pitchFamily="34" charset="0"/>
              </a:rPr>
              <a:t>instead</a:t>
            </a: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 </a:t>
            </a:r>
            <a:r>
              <a:rPr lang="de-DE" sz="2000" b="1" dirty="0" err="1">
                <a:ln/>
                <a:solidFill>
                  <a:schemeClr val="accent3"/>
                </a:solidFill>
                <a:latin typeface="Tahoma" pitchFamily="34" charset="0"/>
              </a:rPr>
              <a:t>of</a:t>
            </a:r>
            <a:r>
              <a:rPr lang="de-DE" sz="2000" b="1" dirty="0">
                <a:ln/>
                <a:solidFill>
                  <a:schemeClr val="accent3"/>
                </a:solidFill>
                <a:latin typeface="Tahoma" pitchFamily="34" charset="0"/>
              </a:rPr>
              <a:t> 9</a:t>
            </a:r>
          </a:p>
          <a:p>
            <a:pPr>
              <a:defRPr/>
            </a:pPr>
            <a:endParaRPr lang="de-DE" sz="2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37" name="Gewitterblitz 36"/>
          <p:cNvSpPr>
            <a:spLocks noChangeArrowheads="1"/>
          </p:cNvSpPr>
          <p:nvPr/>
        </p:nvSpPr>
        <p:spPr bwMode="auto">
          <a:xfrm rot="1228363">
            <a:off x="3646488" y="3917950"/>
            <a:ext cx="914400" cy="914400"/>
          </a:xfrm>
          <a:prstGeom prst="lightningBolt">
            <a:avLst/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 Box 26"/>
          <p:cNvSpPr txBox="1">
            <a:spLocks noChangeArrowheads="1"/>
          </p:cNvSpPr>
          <p:nvPr/>
        </p:nvSpPr>
        <p:spPr bwMode="auto">
          <a:xfrm>
            <a:off x="3300413" y="3571875"/>
            <a:ext cx="357187" cy="5238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800" b="1">
                <a:latin typeface="Tahoma" pitchFamily="34" charset="0"/>
                <a:cs typeface="Tahoma" pitchFamily="34" charset="0"/>
              </a:rPr>
              <a:t>8</a:t>
            </a:r>
          </a:p>
        </p:txBody>
      </p:sp>
      <p:sp>
        <p:nvSpPr>
          <p:cNvPr id="41" name="Text Box 27"/>
          <p:cNvSpPr txBox="1">
            <a:spLocks noChangeArrowheads="1"/>
          </p:cNvSpPr>
          <p:nvPr/>
        </p:nvSpPr>
        <p:spPr bwMode="auto">
          <a:xfrm>
            <a:off x="657225" y="3143250"/>
            <a:ext cx="347663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 b="1">
                <a:solidFill>
                  <a:srgbClr val="C00000"/>
                </a:solidFill>
                <a:latin typeface="Tahoma" pitchFamily="34" charset="0"/>
              </a:rPr>
              <a:t>8</a:t>
            </a:r>
            <a:endParaRPr lang="de-DE" sz="2000">
              <a:solidFill>
                <a:srgbClr val="C00000"/>
              </a:solidFill>
            </a:endParaRPr>
          </a:p>
        </p:txBody>
      </p:sp>
      <p:sp>
        <p:nvSpPr>
          <p:cNvPr id="42" name="Text Box 27"/>
          <p:cNvSpPr txBox="1">
            <a:spLocks noChangeArrowheads="1"/>
          </p:cNvSpPr>
          <p:nvPr/>
        </p:nvSpPr>
        <p:spPr bwMode="auto">
          <a:xfrm>
            <a:off x="1014413" y="4071938"/>
            <a:ext cx="1477962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 b="1">
                <a:solidFill>
                  <a:srgbClr val="C00000"/>
                </a:solidFill>
                <a:latin typeface="Tahoma" pitchFamily="34" charset="0"/>
              </a:rPr>
              <a:t>NO ALERT</a:t>
            </a:r>
            <a:endParaRPr lang="de-DE" sz="2000">
              <a:solidFill>
                <a:srgbClr val="C00000"/>
              </a:solidFill>
            </a:endParaRPr>
          </a:p>
        </p:txBody>
      </p:sp>
      <p:sp>
        <p:nvSpPr>
          <p:cNvPr id="43" name="Text Box 27"/>
          <p:cNvSpPr txBox="1">
            <a:spLocks noChangeArrowheads="1"/>
          </p:cNvSpPr>
          <p:nvPr/>
        </p:nvSpPr>
        <p:spPr bwMode="auto">
          <a:xfrm>
            <a:off x="942975" y="3743325"/>
            <a:ext cx="276225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 b="1">
                <a:solidFill>
                  <a:srgbClr val="C00000"/>
                </a:solidFill>
                <a:latin typeface="Tahoma" pitchFamily="34" charset="0"/>
              </a:rPr>
              <a:t>0</a:t>
            </a:r>
            <a:endParaRPr lang="de-DE" sz="2000">
              <a:solidFill>
                <a:srgbClr val="C00000"/>
              </a:solidFill>
            </a:endParaRPr>
          </a:p>
        </p:txBody>
      </p:sp>
      <p:sp>
        <p:nvSpPr>
          <p:cNvPr id="44" name="Text Box 27"/>
          <p:cNvSpPr txBox="1">
            <a:spLocks noChangeArrowheads="1"/>
          </p:cNvSpPr>
          <p:nvPr/>
        </p:nvSpPr>
        <p:spPr bwMode="auto">
          <a:xfrm>
            <a:off x="1014413" y="3429000"/>
            <a:ext cx="622300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de-DE" sz="2000" b="1">
                <a:solidFill>
                  <a:srgbClr val="C00000"/>
                </a:solidFill>
                <a:latin typeface="Tahoma" pitchFamily="34" charset="0"/>
              </a:rPr>
              <a:t>-63</a:t>
            </a:r>
            <a:endParaRPr lang="de-DE" sz="200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038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9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smtClean="0"/>
              <a:t>Evaluation</a:t>
            </a:r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</p:nvPr>
        </p:nvGraphicFramePr>
        <p:xfrm>
          <a:off x="1514475" y="1714500"/>
          <a:ext cx="8491538" cy="5089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3643"/>
                <a:gridCol w="2081249"/>
                <a:gridCol w="1633514"/>
                <a:gridCol w="2143132"/>
              </a:tblGrid>
              <a:tr h="64000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Domingo-Ferrer</a:t>
                      </a:r>
                      <a:br>
                        <a:rPr lang="de-DE" sz="1800" dirty="0" smtClean="0"/>
                      </a:br>
                      <a:r>
                        <a:rPr lang="de-DE" sz="1800" dirty="0" smtClean="0"/>
                        <a:t>(DF)</a:t>
                      </a:r>
                      <a:endParaRPr lang="en-US" sz="1800" dirty="0" smtClean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 err="1" smtClean="0"/>
                        <a:t>CaMyTs</a:t>
                      </a:r>
                      <a:endParaRPr lang="en-US" sz="1800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 err="1" smtClean="0"/>
                        <a:t>Elliptic</a:t>
                      </a:r>
                      <a:r>
                        <a:rPr lang="de-DE" sz="1800" dirty="0" smtClean="0"/>
                        <a:t> </a:t>
                      </a:r>
                      <a:r>
                        <a:rPr lang="de-DE" sz="1800" dirty="0" err="1" smtClean="0"/>
                        <a:t>Curve</a:t>
                      </a:r>
                      <a:r>
                        <a:rPr lang="de-DE" sz="1800" dirty="0" smtClean="0"/>
                        <a:t/>
                      </a:r>
                      <a:br>
                        <a:rPr lang="de-DE" sz="1800" dirty="0" smtClean="0"/>
                      </a:br>
                      <a:r>
                        <a:rPr lang="de-DE" sz="1800" dirty="0" err="1" smtClean="0"/>
                        <a:t>ElGamal</a:t>
                      </a:r>
                      <a:r>
                        <a:rPr lang="de-DE" sz="1800" baseline="0" dirty="0" smtClean="0"/>
                        <a:t> (</a:t>
                      </a:r>
                      <a:r>
                        <a:rPr lang="de-DE" sz="1800" dirty="0" smtClean="0"/>
                        <a:t>ECEG)</a:t>
                      </a:r>
                      <a:endParaRPr lang="en-US" sz="1800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Ciphertext</a:t>
                      </a:r>
                      <a:r>
                        <a:rPr lang="de-DE" sz="1800" dirty="0" smtClean="0"/>
                        <a:t> </a:t>
                      </a:r>
                      <a:r>
                        <a:rPr lang="de-DE" sz="1800" dirty="0" err="1" smtClean="0"/>
                        <a:t>size</a:t>
                      </a:r>
                      <a:endParaRPr lang="en-US" sz="1800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o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Encryption</a:t>
                      </a:r>
                      <a:endParaRPr lang="en-US" sz="1800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o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Decryption</a:t>
                      </a:r>
                      <a:endParaRPr lang="en-US" sz="1800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o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Aggregation</a:t>
                      </a:r>
                      <a:endParaRPr lang="en-US" sz="1800" dirty="0"/>
                    </a:p>
                  </a:txBody>
                  <a:tcPr marT="45714" marB="4571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o</a:t>
                      </a:r>
                      <a:endParaRPr lang="en-US" sz="1800" b="1" dirty="0"/>
                    </a:p>
                  </a:txBody>
                  <a:tcPr marT="45714" marB="4571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de-DE" sz="1800" b="1" dirty="0" smtClean="0"/>
                        <a:t>Security/Resistance</a:t>
                      </a:r>
                      <a:endParaRPr lang="en-US" sz="1800" b="1" dirty="0"/>
                    </a:p>
                  </a:txBody>
                  <a:tcPr marT="45714" marB="4571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T="45714" marB="4571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T="45714" marB="4571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T="45714" marB="4571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de-DE" sz="1800" b="0" dirty="0" err="1" smtClean="0"/>
                        <a:t>Ciphertext</a:t>
                      </a:r>
                      <a:r>
                        <a:rPr lang="de-DE" sz="1800" b="0" dirty="0" smtClean="0"/>
                        <a:t> </a:t>
                      </a:r>
                      <a:r>
                        <a:rPr lang="de-DE" sz="1800" b="0" dirty="0" err="1" smtClean="0"/>
                        <a:t>only</a:t>
                      </a:r>
                      <a:r>
                        <a:rPr lang="de-DE" sz="1800" b="0" dirty="0" smtClean="0"/>
                        <a:t> </a:t>
                      </a:r>
                      <a:r>
                        <a:rPr lang="de-DE" sz="1800" b="0" dirty="0" err="1" smtClean="0"/>
                        <a:t>attack</a:t>
                      </a:r>
                      <a:endParaRPr lang="en-US" sz="1800" b="0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de-DE" sz="1800" b="0" dirty="0" smtClean="0"/>
                        <a:t>Chosen </a:t>
                      </a:r>
                      <a:r>
                        <a:rPr lang="de-DE" sz="1800" b="0" dirty="0" err="1" smtClean="0"/>
                        <a:t>plaintext</a:t>
                      </a:r>
                      <a:r>
                        <a:rPr lang="de-DE" sz="1800" b="0" dirty="0" smtClean="0"/>
                        <a:t> </a:t>
                      </a:r>
                      <a:r>
                        <a:rPr lang="de-DE" sz="1800" b="0" dirty="0" err="1" smtClean="0"/>
                        <a:t>attack</a:t>
                      </a:r>
                      <a:endParaRPr lang="en-US" sz="1800" b="0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de-DE" sz="1800" b="0" dirty="0" smtClean="0"/>
                        <a:t>Replay </a:t>
                      </a:r>
                      <a:r>
                        <a:rPr lang="de-DE" sz="1800" b="0" dirty="0" err="1" smtClean="0"/>
                        <a:t>attack</a:t>
                      </a:r>
                      <a:endParaRPr lang="en-US" sz="1800" b="0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de-DE" sz="1800" b="0" dirty="0" err="1" smtClean="0"/>
                        <a:t>Malleability</a:t>
                      </a:r>
                      <a:endParaRPr lang="en-US" sz="1800" b="0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de-DE" sz="1800" b="0" dirty="0" err="1" smtClean="0"/>
                        <a:t>Malicious</a:t>
                      </a:r>
                      <a:r>
                        <a:rPr lang="de-DE" sz="1800" b="0" baseline="0" dirty="0" smtClean="0"/>
                        <a:t> </a:t>
                      </a:r>
                      <a:r>
                        <a:rPr lang="de-DE" sz="1800" b="0" baseline="0" dirty="0" err="1" smtClean="0"/>
                        <a:t>aggregation</a:t>
                      </a:r>
                      <a:endParaRPr lang="en-US" sz="1800" b="0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de-DE" sz="1800" b="0" dirty="0" err="1" smtClean="0"/>
                        <a:t>Forged</a:t>
                      </a:r>
                      <a:r>
                        <a:rPr lang="de-DE" sz="1800" b="0" dirty="0" smtClean="0"/>
                        <a:t> </a:t>
                      </a:r>
                      <a:r>
                        <a:rPr lang="de-DE" sz="1800" b="0" dirty="0" err="1" smtClean="0"/>
                        <a:t>packets</a:t>
                      </a:r>
                      <a:endParaRPr lang="en-US" sz="1800" b="0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de-DE" sz="1800" b="0" dirty="0" err="1" smtClean="0"/>
                        <a:t>Captured</a:t>
                      </a:r>
                      <a:r>
                        <a:rPr lang="de-DE" sz="1800" b="0" baseline="0" dirty="0" smtClean="0"/>
                        <a:t> Sensors</a:t>
                      </a:r>
                      <a:endParaRPr lang="en-US" sz="1800" b="0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9490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 smtClean="0"/>
              <a:t>Application Areas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639888" y="7254875"/>
            <a:ext cx="3970337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354" tIns="52676" rIns="105354" bIns="52676">
            <a:spAutoFit/>
          </a:bodyPr>
          <a:lstStyle>
            <a:lvl1pPr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2800">
                <a:solidFill>
                  <a:schemeClr val="bg1"/>
                </a:solidFill>
                <a:cs typeface="Arial" charset="0"/>
              </a:rPr>
              <a:t>Telemedicine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483350" y="7280275"/>
            <a:ext cx="437515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354" tIns="52676" rIns="105354" bIns="52676">
            <a:spAutoFit/>
          </a:bodyPr>
          <a:lstStyle>
            <a:lvl1pPr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2800">
                <a:solidFill>
                  <a:schemeClr val="bg1"/>
                </a:solidFill>
                <a:cs typeface="Arial" charset="0"/>
              </a:rPr>
              <a:t>Context Sensitive Systems</a:t>
            </a: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3786188" y="1697038"/>
            <a:ext cx="3241675" cy="1527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200" b="1">
                <a:latin typeface="Arial" charset="0"/>
              </a:rPr>
              <a:t>Reliability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de-DE" sz="1400">
                <a:latin typeface="Arial" charset="0"/>
              </a:rPr>
              <a:t> </a:t>
            </a:r>
            <a:r>
              <a:rPr lang="de-DE" sz="1600" b="1">
                <a:latin typeface="Arial" charset="0"/>
              </a:rPr>
              <a:t>Availability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de-DE" sz="1600" b="1">
                <a:latin typeface="Arial" charset="0"/>
              </a:rPr>
              <a:t> Connection oriented services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de-DE" sz="1600" b="1">
                <a:latin typeface="Arial" charset="0"/>
              </a:rPr>
              <a:t> Quality of service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7602538" y="4576763"/>
            <a:ext cx="2808287" cy="189388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200" b="1">
                <a:latin typeface="Arial" charset="0"/>
              </a:rPr>
              <a:t>Security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de-DE" sz="1400">
                <a:latin typeface="Arial" charset="0"/>
              </a:rPr>
              <a:t> </a:t>
            </a:r>
            <a:r>
              <a:rPr lang="de-DE" sz="1600" b="1">
                <a:latin typeface="Arial" charset="0"/>
              </a:rPr>
              <a:t>Data integrity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de-DE" sz="1600" b="1">
                <a:latin typeface="Arial" charset="0"/>
              </a:rPr>
              <a:t> Secrecy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de-DE" sz="1400">
                <a:latin typeface="Arial" charset="0"/>
              </a:rPr>
              <a:t> </a:t>
            </a:r>
            <a:r>
              <a:rPr lang="de-DE" sz="1600" b="1">
                <a:latin typeface="Arial" charset="0"/>
              </a:rPr>
              <a:t>Node integrity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de-DE" sz="1600" b="1">
                <a:latin typeface="Arial" charset="0"/>
              </a:rPr>
              <a:t> Privacy</a:t>
            </a:r>
          </a:p>
        </p:txBody>
      </p:sp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401638" y="4721225"/>
            <a:ext cx="3167062" cy="116046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200" b="1">
                <a:latin typeface="Arial" charset="0"/>
              </a:rPr>
              <a:t>Safety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de-DE" sz="1400">
                <a:latin typeface="Arial" charset="0"/>
              </a:rPr>
              <a:t> </a:t>
            </a:r>
            <a:r>
              <a:rPr lang="de-DE" sz="1600" b="1">
                <a:latin typeface="Arial" charset="0"/>
              </a:rPr>
              <a:t>Verified system properties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de-DE" sz="1600" b="1">
                <a:latin typeface="Arial" charset="0"/>
              </a:rPr>
              <a:t> Quality of service</a:t>
            </a:r>
          </a:p>
        </p:txBody>
      </p:sp>
      <p:grpSp>
        <p:nvGrpSpPr>
          <p:cNvPr id="83976" name="Group 8"/>
          <p:cNvGrpSpPr>
            <a:grpSpLocks/>
          </p:cNvGrpSpPr>
          <p:nvPr/>
        </p:nvGrpSpPr>
        <p:grpSpPr bwMode="auto">
          <a:xfrm>
            <a:off x="544513" y="2271713"/>
            <a:ext cx="3455987" cy="2165350"/>
            <a:chOff x="389" y="1047"/>
            <a:chExt cx="2177" cy="1364"/>
          </a:xfrm>
        </p:grpSpPr>
        <p:sp>
          <p:nvSpPr>
            <p:cNvPr id="5138" name="Text Box 9"/>
            <p:cNvSpPr txBox="1">
              <a:spLocks noChangeArrowheads="1"/>
            </p:cNvSpPr>
            <p:nvPr/>
          </p:nvSpPr>
          <p:spPr bwMode="auto">
            <a:xfrm>
              <a:off x="1296" y="1885"/>
              <a:ext cx="1270" cy="5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05354" tIns="52676" rIns="105354" bIns="52676">
              <a:spAutoFit/>
            </a:bodyPr>
            <a:lstStyle>
              <a:lvl1pPr defTabSz="10541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0541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0541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0541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0541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0541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0541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0541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0541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GB">
                  <a:latin typeface="Arial" charset="0"/>
                  <a:cs typeface="Arial" charset="0"/>
                </a:rPr>
                <a:t>Industrial</a:t>
              </a:r>
            </a:p>
            <a:p>
              <a:pPr algn="ctr">
                <a:lnSpc>
                  <a:spcPct val="50000"/>
                </a:lnSpc>
                <a:spcBef>
                  <a:spcPct val="50000"/>
                </a:spcBef>
              </a:pPr>
              <a:r>
                <a:rPr lang="en-GB">
                  <a:latin typeface="Arial" charset="0"/>
                  <a:cs typeface="Arial" charset="0"/>
                </a:rPr>
                <a:t>Automation</a:t>
              </a:r>
            </a:p>
          </p:txBody>
        </p:sp>
        <p:pic>
          <p:nvPicPr>
            <p:cNvPr id="5139" name="Picture 1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" y="1047"/>
              <a:ext cx="1678" cy="8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40" name="Picture 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" y="1386"/>
              <a:ext cx="1076" cy="8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3980" name="Group 12"/>
          <p:cNvGrpSpPr>
            <a:grpSpLocks/>
          </p:cNvGrpSpPr>
          <p:nvPr/>
        </p:nvGrpSpPr>
        <p:grpSpPr bwMode="auto">
          <a:xfrm>
            <a:off x="6665913" y="2128838"/>
            <a:ext cx="4494212" cy="2163762"/>
            <a:chOff x="4063" y="1069"/>
            <a:chExt cx="2831" cy="1363"/>
          </a:xfrm>
        </p:grpSpPr>
        <p:sp>
          <p:nvSpPr>
            <p:cNvPr id="5134" name="Text Box 13"/>
            <p:cNvSpPr txBox="1">
              <a:spLocks noChangeArrowheads="1"/>
            </p:cNvSpPr>
            <p:nvPr/>
          </p:nvSpPr>
          <p:spPr bwMode="auto">
            <a:xfrm>
              <a:off x="4063" y="2021"/>
              <a:ext cx="1316" cy="4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05354" tIns="52676" rIns="105354" bIns="52676">
              <a:spAutoFit/>
            </a:bodyPr>
            <a:lstStyle>
              <a:lvl1pPr defTabSz="10541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0541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0541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0541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0541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0541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0541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0541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0541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lnSpc>
                  <a:spcPct val="50000"/>
                </a:lnSpc>
                <a:spcBef>
                  <a:spcPct val="50000"/>
                </a:spcBef>
              </a:pPr>
              <a:r>
                <a:rPr lang="en-GB">
                  <a:latin typeface="Arial" charset="0"/>
                  <a:cs typeface="Arial" charset="0"/>
                </a:rPr>
                <a:t>Homeland</a:t>
              </a:r>
            </a:p>
            <a:p>
              <a:pPr algn="ctr">
                <a:lnSpc>
                  <a:spcPct val="50000"/>
                </a:lnSpc>
                <a:spcBef>
                  <a:spcPct val="50000"/>
                </a:spcBef>
              </a:pPr>
              <a:r>
                <a:rPr lang="en-GB">
                  <a:latin typeface="Arial" charset="0"/>
                  <a:cs typeface="Arial" charset="0"/>
                </a:rPr>
                <a:t>Security</a:t>
              </a:r>
            </a:p>
          </p:txBody>
        </p:sp>
        <p:pic>
          <p:nvPicPr>
            <p:cNvPr id="5" name="Grafik 4" descr="c_06_26_quedlingburger_str_070.jpg"/>
            <p:cNvPicPr>
              <a:picLocks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81" y="1070"/>
              <a:ext cx="1340" cy="860"/>
            </a:xfrm>
            <a:prstGeom prst="rect">
              <a:avLst/>
            </a:prstGeom>
            <a:effectLst>
              <a:softEdge rad="12700"/>
            </a:effectLst>
          </p:spPr>
        </p:pic>
        <p:pic>
          <p:nvPicPr>
            <p:cNvPr id="5136" name="Picture 1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3" y="1250"/>
              <a:ext cx="1387" cy="1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5137" name="Picture 1" descr="F:\WSAN\Fotos_12_01_2009\RestNeutro\DSC_0098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6" y="1567"/>
              <a:ext cx="518" cy="8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3985" name="Group 17"/>
          <p:cNvGrpSpPr>
            <a:grpSpLocks/>
          </p:cNvGrpSpPr>
          <p:nvPr/>
        </p:nvGrpSpPr>
        <p:grpSpPr bwMode="auto">
          <a:xfrm>
            <a:off x="3424238" y="5153025"/>
            <a:ext cx="4033837" cy="1771650"/>
            <a:chOff x="1976" y="3246"/>
            <a:chExt cx="2541" cy="1116"/>
          </a:xfrm>
        </p:grpSpPr>
        <p:sp>
          <p:nvSpPr>
            <p:cNvPr id="5131" name="Text Box 18"/>
            <p:cNvSpPr txBox="1">
              <a:spLocks noChangeArrowheads="1"/>
            </p:cNvSpPr>
            <p:nvPr/>
          </p:nvSpPr>
          <p:spPr bwMode="auto">
            <a:xfrm>
              <a:off x="3020" y="3291"/>
              <a:ext cx="1497" cy="2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05354" tIns="52676" rIns="105354" bIns="52676">
              <a:spAutoFit/>
            </a:bodyPr>
            <a:lstStyle>
              <a:lvl1pPr defTabSz="10541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0541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0541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0541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0541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0541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0541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0541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0541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GB">
                  <a:latin typeface="Arial" charset="0"/>
                  <a:cs typeface="Arial" charset="0"/>
                </a:rPr>
                <a:t>Telemedicine</a:t>
              </a:r>
            </a:p>
          </p:txBody>
        </p:sp>
        <p:pic>
          <p:nvPicPr>
            <p:cNvPr id="5132" name="Picture 19" descr="Notfall im Flugzeu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1" y="3609"/>
              <a:ext cx="1360" cy="7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33" name="Picture 20" descr="Homecare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6" y="3246"/>
              <a:ext cx="1039" cy="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8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83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 animBg="1"/>
      <p:bldP spid="83974" grpId="0" animBg="1"/>
      <p:bldP spid="8397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us 15"/>
          <p:cNvSpPr/>
          <p:nvPr/>
        </p:nvSpPr>
        <p:spPr bwMode="auto">
          <a:xfrm>
            <a:off x="4600574" y="2571740"/>
            <a:ext cx="914400" cy="914400"/>
          </a:xfrm>
          <a:prstGeom prst="mathPlus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smtClean="0"/>
              <a:t>Increase Security – Combination of two PHs</a:t>
            </a:r>
          </a:p>
        </p:txBody>
      </p:sp>
      <p:sp>
        <p:nvSpPr>
          <p:cNvPr id="4" name="Rechteck 3"/>
          <p:cNvSpPr/>
          <p:nvPr/>
        </p:nvSpPr>
        <p:spPr bwMode="auto">
          <a:xfrm>
            <a:off x="1371570" y="2000236"/>
            <a:ext cx="3071834" cy="164307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de-DE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Encryption 2</a:t>
            </a:r>
            <a:endParaRPr lang="en-US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Rechteck 4"/>
          <p:cNvSpPr/>
          <p:nvPr/>
        </p:nvSpPr>
        <p:spPr bwMode="auto">
          <a:xfrm>
            <a:off x="2014512" y="2500302"/>
            <a:ext cx="2286016" cy="100013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de-DE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Encryption 1</a:t>
            </a:r>
            <a:endParaRPr lang="en-US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2586038" y="3071813"/>
            <a:ext cx="1571625" cy="35718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de-DE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Value1</a:t>
            </a:r>
            <a:endParaRPr lang="en-US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5514974" y="2000236"/>
            <a:ext cx="3071834" cy="164307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de-DE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Encryption 2</a:t>
            </a:r>
            <a:endParaRPr lang="en-US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6157916" y="2500302"/>
            <a:ext cx="2286016" cy="100013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de-DE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Encryption 1</a:t>
            </a:r>
            <a:endParaRPr lang="en-US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hteck 9"/>
          <p:cNvSpPr/>
          <p:nvPr/>
        </p:nvSpPr>
        <p:spPr bwMode="auto">
          <a:xfrm>
            <a:off x="6729413" y="3071813"/>
            <a:ext cx="1571625" cy="35718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de-DE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Value2</a:t>
            </a:r>
            <a:endParaRPr lang="en-US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Plus 10"/>
          <p:cNvSpPr/>
          <p:nvPr/>
        </p:nvSpPr>
        <p:spPr bwMode="auto">
          <a:xfrm>
            <a:off x="4514842" y="2357426"/>
            <a:ext cx="914400" cy="914400"/>
          </a:xfrm>
          <a:prstGeom prst="mathPlus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3514710" y="4429128"/>
            <a:ext cx="5429288" cy="164307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de-DE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Encryption 2</a:t>
            </a:r>
            <a:endParaRPr lang="en-US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Rechteck 12"/>
          <p:cNvSpPr/>
          <p:nvPr/>
        </p:nvSpPr>
        <p:spPr bwMode="auto">
          <a:xfrm>
            <a:off x="4157651" y="4929194"/>
            <a:ext cx="4040401" cy="100013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de-DE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Encryption 1</a:t>
            </a:r>
            <a:endParaRPr lang="en-US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Rechteck 13"/>
          <p:cNvSpPr/>
          <p:nvPr/>
        </p:nvSpPr>
        <p:spPr bwMode="auto">
          <a:xfrm>
            <a:off x="4729163" y="5500688"/>
            <a:ext cx="2778125" cy="35718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de-DE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Value1 + Value2</a:t>
            </a:r>
            <a:endParaRPr lang="en-US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Gleich 14"/>
          <p:cNvSpPr/>
          <p:nvPr/>
        </p:nvSpPr>
        <p:spPr bwMode="auto">
          <a:xfrm>
            <a:off x="1871636" y="4786318"/>
            <a:ext cx="914400" cy="914400"/>
          </a:xfrm>
          <a:prstGeom prst="mathEqual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7" name="Gleich 16"/>
          <p:cNvSpPr/>
          <p:nvPr/>
        </p:nvSpPr>
        <p:spPr bwMode="auto">
          <a:xfrm>
            <a:off x="2314558" y="4943488"/>
            <a:ext cx="914400" cy="914400"/>
          </a:xfrm>
          <a:prstGeom prst="mathEqual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Times New Roman" pitchFamily="18" charset="0"/>
            </a:endParaRPr>
          </a:p>
        </p:txBody>
      </p:sp>
      <p:grpSp>
        <p:nvGrpSpPr>
          <p:cNvPr id="2" name="Gruppieren 32"/>
          <p:cNvGrpSpPr>
            <a:grpSpLocks/>
          </p:cNvGrpSpPr>
          <p:nvPr/>
        </p:nvGrpSpPr>
        <p:grpSpPr bwMode="auto">
          <a:xfrm>
            <a:off x="1371600" y="2000250"/>
            <a:ext cx="7572375" cy="4071938"/>
            <a:chOff x="1371570" y="2000236"/>
            <a:chExt cx="7572428" cy="4071966"/>
          </a:xfrm>
        </p:grpSpPr>
        <p:sp>
          <p:nvSpPr>
            <p:cNvPr id="35" name="Rechteck 34"/>
            <p:cNvSpPr/>
            <p:nvPr/>
          </p:nvSpPr>
          <p:spPr bwMode="auto">
            <a:xfrm>
              <a:off x="1371570" y="2000236"/>
              <a:ext cx="3071834" cy="1643074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de-DE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Domingo-Ferrer</a:t>
              </a:r>
              <a:endParaRPr lang="en-US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6" name="Rechteck 35"/>
            <p:cNvSpPr/>
            <p:nvPr/>
          </p:nvSpPr>
          <p:spPr bwMode="auto">
            <a:xfrm>
              <a:off x="2014512" y="2500302"/>
              <a:ext cx="2286016" cy="100013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de-DE" dirty="0" err="1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CaMyTs</a:t>
              </a:r>
              <a:endParaRPr lang="en-US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7" name="Rechteck 36"/>
            <p:cNvSpPr/>
            <p:nvPr/>
          </p:nvSpPr>
          <p:spPr bwMode="auto">
            <a:xfrm>
              <a:off x="2586017" y="3071806"/>
              <a:ext cx="1571636" cy="357189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de-DE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Value1</a:t>
              </a:r>
              <a:endParaRPr lang="en-US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8" name="Rechteck 37"/>
            <p:cNvSpPr/>
            <p:nvPr/>
          </p:nvSpPr>
          <p:spPr bwMode="auto">
            <a:xfrm>
              <a:off x="5514974" y="2000236"/>
              <a:ext cx="3071834" cy="1643074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de-DE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Domingo-Ferrer</a:t>
              </a:r>
              <a:endParaRPr lang="en-US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9" name="Rechteck 38"/>
            <p:cNvSpPr/>
            <p:nvPr/>
          </p:nvSpPr>
          <p:spPr bwMode="auto">
            <a:xfrm>
              <a:off x="6157916" y="2500302"/>
              <a:ext cx="2286016" cy="100013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de-DE" dirty="0" err="1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CaMyTs</a:t>
              </a:r>
              <a:endParaRPr lang="en-US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0" name="Rechteck 39"/>
            <p:cNvSpPr/>
            <p:nvPr/>
          </p:nvSpPr>
          <p:spPr bwMode="auto">
            <a:xfrm>
              <a:off x="6729421" y="3071806"/>
              <a:ext cx="1571636" cy="357189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de-DE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Value2</a:t>
              </a:r>
              <a:endParaRPr lang="en-US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1" name="Plus 40"/>
            <p:cNvSpPr/>
            <p:nvPr/>
          </p:nvSpPr>
          <p:spPr bwMode="auto">
            <a:xfrm>
              <a:off x="4514842" y="2357426"/>
              <a:ext cx="914400" cy="914400"/>
            </a:xfrm>
            <a:prstGeom prst="mathPlus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en-US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42" name="Rechteck 41"/>
            <p:cNvSpPr/>
            <p:nvPr/>
          </p:nvSpPr>
          <p:spPr bwMode="auto">
            <a:xfrm>
              <a:off x="3514710" y="4429128"/>
              <a:ext cx="5429288" cy="1643074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de-DE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Domingo-Ferrer</a:t>
              </a:r>
              <a:endParaRPr lang="en-US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3" name="Rechteck 42"/>
            <p:cNvSpPr/>
            <p:nvPr/>
          </p:nvSpPr>
          <p:spPr bwMode="auto">
            <a:xfrm>
              <a:off x="4157651" y="4929194"/>
              <a:ext cx="4040401" cy="100013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de-DE" dirty="0" err="1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CaMyTs</a:t>
              </a:r>
              <a:endParaRPr lang="en-US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4" name="Rechteck 43"/>
            <p:cNvSpPr/>
            <p:nvPr/>
          </p:nvSpPr>
          <p:spPr bwMode="auto">
            <a:xfrm>
              <a:off x="4729157" y="5500698"/>
              <a:ext cx="2778144" cy="357189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de-DE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Value1 + Value2</a:t>
              </a:r>
              <a:endParaRPr lang="en-US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5" name="Gleich 44"/>
            <p:cNvSpPr/>
            <p:nvPr/>
          </p:nvSpPr>
          <p:spPr bwMode="auto">
            <a:xfrm>
              <a:off x="1871636" y="4786318"/>
              <a:ext cx="914400" cy="914400"/>
            </a:xfrm>
            <a:prstGeom prst="mathEqual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en-US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2025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e 5"/>
          <p:cNvGraphicFramePr>
            <a:graphicFrameLocks noGrp="1"/>
          </p:cNvGraphicFramePr>
          <p:nvPr/>
        </p:nvGraphicFramePr>
        <p:xfrm>
          <a:off x="8015288" y="1697038"/>
          <a:ext cx="2143125" cy="5089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25"/>
              </a:tblGrid>
              <a:tr h="640000">
                <a:tc>
                  <a:txBody>
                    <a:bodyPr/>
                    <a:lstStyle/>
                    <a:p>
                      <a:pPr algn="ctr"/>
                      <a:r>
                        <a:rPr lang="de-DE" sz="1800" dirty="0" smtClean="0">
                          <a:solidFill>
                            <a:srgbClr val="FFFF00"/>
                          </a:solidFill>
                        </a:rPr>
                        <a:t>CMT/DF</a:t>
                      </a:r>
                      <a:br>
                        <a:rPr lang="de-DE" sz="1800" dirty="0" smtClean="0">
                          <a:solidFill>
                            <a:srgbClr val="FFFF00"/>
                          </a:solidFill>
                        </a:rPr>
                      </a:br>
                      <a:r>
                        <a:rPr lang="de-DE" sz="1800" dirty="0" err="1" smtClean="0">
                          <a:solidFill>
                            <a:srgbClr val="FFFF00"/>
                          </a:solidFill>
                        </a:rPr>
                        <a:t>combination</a:t>
                      </a:r>
                      <a:endParaRPr lang="en-US" sz="1800" dirty="0">
                        <a:solidFill>
                          <a:srgbClr val="FFFF00"/>
                        </a:solidFill>
                      </a:endParaRPr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</a:tbl>
          </a:graphicData>
        </a:graphic>
      </p:graphicFrame>
      <p:graphicFrame>
        <p:nvGraphicFramePr>
          <p:cNvPr id="7" name="Tabelle 6"/>
          <p:cNvGraphicFramePr>
            <a:graphicFrameLocks noGrp="1"/>
          </p:cNvGraphicFramePr>
          <p:nvPr/>
        </p:nvGraphicFramePr>
        <p:xfrm>
          <a:off x="8015288" y="1714500"/>
          <a:ext cx="2143125" cy="5089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25"/>
              </a:tblGrid>
              <a:tr h="640000">
                <a:tc>
                  <a:txBody>
                    <a:bodyPr/>
                    <a:lstStyle/>
                    <a:p>
                      <a:pPr algn="ctr"/>
                      <a:r>
                        <a:rPr lang="de-DE" sz="1800" dirty="0" smtClean="0">
                          <a:solidFill>
                            <a:srgbClr val="FFFF00"/>
                          </a:solidFill>
                        </a:rPr>
                        <a:t>CMT/DF</a:t>
                      </a:r>
                      <a:br>
                        <a:rPr lang="de-DE" sz="1800" dirty="0" smtClean="0">
                          <a:solidFill>
                            <a:srgbClr val="FFFF00"/>
                          </a:solidFill>
                        </a:rPr>
                      </a:br>
                      <a:r>
                        <a:rPr lang="de-DE" sz="1800" dirty="0" err="1" smtClean="0">
                          <a:solidFill>
                            <a:srgbClr val="FFFF00"/>
                          </a:solidFill>
                        </a:rPr>
                        <a:t>combination</a:t>
                      </a:r>
                      <a:endParaRPr lang="en-US" sz="1800" dirty="0">
                        <a:solidFill>
                          <a:srgbClr val="FFFF00"/>
                        </a:solidFill>
                      </a:endParaRPr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r>
                        <a:rPr lang="de-DE" sz="1800" b="1" smtClean="0"/>
                        <a:t>-</a:t>
                      </a:r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r>
                        <a:rPr lang="de-DE" sz="1800" b="1" smtClean="0"/>
                        <a:t>o</a:t>
                      </a:r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r>
                        <a:rPr lang="de-DE" sz="1800" b="1" smtClean="0"/>
                        <a:t>-</a:t>
                      </a:r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o</a:t>
                      </a:r>
                      <a:endParaRPr lang="en-US" sz="1800" b="1" dirty="0"/>
                    </a:p>
                  </a:txBody>
                  <a:tcPr marL="91439" marR="91439" marT="45714" marB="4571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/>
                </a:tc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8015288" y="1714500"/>
          <a:ext cx="2143125" cy="5089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25"/>
              </a:tblGrid>
              <a:tr h="640000">
                <a:tc>
                  <a:txBody>
                    <a:bodyPr/>
                    <a:lstStyle/>
                    <a:p>
                      <a:pPr algn="ctr"/>
                      <a:r>
                        <a:rPr lang="de-DE" sz="1800" dirty="0" smtClean="0">
                          <a:solidFill>
                            <a:srgbClr val="FFFF00"/>
                          </a:solidFill>
                        </a:rPr>
                        <a:t>CMT/DF</a:t>
                      </a:r>
                      <a:br>
                        <a:rPr lang="de-DE" sz="1800" dirty="0" smtClean="0">
                          <a:solidFill>
                            <a:srgbClr val="FFFF00"/>
                          </a:solidFill>
                        </a:rPr>
                      </a:br>
                      <a:r>
                        <a:rPr lang="de-DE" sz="1800" dirty="0" err="1" smtClean="0">
                          <a:solidFill>
                            <a:srgbClr val="FFFF00"/>
                          </a:solidFill>
                        </a:rPr>
                        <a:t>combination</a:t>
                      </a:r>
                      <a:endParaRPr lang="en-US" sz="1800" dirty="0">
                        <a:solidFill>
                          <a:srgbClr val="FFFF00"/>
                        </a:solidFill>
                      </a:endParaRPr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r>
                        <a:rPr lang="de-DE" sz="1800" b="1" smtClean="0"/>
                        <a:t>-</a:t>
                      </a:r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r>
                        <a:rPr lang="de-DE" sz="1800" b="1" smtClean="0"/>
                        <a:t>o</a:t>
                      </a:r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r>
                        <a:rPr lang="de-DE" sz="1800" b="1" smtClean="0"/>
                        <a:t>-</a:t>
                      </a:r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o</a:t>
                      </a:r>
                      <a:endParaRPr lang="en-US" sz="1800" b="1" dirty="0"/>
                    </a:p>
                  </a:txBody>
                  <a:tcPr marL="91439" marR="91439" marT="45714" marB="4571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L="91439" marR="91439" marT="45714" marB="4571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L="91439" marR="91439" marT="45714" marB="45714"/>
                </a:tc>
              </a:tr>
              <a:tr h="370794"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L="91439" marR="91439" marT="45714" marB="45714"/>
                </a:tc>
              </a:tr>
            </a:tbl>
          </a:graphicData>
        </a:graphic>
      </p:graphicFrame>
      <p:sp>
        <p:nvSpPr>
          <p:cNvPr id="1545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smtClean="0"/>
              <a:t>CaMyTs + DF combination</a:t>
            </a:r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</p:nvPr>
        </p:nvGraphicFramePr>
        <p:xfrm>
          <a:off x="1514475" y="1714500"/>
          <a:ext cx="6348413" cy="5089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3646"/>
                <a:gridCol w="2081251"/>
                <a:gridCol w="1633516"/>
              </a:tblGrid>
              <a:tr h="64000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Domingo-Ferrer</a:t>
                      </a:r>
                      <a:br>
                        <a:rPr lang="de-DE" sz="1800" dirty="0" smtClean="0"/>
                      </a:br>
                      <a:r>
                        <a:rPr lang="de-DE" sz="1800" dirty="0" smtClean="0"/>
                        <a:t>(DF)</a:t>
                      </a:r>
                      <a:endParaRPr lang="en-US" sz="1800" dirty="0" smtClean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 err="1" smtClean="0"/>
                        <a:t>CaMyTs</a:t>
                      </a:r>
                      <a:endParaRPr lang="en-US" sz="1800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en-US" sz="1800" noProof="0" smtClean="0"/>
                        <a:t>Ciphertext size</a:t>
                      </a:r>
                      <a:endParaRPr lang="en-US" sz="1800" noProof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en-US" sz="1800" noProof="0" smtClean="0"/>
                        <a:t>Encryption</a:t>
                      </a:r>
                      <a:endParaRPr lang="en-US" sz="1800" noProof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o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en-US" sz="1800" noProof="0" smtClean="0"/>
                        <a:t>Decryption</a:t>
                      </a:r>
                      <a:endParaRPr lang="en-US" sz="1800" noProof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o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en-US" sz="1800" noProof="0" smtClean="0"/>
                        <a:t>Aggregation</a:t>
                      </a:r>
                      <a:endParaRPr lang="en-US" sz="1800" noProof="0"/>
                    </a:p>
                  </a:txBody>
                  <a:tcPr marT="45714" marB="4571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o</a:t>
                      </a:r>
                      <a:endParaRPr lang="en-US" sz="1800" b="1" dirty="0"/>
                    </a:p>
                  </a:txBody>
                  <a:tcPr marT="45714" marB="4571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en-US" sz="1800" b="1" noProof="0" dirty="0" smtClean="0"/>
                        <a:t>Security/Resistance</a:t>
                      </a:r>
                      <a:endParaRPr lang="en-US" sz="1800" b="1" noProof="0" dirty="0"/>
                    </a:p>
                  </a:txBody>
                  <a:tcPr marT="45714" marB="4571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T="45714" marB="4571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marT="45714" marB="4571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en-US" sz="1800" b="0" noProof="0" dirty="0" err="1" smtClean="0"/>
                        <a:t>Ciphertext</a:t>
                      </a:r>
                      <a:r>
                        <a:rPr lang="en-US" sz="1800" b="0" noProof="0" dirty="0" smtClean="0"/>
                        <a:t> only attack</a:t>
                      </a:r>
                      <a:endParaRPr lang="en-US" sz="1800" b="0" noProof="0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en-US" sz="1800" b="0" noProof="0" smtClean="0"/>
                        <a:t>Chosen plaintext attack</a:t>
                      </a:r>
                      <a:endParaRPr lang="en-US" sz="1800" b="0" noProof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en-US" sz="1800" b="0" noProof="0" smtClean="0"/>
                        <a:t>Replay attack</a:t>
                      </a:r>
                      <a:endParaRPr lang="en-US" sz="1800" b="0" noProof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en-US" sz="1800" b="0" noProof="0" smtClean="0"/>
                        <a:t>Malleability</a:t>
                      </a:r>
                      <a:endParaRPr lang="en-US" sz="1800" b="0" noProof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en-US" sz="1800" b="0" noProof="0" smtClean="0"/>
                        <a:t>Malicious</a:t>
                      </a:r>
                      <a:r>
                        <a:rPr lang="en-US" sz="1800" b="0" baseline="0" noProof="0" smtClean="0"/>
                        <a:t> aggregation</a:t>
                      </a:r>
                      <a:endParaRPr lang="en-US" sz="1800" b="0" noProof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en-US" sz="1800" b="0" noProof="0" smtClean="0"/>
                        <a:t>Forged packets</a:t>
                      </a:r>
                      <a:endParaRPr lang="en-US" sz="1800" b="0" noProof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  <a:tr h="370794">
                <a:tc>
                  <a:txBody>
                    <a:bodyPr/>
                    <a:lstStyle/>
                    <a:p>
                      <a:r>
                        <a:rPr lang="en-US" sz="1800" b="0" noProof="0" dirty="0" smtClean="0"/>
                        <a:t>Captured</a:t>
                      </a:r>
                      <a:r>
                        <a:rPr lang="en-US" sz="1800" b="0" baseline="0" noProof="0" dirty="0" smtClean="0"/>
                        <a:t> Sensors</a:t>
                      </a:r>
                      <a:endParaRPr lang="en-US" sz="1800" b="0" noProof="0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-</a:t>
                      </a:r>
                      <a:endParaRPr lang="en-US" sz="1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 smtClean="0"/>
                        <a:t>+</a:t>
                      </a:r>
                      <a:endParaRPr lang="en-US" sz="1800" b="1" dirty="0"/>
                    </a:p>
                  </a:txBody>
                  <a:tcPr marT="45714" marB="4571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850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dirty="0" err="1" smtClean="0"/>
              <a:t>Conclusions</a:t>
            </a:r>
            <a:r>
              <a:rPr lang="de-DE" dirty="0" smtClean="0"/>
              <a:t> - CDA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14475" y="2071688"/>
            <a:ext cx="8153400" cy="4857750"/>
          </a:xfrm>
        </p:spPr>
        <p:txBody>
          <a:bodyPr/>
          <a:lstStyle/>
          <a:p>
            <a:r>
              <a:rPr lang="en-US" sz="1800" smtClean="0"/>
              <a:t>Concealed Data Aggregation in WSNs </a:t>
            </a:r>
            <a:r>
              <a:rPr lang="en-US" sz="1800" smtClean="0">
                <a:solidFill>
                  <a:srgbClr val="FF0000"/>
                </a:solidFill>
              </a:rPr>
              <a:t>is required</a:t>
            </a:r>
            <a:r>
              <a:rPr lang="en-US" sz="1800" smtClean="0"/>
              <a:t> </a:t>
            </a:r>
          </a:p>
          <a:p>
            <a:pPr lvl="1" indent="0">
              <a:buFontTx/>
              <a:buNone/>
            </a:pPr>
            <a:r>
              <a:rPr lang="en-US" sz="1800" smtClean="0"/>
              <a:t>	Reduced network traffic</a:t>
            </a:r>
          </a:p>
          <a:p>
            <a:pPr lvl="1" indent="0">
              <a:buFontTx/>
              <a:buNone/>
            </a:pPr>
            <a:r>
              <a:rPr lang="en-US" sz="1800" smtClean="0"/>
              <a:t>	End-to-End security</a:t>
            </a:r>
            <a:br>
              <a:rPr lang="en-US" sz="1800" smtClean="0"/>
            </a:br>
            <a:r>
              <a:rPr lang="en-US" sz="1000" smtClean="0"/>
              <a:t>	</a:t>
            </a:r>
          </a:p>
          <a:p>
            <a:r>
              <a:rPr lang="en-US" sz="1800" smtClean="0"/>
              <a:t>Concealed Data Aggregation in WSNs </a:t>
            </a:r>
            <a:r>
              <a:rPr lang="en-US" sz="1800" smtClean="0">
                <a:solidFill>
                  <a:srgbClr val="FF0000"/>
                </a:solidFill>
              </a:rPr>
              <a:t>is possible</a:t>
            </a:r>
            <a:r>
              <a:rPr lang="en-US" sz="1800" smtClean="0"/>
              <a:t/>
            </a:r>
            <a:br>
              <a:rPr lang="en-US" sz="1800" smtClean="0"/>
            </a:br>
            <a:r>
              <a:rPr lang="en-US" sz="1800" smtClean="0">
                <a:solidFill>
                  <a:srgbClr val="339966"/>
                </a:solidFill>
              </a:rPr>
              <a:t>	Computation overhead is reasonable (e.g. with CaMyTs, DF)</a:t>
            </a:r>
          </a:p>
          <a:p>
            <a:pPr lvl="1" indent="0">
              <a:buFontTx/>
              <a:buNone/>
            </a:pPr>
            <a:r>
              <a:rPr lang="en-US" sz="1000" smtClean="0"/>
              <a:t>	</a:t>
            </a:r>
          </a:p>
          <a:p>
            <a:r>
              <a:rPr lang="en-US" sz="1800" smtClean="0"/>
              <a:t>There is not one perfect CDA scheme</a:t>
            </a:r>
            <a:br>
              <a:rPr lang="en-US" sz="1800" smtClean="0"/>
            </a:br>
            <a:r>
              <a:rPr lang="en-US" sz="1800" smtClean="0"/>
              <a:t>	</a:t>
            </a:r>
            <a:r>
              <a:rPr lang="en-US" sz="1800" smtClean="0">
                <a:solidFill>
                  <a:srgbClr val="339966"/>
                </a:solidFill>
              </a:rPr>
              <a:t>There are still some security issues (e.g. integrity)</a:t>
            </a:r>
          </a:p>
          <a:p>
            <a:pPr>
              <a:buFontTx/>
              <a:buNone/>
            </a:pPr>
            <a:r>
              <a:rPr lang="en-US" sz="1800" smtClean="0">
                <a:solidFill>
                  <a:srgbClr val="339966"/>
                </a:solidFill>
              </a:rPr>
              <a:t>		Trade-off security/computation effort </a:t>
            </a:r>
          </a:p>
          <a:p>
            <a:pPr>
              <a:buFontTx/>
              <a:buNone/>
            </a:pPr>
            <a:r>
              <a:rPr lang="en-US" sz="1800" smtClean="0">
                <a:solidFill>
                  <a:srgbClr val="339966"/>
                </a:solidFill>
              </a:rPr>
              <a:t>		</a:t>
            </a:r>
            <a:r>
              <a:rPr lang="en-US" sz="1800" smtClean="0">
                <a:solidFill>
                  <a:srgbClr val="FF0000"/>
                </a:solidFill>
              </a:rPr>
              <a:t>Evaluation helps selecting application-fitted scheme</a:t>
            </a:r>
          </a:p>
          <a:p>
            <a:pPr>
              <a:buFontTx/>
              <a:buNone/>
            </a:pPr>
            <a:endParaRPr lang="en-US" sz="1000" smtClean="0">
              <a:solidFill>
                <a:srgbClr val="339966"/>
              </a:solidFill>
            </a:endParaRPr>
          </a:p>
          <a:p>
            <a:r>
              <a:rPr lang="en-US" sz="1800" smtClean="0"/>
              <a:t>Combined (cascaded) privacy homomorphism increases security 	</a:t>
            </a:r>
            <a:r>
              <a:rPr lang="en-US" sz="1800" smtClean="0">
                <a:solidFill>
                  <a:srgbClr val="339966"/>
                </a:solidFill>
              </a:rPr>
              <a:t>with very low additional costs (e.g. CaMyTs/DF)</a:t>
            </a:r>
          </a:p>
          <a:p>
            <a:pPr>
              <a:buFontTx/>
              <a:buNone/>
            </a:pPr>
            <a:r>
              <a:rPr lang="en-US" sz="1800" smtClean="0">
                <a:solidFill>
                  <a:srgbClr val="339966"/>
                </a:solidFill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xmlns="" val="375921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6600" dirty="0" smtClean="0"/>
              <a:t>Public Key Cryptography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2498107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/>
              <a:t>Motivation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  <a:p>
            <a:r>
              <a:rPr lang="de-DE"/>
              <a:t>Public Key Cryptography is said to be to too expensive for WSN</a:t>
            </a:r>
          </a:p>
          <a:p>
            <a:endParaRPr lang="de-DE"/>
          </a:p>
          <a:p>
            <a:r>
              <a:rPr lang="de-DE"/>
              <a:t>Is the influence of PKC to the lifetime of a sensor node critical?</a:t>
            </a:r>
          </a:p>
          <a:p>
            <a:pPr lvl="1"/>
            <a:r>
              <a:rPr lang="de-DE"/>
              <a:t>Power consumed</a:t>
            </a:r>
          </a:p>
          <a:p>
            <a:pPr lvl="1"/>
            <a:r>
              <a:rPr lang="de-DE"/>
              <a:t>Available power</a:t>
            </a:r>
          </a:p>
          <a:p>
            <a:pPr lvl="1"/>
            <a:endParaRPr lang="de-DE"/>
          </a:p>
          <a:p>
            <a:r>
              <a:rPr lang="de-DE"/>
              <a:t>Identification of the most effective sensor node architecture on the market or design of own solution</a:t>
            </a:r>
          </a:p>
          <a:p>
            <a:pPr lvl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95809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dirty="0" err="1" smtClean="0"/>
              <a:t>Typical</a:t>
            </a:r>
            <a:r>
              <a:rPr lang="de-DE" dirty="0" smtClean="0"/>
              <a:t> </a:t>
            </a:r>
            <a:r>
              <a:rPr lang="de-DE" dirty="0" err="1" smtClean="0"/>
              <a:t>sensor</a:t>
            </a:r>
            <a:r>
              <a:rPr lang="de-DE" dirty="0" smtClean="0"/>
              <a:t> </a:t>
            </a:r>
            <a:r>
              <a:rPr lang="de-DE" dirty="0" err="1"/>
              <a:t>nodes</a:t>
            </a:r>
            <a:endParaRPr lang="de-DE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Tmote Sky</a:t>
            </a:r>
          </a:p>
          <a:p>
            <a:pPr lvl="1"/>
            <a:r>
              <a:rPr lang="de-DE"/>
              <a:t>MSP430F1611, f</a:t>
            </a:r>
            <a:r>
              <a:rPr lang="de-DE" baseline="-25000"/>
              <a:t>clk</a:t>
            </a:r>
            <a:r>
              <a:rPr lang="de-DE"/>
              <a:t> &lt; 8 MHz, CC2420 2.4 GHz radio</a:t>
            </a:r>
          </a:p>
          <a:p>
            <a:pPr lvl="1"/>
            <a:r>
              <a:rPr lang="de-DE"/>
              <a:t> </a:t>
            </a:r>
          </a:p>
          <a:p>
            <a:r>
              <a:rPr lang="de-DE"/>
              <a:t>MICA2</a:t>
            </a:r>
          </a:p>
          <a:p>
            <a:pPr lvl="1"/>
            <a:r>
              <a:rPr lang="de-DE"/>
              <a:t>ATMega128L, f</a:t>
            </a:r>
            <a:r>
              <a:rPr lang="de-DE" baseline="-25000"/>
              <a:t>clk</a:t>
            </a:r>
            <a:r>
              <a:rPr lang="de-DE"/>
              <a:t> &lt; 7.37 MHz, CC1000 433/868 MHz radio</a:t>
            </a:r>
            <a:br>
              <a:rPr lang="de-DE"/>
            </a:br>
            <a:endParaRPr lang="de-DE"/>
          </a:p>
          <a:p>
            <a:r>
              <a:rPr lang="de-DE"/>
              <a:t>MICAz</a:t>
            </a:r>
          </a:p>
          <a:p>
            <a:pPr lvl="1"/>
            <a:r>
              <a:rPr lang="de-DE"/>
              <a:t>ATMega128L, f</a:t>
            </a:r>
            <a:r>
              <a:rPr lang="de-DE" baseline="-25000"/>
              <a:t>clk</a:t>
            </a:r>
            <a:r>
              <a:rPr lang="de-DE"/>
              <a:t> &lt; 7.37 MHz, CC2420 2.4 GHz radio</a:t>
            </a:r>
          </a:p>
          <a:p>
            <a:pPr>
              <a:buFontTx/>
              <a:buNone/>
            </a:pPr>
            <a:endParaRPr lang="de-DE">
              <a:solidFill>
                <a:srgbClr val="339966"/>
              </a:solidFill>
            </a:endParaRPr>
          </a:p>
          <a:p>
            <a:r>
              <a:rPr lang="de-DE"/>
              <a:t>MICA2Dot</a:t>
            </a:r>
          </a:p>
          <a:p>
            <a:pPr lvl="1"/>
            <a:r>
              <a:rPr lang="de-DE"/>
              <a:t>ATMega128L, f</a:t>
            </a:r>
            <a:r>
              <a:rPr lang="de-DE" baseline="-25000"/>
              <a:t>clk</a:t>
            </a:r>
            <a:r>
              <a:rPr lang="de-DE"/>
              <a:t> &lt; 4 MHz, CC1000 433/868 MHz radio</a:t>
            </a:r>
          </a:p>
          <a:p>
            <a:pPr>
              <a:buFontTx/>
              <a:buNone/>
            </a:pPr>
            <a:endParaRPr lang="de-DE">
              <a:solidFill>
                <a:srgbClr val="33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080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/>
              <a:t>The sensor nodes, power consumption (Vcc = 3V)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de-DE"/>
              <a:t>According to the documentation of each µController:</a:t>
            </a:r>
          </a:p>
          <a:p>
            <a:pPr>
              <a:buFontTx/>
              <a:buNone/>
            </a:pPr>
            <a:endParaRPr lang="de-DE"/>
          </a:p>
          <a:p>
            <a:r>
              <a:rPr lang="de-DE"/>
              <a:t>Tmote Sky</a:t>
            </a:r>
          </a:p>
          <a:p>
            <a:pPr lvl="1"/>
            <a:r>
              <a:rPr lang="de-DE"/>
              <a:t>MSP430F1611 at f</a:t>
            </a:r>
            <a:r>
              <a:rPr lang="de-DE" baseline="-25000"/>
              <a:t>clk</a:t>
            </a:r>
            <a:r>
              <a:rPr lang="de-DE"/>
              <a:t> = 8MHz	 </a:t>
            </a:r>
            <a:r>
              <a:rPr lang="de-DE">
                <a:sym typeface="Symbol" pitchFamily="18" charset="2"/>
              </a:rPr>
              <a:t> 	12 mW</a:t>
            </a:r>
            <a:r>
              <a:rPr lang="de-DE"/>
              <a:t> </a:t>
            </a:r>
          </a:p>
          <a:p>
            <a:pPr lvl="1"/>
            <a:r>
              <a:rPr lang="de-DE"/>
              <a:t>		</a:t>
            </a:r>
          </a:p>
          <a:p>
            <a:r>
              <a:rPr lang="de-DE"/>
              <a:t>MICA2, MICAz</a:t>
            </a:r>
          </a:p>
          <a:p>
            <a:pPr lvl="1"/>
            <a:r>
              <a:rPr lang="de-DE"/>
              <a:t>ATMega128L at f</a:t>
            </a:r>
            <a:r>
              <a:rPr lang="de-DE" baseline="-25000"/>
              <a:t>clk</a:t>
            </a:r>
            <a:r>
              <a:rPr lang="de-DE"/>
              <a:t> = 7.37 MHz 	</a:t>
            </a:r>
            <a:r>
              <a:rPr lang="de-DE">
                <a:sym typeface="Symbol" pitchFamily="18" charset="2"/>
              </a:rPr>
              <a:t> 	30 mW </a:t>
            </a:r>
            <a:r>
              <a:rPr lang="de-DE"/>
              <a:t/>
            </a:r>
            <a:br>
              <a:rPr lang="de-DE"/>
            </a:br>
            <a:endParaRPr lang="de-DE"/>
          </a:p>
          <a:p>
            <a:r>
              <a:rPr lang="de-DE"/>
              <a:t>MICA2Dot</a:t>
            </a:r>
          </a:p>
          <a:p>
            <a:pPr lvl="1"/>
            <a:r>
              <a:rPr lang="de-DE"/>
              <a:t>ATMega128L at f</a:t>
            </a:r>
            <a:r>
              <a:rPr lang="de-DE" baseline="-25000"/>
              <a:t>clk</a:t>
            </a:r>
            <a:r>
              <a:rPr lang="de-DE"/>
              <a:t> = 4 MHz 	</a:t>
            </a:r>
            <a:r>
              <a:rPr lang="de-DE">
                <a:sym typeface="Symbol" pitchFamily="18" charset="2"/>
              </a:rPr>
              <a:t> 	16.5 mW</a:t>
            </a:r>
            <a:endParaRPr lang="de-DE"/>
          </a:p>
          <a:p>
            <a:pPr>
              <a:buFontTx/>
              <a:buNone/>
            </a:pPr>
            <a:endParaRPr lang="de-DE">
              <a:solidFill>
                <a:srgbClr val="33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015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/>
              <a:t>PKC – Power consumption (calculations)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de-DE" sz="1600"/>
              <a:t>Estimation based on the results from [1] and [2]:</a:t>
            </a:r>
          </a:p>
          <a:p>
            <a:pPr>
              <a:lnSpc>
                <a:spcPct val="90000"/>
              </a:lnSpc>
              <a:buFontTx/>
              <a:buNone/>
            </a:pPr>
            <a:endParaRPr lang="de-DE" sz="1600"/>
          </a:p>
          <a:p>
            <a:pPr>
              <a:lnSpc>
                <a:spcPct val="90000"/>
              </a:lnSpc>
              <a:buFontTx/>
              <a:buNone/>
            </a:pPr>
            <a:r>
              <a:rPr lang="de-DE" sz="1600"/>
              <a:t>Tmote Sky: 			(generation / verification)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DE" sz="1600"/>
              <a:t>	</a:t>
            </a:r>
            <a:r>
              <a:rPr lang="de-DE" sz="1600">
                <a:solidFill>
                  <a:schemeClr val="accent2"/>
                </a:solidFill>
              </a:rPr>
              <a:t>RSA-1024 Signature 	</a:t>
            </a:r>
            <a:r>
              <a:rPr lang="de-DE" sz="1600">
                <a:solidFill>
                  <a:schemeClr val="accent2"/>
                </a:solidFill>
                <a:sym typeface="Symbol" pitchFamily="18" charset="2"/>
              </a:rPr>
              <a:t></a:t>
            </a:r>
            <a:r>
              <a:rPr lang="de-DE" sz="1600">
                <a:solidFill>
                  <a:schemeClr val="accent2"/>
                </a:solidFill>
              </a:rPr>
              <a:t> 	68.97 mJ /   2.70 mJ (5.66s / 0.22s)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DE" sz="1600">
                <a:solidFill>
                  <a:schemeClr val="accent2"/>
                </a:solidFill>
              </a:rPr>
              <a:t>	ECC-160 Signature 	</a:t>
            </a:r>
            <a:r>
              <a:rPr lang="de-DE" sz="1600">
                <a:solidFill>
                  <a:schemeClr val="accent2"/>
                </a:solidFill>
                <a:sym typeface="Symbol" pitchFamily="18" charset="2"/>
              </a:rPr>
              <a:t>	  6.26 mJ / 12.41 mJ (0.51s / 1.02s)</a:t>
            </a:r>
            <a:endParaRPr lang="de-DE" sz="160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de-DE" sz="160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de-DE" sz="1600"/>
              <a:t>MICA2 / MICAz: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DE" sz="1600"/>
              <a:t>	</a:t>
            </a:r>
            <a:r>
              <a:rPr lang="de-DE" sz="1600">
                <a:solidFill>
                  <a:schemeClr val="accent2"/>
                </a:solidFill>
              </a:rPr>
              <a:t>RSA-1024 Signature 	</a:t>
            </a:r>
            <a:r>
              <a:rPr lang="de-DE" sz="1600">
                <a:solidFill>
                  <a:schemeClr val="accent2"/>
                </a:solidFill>
                <a:sym typeface="Symbol" pitchFamily="18" charset="2"/>
              </a:rPr>
              <a:t></a:t>
            </a:r>
            <a:r>
              <a:rPr lang="de-DE" sz="1600">
                <a:solidFill>
                  <a:schemeClr val="accent2"/>
                </a:solidFill>
              </a:rPr>
              <a:t> 	359.87 mJ / 14.05 mJ (12.04s / 0.47s)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DE" sz="1600">
                <a:solidFill>
                  <a:schemeClr val="accent2"/>
                </a:solidFill>
              </a:rPr>
              <a:t>	ECC-160 Signature 	</a:t>
            </a:r>
            <a:r>
              <a:rPr lang="de-DE" sz="1600">
                <a:solidFill>
                  <a:schemeClr val="accent2"/>
                </a:solidFill>
                <a:sym typeface="Symbol" pitchFamily="18" charset="2"/>
              </a:rPr>
              <a:t>	  26.96 mJ / 53.42 mJ   (0.89s / 1.77s)</a:t>
            </a:r>
            <a:endParaRPr lang="de-DE" sz="160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de-DE" sz="160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de-DE" sz="1600"/>
              <a:t>MICA2Dot: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DE" sz="1600"/>
              <a:t>	</a:t>
            </a:r>
            <a:r>
              <a:rPr lang="de-DE" sz="1600">
                <a:solidFill>
                  <a:schemeClr val="accent2"/>
                </a:solidFill>
              </a:rPr>
              <a:t>RSA-1024 Signature 	</a:t>
            </a:r>
            <a:r>
              <a:rPr lang="de-DE" sz="1600">
                <a:solidFill>
                  <a:schemeClr val="accent2"/>
                </a:solidFill>
                <a:sym typeface="Symbol" pitchFamily="18" charset="2"/>
              </a:rPr>
              <a:t></a:t>
            </a:r>
            <a:r>
              <a:rPr lang="de-DE" sz="1600">
                <a:solidFill>
                  <a:schemeClr val="accent2"/>
                </a:solidFill>
              </a:rPr>
              <a:t> 	363.50 mJ / 14.19 mJ (22.03s / 0.86s)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DE" sz="1600">
                <a:solidFill>
                  <a:schemeClr val="accent2"/>
                </a:solidFill>
              </a:rPr>
              <a:t>	ECC-160 Signature 	</a:t>
            </a:r>
            <a:r>
              <a:rPr lang="de-DE" sz="1600">
                <a:solidFill>
                  <a:schemeClr val="accent2"/>
                </a:solidFill>
                <a:sym typeface="Symbol" pitchFamily="18" charset="2"/>
              </a:rPr>
              <a:t>	  27.23 mJ / 53.96 mJ   (1.65s / 3.27s)</a:t>
            </a:r>
            <a:endParaRPr lang="de-DE" sz="160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de-DE" sz="160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de-DE" sz="160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de-DE" sz="900"/>
              <a:t>[1] Arvinderpal S. Wander, Nils Gura, Hans Eberle, Vipul Gupta, and Sheueling Chang Shantz „Energy analysis of public-key cryptography for wireless sensor networks.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DE" sz="900"/>
              <a:t>[2] Vipul Gupta, Matthew Millard, Stephen Fung, Yu Zhu, Nils Gura, Hans Eberle, and Sheueling Chang Shantz „Sizzle: A standards-based end-to-end security architecture for the embedded internet“</a:t>
            </a:r>
          </a:p>
        </p:txBody>
      </p:sp>
    </p:spTree>
    <p:extLst>
      <p:ext uri="{BB962C8B-B14F-4D97-AF65-F5344CB8AC3E}">
        <p14:creationId xmlns:p14="http://schemas.microsoft.com/office/powerpoint/2010/main" xmlns="" val="329591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/>
              <a:t>PKC – Power consumption (transmission)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de-DE"/>
              <a:t>Estimation based on the results from radio chips‘ documentations:</a:t>
            </a:r>
          </a:p>
          <a:p>
            <a:pPr>
              <a:lnSpc>
                <a:spcPct val="90000"/>
              </a:lnSpc>
              <a:buFontTx/>
              <a:buNone/>
            </a:pPr>
            <a:endParaRPr lang="de-DE"/>
          </a:p>
          <a:p>
            <a:pPr>
              <a:lnSpc>
                <a:spcPct val="90000"/>
              </a:lnSpc>
              <a:buFontTx/>
              <a:buNone/>
            </a:pPr>
            <a:r>
              <a:rPr lang="de-DE"/>
              <a:t>Tmote Sky / MICAz:		          RX   /   TX at  0dBm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DE"/>
              <a:t>	</a:t>
            </a:r>
            <a:r>
              <a:rPr lang="de-DE">
                <a:solidFill>
                  <a:schemeClr val="accent2"/>
                </a:solidFill>
              </a:rPr>
              <a:t>RSA-1024 Signature 	</a:t>
            </a:r>
            <a:r>
              <a:rPr lang="de-DE">
                <a:solidFill>
                  <a:schemeClr val="accent2"/>
                </a:solidFill>
                <a:sym typeface="Symbol" pitchFamily="18" charset="2"/>
              </a:rPr>
              <a:t></a:t>
            </a:r>
            <a:r>
              <a:rPr lang="de-DE">
                <a:solidFill>
                  <a:schemeClr val="accent2"/>
                </a:solidFill>
              </a:rPr>
              <a:t> 	231.42 µJ  /     214.01 µJ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DE">
                <a:solidFill>
                  <a:schemeClr val="accent2"/>
                </a:solidFill>
              </a:rPr>
              <a:t>	ECC-160 Signature  	</a:t>
            </a:r>
            <a:r>
              <a:rPr lang="de-DE">
                <a:solidFill>
                  <a:schemeClr val="accent2"/>
                </a:solidFill>
                <a:sym typeface="Symbol" pitchFamily="18" charset="2"/>
              </a:rPr>
              <a:t>	  72.32 </a:t>
            </a:r>
            <a:r>
              <a:rPr lang="de-DE">
                <a:solidFill>
                  <a:schemeClr val="accent2"/>
                </a:solidFill>
              </a:rPr>
              <a:t>µJ</a:t>
            </a:r>
            <a:r>
              <a:rPr lang="de-DE">
                <a:solidFill>
                  <a:schemeClr val="accent2"/>
                </a:solidFill>
                <a:sym typeface="Symbol" pitchFamily="18" charset="2"/>
              </a:rPr>
              <a:t>  /       66.88 </a:t>
            </a:r>
            <a:r>
              <a:rPr lang="de-DE">
                <a:solidFill>
                  <a:schemeClr val="accent2"/>
                </a:solidFill>
              </a:rPr>
              <a:t>µJ</a:t>
            </a:r>
          </a:p>
          <a:p>
            <a:pPr>
              <a:lnSpc>
                <a:spcPct val="90000"/>
              </a:lnSpc>
              <a:buFontTx/>
              <a:buNone/>
            </a:pPr>
            <a:endParaRPr lang="de-DE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de-DE"/>
              <a:t>MICA2 / MICA2Dot (433 MHz):	          RX   /   TX at  0dBm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DE"/>
              <a:t>	</a:t>
            </a:r>
            <a:r>
              <a:rPr lang="de-DE">
                <a:solidFill>
                  <a:schemeClr val="accent2"/>
                </a:solidFill>
              </a:rPr>
              <a:t>RSA-1024 Signature  	</a:t>
            </a:r>
            <a:r>
              <a:rPr lang="de-DE">
                <a:solidFill>
                  <a:schemeClr val="accent2"/>
                </a:solidFill>
                <a:sym typeface="Symbol" pitchFamily="18" charset="2"/>
              </a:rPr>
              <a:t></a:t>
            </a:r>
            <a:r>
              <a:rPr lang="de-DE">
                <a:solidFill>
                  <a:schemeClr val="accent2"/>
                </a:solidFill>
              </a:rPr>
              <a:t> 	591.87 µJ  /     831.49 µJ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DE">
                <a:solidFill>
                  <a:schemeClr val="accent2"/>
                </a:solidFill>
              </a:rPr>
              <a:t>	ECC-160 Signature  	</a:t>
            </a:r>
            <a:r>
              <a:rPr lang="de-DE">
                <a:solidFill>
                  <a:schemeClr val="accent2"/>
                </a:solidFill>
                <a:sym typeface="Symbol" pitchFamily="18" charset="2"/>
              </a:rPr>
              <a:t>	184.96 </a:t>
            </a:r>
            <a:r>
              <a:rPr lang="de-DE">
                <a:solidFill>
                  <a:schemeClr val="accent2"/>
                </a:solidFill>
              </a:rPr>
              <a:t>µJ</a:t>
            </a:r>
            <a:r>
              <a:rPr lang="de-DE">
                <a:solidFill>
                  <a:schemeClr val="accent2"/>
                </a:solidFill>
                <a:sym typeface="Symbol" pitchFamily="18" charset="2"/>
              </a:rPr>
              <a:t>  /     259.84 </a:t>
            </a:r>
            <a:r>
              <a:rPr lang="de-DE">
                <a:solidFill>
                  <a:schemeClr val="accent2"/>
                </a:solidFill>
              </a:rPr>
              <a:t>µJ</a:t>
            </a:r>
          </a:p>
          <a:p>
            <a:pPr>
              <a:lnSpc>
                <a:spcPct val="90000"/>
              </a:lnSpc>
              <a:buFontTx/>
              <a:buNone/>
            </a:pPr>
            <a:endParaRPr lang="de-DE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de-DE"/>
              <a:t>MICA2 / MICA2Dot (868 MHz): 	          RX   /   TX at  0dBm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DE"/>
              <a:t>	</a:t>
            </a:r>
            <a:r>
              <a:rPr lang="de-DE">
                <a:solidFill>
                  <a:schemeClr val="accent2"/>
                </a:solidFill>
              </a:rPr>
              <a:t>RSA-1024 Signature  	</a:t>
            </a:r>
            <a:r>
              <a:rPr lang="de-DE">
                <a:solidFill>
                  <a:schemeClr val="accent2"/>
                </a:solidFill>
                <a:sym typeface="Symbol" pitchFamily="18" charset="2"/>
              </a:rPr>
              <a:t></a:t>
            </a:r>
            <a:r>
              <a:rPr lang="de-DE">
                <a:solidFill>
                  <a:schemeClr val="accent2"/>
                </a:solidFill>
              </a:rPr>
              <a:t> 	768.00 µJ  /   1320.96 µJ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DE">
                <a:solidFill>
                  <a:schemeClr val="accent2"/>
                </a:solidFill>
              </a:rPr>
              <a:t>	ECC-160 Signature  	</a:t>
            </a:r>
            <a:r>
              <a:rPr lang="de-DE">
                <a:solidFill>
                  <a:schemeClr val="accent2"/>
                </a:solidFill>
                <a:sym typeface="Symbol" pitchFamily="18" charset="2"/>
              </a:rPr>
              <a:t>	240.00 </a:t>
            </a:r>
            <a:r>
              <a:rPr lang="de-DE">
                <a:solidFill>
                  <a:schemeClr val="accent2"/>
                </a:solidFill>
              </a:rPr>
              <a:t>µJ</a:t>
            </a:r>
            <a:r>
              <a:rPr lang="de-DE">
                <a:solidFill>
                  <a:schemeClr val="accent2"/>
                </a:solidFill>
                <a:sym typeface="Symbol" pitchFamily="18" charset="2"/>
              </a:rPr>
              <a:t>  /     412.80 </a:t>
            </a:r>
            <a:r>
              <a:rPr lang="de-DE">
                <a:solidFill>
                  <a:schemeClr val="accent2"/>
                </a:solidFill>
              </a:rPr>
              <a:t>µJ</a:t>
            </a:r>
          </a:p>
          <a:p>
            <a:pPr>
              <a:lnSpc>
                <a:spcPct val="90000"/>
              </a:lnSpc>
              <a:buFontTx/>
              <a:buNone/>
            </a:pPr>
            <a:endParaRPr lang="de-DE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de-DE"/>
              <a:t>Even with the protocol overhead: </a:t>
            </a:r>
            <a:r>
              <a:rPr lang="de-DE">
                <a:solidFill>
                  <a:schemeClr val="accent2"/>
                </a:solidFill>
              </a:rPr>
              <a:t>transmission &lt;&lt; computations</a:t>
            </a:r>
          </a:p>
        </p:txBody>
      </p:sp>
    </p:spTree>
    <p:extLst>
      <p:ext uri="{BB962C8B-B14F-4D97-AF65-F5344CB8AC3E}">
        <p14:creationId xmlns:p14="http://schemas.microsoft.com/office/powerpoint/2010/main" xmlns="" val="237841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The lifetime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97038" y="4937125"/>
            <a:ext cx="5616575" cy="354013"/>
          </a:xfrm>
        </p:spPr>
        <p:txBody>
          <a:bodyPr/>
          <a:lstStyle/>
          <a:p>
            <a:r>
              <a:rPr lang="de-DE" sz="1500"/>
              <a:t>The lifetime (signature generation with ECC160):</a:t>
            </a:r>
            <a:endParaRPr lang="de-DE" sz="1500">
              <a:solidFill>
                <a:srgbClr val="339966"/>
              </a:solidFill>
            </a:endParaRPr>
          </a:p>
        </p:txBody>
      </p:sp>
      <p:graphicFrame>
        <p:nvGraphicFramePr>
          <p:cNvPr id="27825" name="Group 177"/>
          <p:cNvGraphicFramePr>
            <a:graphicFrameLocks noGrp="1"/>
          </p:cNvGraphicFramePr>
          <p:nvPr>
            <p:ph sz="quarter" idx="2"/>
          </p:nvPr>
        </p:nvGraphicFramePr>
        <p:xfrm>
          <a:off x="1409700" y="2487613"/>
          <a:ext cx="8267700" cy="2194560"/>
        </p:xfrm>
        <a:graphic>
          <a:graphicData uri="http://schemas.openxmlformats.org/drawingml/2006/table">
            <a:tbl>
              <a:tblPr/>
              <a:tblGrid>
                <a:gridCol w="2066925"/>
                <a:gridCol w="2068513"/>
                <a:gridCol w="2065337"/>
                <a:gridCol w="2066925"/>
              </a:tblGrid>
              <a:tr h="241300">
                <a:tc rowSpan="2"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Node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Cryptosystem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Signature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1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generation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verification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300">
                <a:tc rowSpan="2"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TmoteSky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RSA1024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97867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2500000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ECC160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1078275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543916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241300">
                <a:tc rowSpan="2"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MICA2/MICAz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RSA1024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18757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480427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ECC160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250371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126357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241300">
                <a:tc rowSpan="2"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MICA2Dot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RSA1024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12105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310078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ECC160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161586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81542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7735" name="Rectangle 87"/>
          <p:cNvSpPr>
            <a:spLocks noChangeArrowheads="1"/>
          </p:cNvSpPr>
          <p:nvPr/>
        </p:nvSpPr>
        <p:spPr bwMode="auto">
          <a:xfrm>
            <a:off x="1697038" y="1839913"/>
            <a:ext cx="6624637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371" tIns="52686" rIns="105371" bIns="52686"/>
          <a:lstStyle/>
          <a:p>
            <a:pPr marL="395288" indent="-395288" defTabSz="10541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de-DE" sz="900" b="1">
              <a:solidFill>
                <a:srgbClr val="339966"/>
              </a:solidFill>
              <a:latin typeface="Arial" pitchFamily="34" charset="0"/>
            </a:endParaRPr>
          </a:p>
          <a:p>
            <a:pPr marL="395288" indent="-395288" defTabSz="10541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de-DE" sz="1500" b="1">
                <a:latin typeface="Arial" pitchFamily="34" charset="0"/>
              </a:rPr>
              <a:t>Amount of operations with the available energy:</a:t>
            </a:r>
            <a:endParaRPr lang="de-DE" sz="1500" b="1">
              <a:solidFill>
                <a:srgbClr val="339966"/>
              </a:solidFill>
              <a:latin typeface="Arial" pitchFamily="34" charset="0"/>
            </a:endParaRPr>
          </a:p>
        </p:txBody>
      </p:sp>
      <p:graphicFrame>
        <p:nvGraphicFramePr>
          <p:cNvPr id="27821" name="Group 173"/>
          <p:cNvGraphicFramePr>
            <a:graphicFrameLocks noGrp="1"/>
          </p:cNvGraphicFramePr>
          <p:nvPr>
            <p:ph sz="quarter" idx="3"/>
          </p:nvPr>
        </p:nvGraphicFramePr>
        <p:xfrm>
          <a:off x="1409700" y="5440363"/>
          <a:ext cx="8280400" cy="1371600"/>
        </p:xfrm>
        <a:graphic>
          <a:graphicData uri="http://schemas.openxmlformats.org/drawingml/2006/table">
            <a:tbl>
              <a:tblPr/>
              <a:tblGrid>
                <a:gridCol w="1655763"/>
                <a:gridCol w="1655762"/>
                <a:gridCol w="1657350"/>
                <a:gridCol w="1655763"/>
                <a:gridCol w="1655762"/>
              </a:tblGrid>
              <a:tr h="231775">
                <a:tc rowSpan="2"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Node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Duty cycle [%]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Lifetime [days]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Duty cycle [%]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Lifetime [days]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every 30s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every 600s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TmoteSky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1.73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375.6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0.087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7512.0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MICA2/MICAz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2.97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87.8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0.148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1755.6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MICA2Dot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5.50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56.1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0.275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1122.7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5549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77975" y="1071563"/>
            <a:ext cx="9217025" cy="355600"/>
          </a:xfrm>
        </p:spPr>
        <p:txBody>
          <a:bodyPr/>
          <a:lstStyle/>
          <a:p>
            <a:r>
              <a:rPr lang="en-US" sz="1900" smtClean="0"/>
              <a:t>Security related projects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0538" y="1592263"/>
            <a:ext cx="9059862" cy="4903787"/>
          </a:xfrm>
        </p:spPr>
        <p:txBody>
          <a:bodyPr/>
          <a:lstStyle/>
          <a:p>
            <a:pPr>
              <a:buFontTx/>
              <a:buNone/>
            </a:pPr>
            <a:r>
              <a:rPr lang="en-GB" smtClean="0"/>
              <a:t>Industrial Automation</a:t>
            </a:r>
          </a:p>
          <a:p>
            <a:r>
              <a:rPr lang="en-GB" sz="1600" smtClean="0"/>
              <a:t>RealFlex: Sensor Networks in Production environments</a:t>
            </a:r>
          </a:p>
          <a:p>
            <a:pPr lvl="1" indent="0"/>
            <a:r>
              <a:rPr lang="en-GB" sz="1600" smtClean="0"/>
              <a:t>BMBF, AVS, IHP-lead</a:t>
            </a:r>
          </a:p>
          <a:p>
            <a:pPr>
              <a:buFontTx/>
              <a:buNone/>
            </a:pPr>
            <a:r>
              <a:rPr lang="en-GB" smtClean="0"/>
              <a:t>Homeland Security</a:t>
            </a:r>
          </a:p>
          <a:p>
            <a:r>
              <a:rPr lang="en-GB" sz="1600" smtClean="0"/>
              <a:t>FeuerWhere: Context-sensitive Systems for Fire Fighters</a:t>
            </a:r>
          </a:p>
          <a:p>
            <a:pPr lvl="1" indent="0"/>
            <a:r>
              <a:rPr lang="en-GB" sz="1600" smtClean="0"/>
              <a:t>BMBF, AVS</a:t>
            </a:r>
          </a:p>
          <a:p>
            <a:r>
              <a:rPr lang="en-GB" sz="1600" smtClean="0"/>
              <a:t>WSAN4CIP: WSAN for Critical Infrastructure protection</a:t>
            </a:r>
          </a:p>
          <a:p>
            <a:pPr lvl="1" indent="0"/>
            <a:r>
              <a:rPr lang="en-GB" sz="1600" smtClean="0"/>
              <a:t>EU, ICT/SEC Call, best proposal, IHP technical lead</a:t>
            </a:r>
          </a:p>
          <a:p>
            <a:r>
              <a:rPr lang="en-GB" sz="1600" smtClean="0"/>
              <a:t>SMART: Secure, Mobile visual sensor networks ArchiTecture</a:t>
            </a:r>
            <a:r>
              <a:rPr lang="de-DE" sz="1600" smtClean="0"/>
              <a:t> </a:t>
            </a:r>
          </a:p>
          <a:p>
            <a:pPr lvl="1" indent="0"/>
            <a:r>
              <a:rPr lang="de-DE" sz="1600" smtClean="0"/>
              <a:t>ARTEMIS, JU, best proposal</a:t>
            </a:r>
          </a:p>
          <a:p>
            <a:r>
              <a:rPr lang="de-DE" sz="1600" smtClean="0"/>
              <a:t>Trusted Sensor Node</a:t>
            </a:r>
          </a:p>
          <a:p>
            <a:pPr lvl="1" indent="0"/>
            <a:r>
              <a:rPr lang="de-DE" sz="1600" smtClean="0"/>
              <a:t>BSI</a:t>
            </a:r>
          </a:p>
          <a:p>
            <a:pPr>
              <a:buFontTx/>
              <a:buNone/>
            </a:pPr>
            <a:r>
              <a:rPr lang="de-DE" smtClean="0"/>
              <a:t>Telemedicine</a:t>
            </a:r>
            <a:endParaRPr lang="en-GB" smtClean="0"/>
          </a:p>
          <a:p>
            <a:r>
              <a:rPr lang="en-GB" sz="1600" smtClean="0"/>
              <a:t>Matrix: Thin layer middleware for body area networks for telemedical services</a:t>
            </a:r>
          </a:p>
          <a:p>
            <a:pPr lvl="1" indent="0"/>
            <a:r>
              <a:rPr lang="en-GB" sz="1600" smtClean="0"/>
              <a:t>BMBF, Services</a:t>
            </a:r>
          </a:p>
          <a:p>
            <a:pPr lvl="1" indent="0"/>
            <a:endParaRPr lang="de-DE" sz="16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6600" dirty="0" smtClean="0"/>
              <a:t>Hardware Accelerators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3012602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/>
              <a:t>Elliptic Curve Cryptography</a:t>
            </a:r>
          </a:p>
        </p:txBody>
      </p:sp>
      <p:sp>
        <p:nvSpPr>
          <p:cNvPr id="5123" name="Inhaltsplatzhalter 2"/>
          <p:cNvSpPr>
            <a:spLocks noGrp="1"/>
          </p:cNvSpPr>
          <p:nvPr>
            <p:ph idx="1"/>
          </p:nvPr>
        </p:nvSpPr>
        <p:spPr>
          <a:xfrm>
            <a:off x="1524000" y="2071688"/>
            <a:ext cx="8634413" cy="4724400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US" sz="2400" dirty="0" smtClean="0"/>
              <a:t>Asymmetric cryptography</a:t>
            </a:r>
          </a:p>
          <a:p>
            <a:pPr>
              <a:defRPr/>
            </a:pPr>
            <a:r>
              <a:rPr lang="en-US" sz="2400" dirty="0" smtClean="0"/>
              <a:t>Trapdoor : Elliptic Curve Point Multiplication</a:t>
            </a:r>
          </a:p>
          <a:p>
            <a:pPr lvl="1">
              <a:defRPr/>
            </a:pP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 o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ne can compute: </a:t>
            </a:r>
            <a:r>
              <a:rPr lang="en-US" sz="2000" i="1" dirty="0" smtClean="0">
                <a:solidFill>
                  <a:schemeClr val="accent2">
                    <a:lumMod val="75000"/>
                  </a:schemeClr>
                </a:solidFill>
              </a:rPr>
              <a:t>Q = </a:t>
            </a:r>
            <a:r>
              <a:rPr lang="en-US" sz="2000" i="1" dirty="0" err="1" smtClean="0">
                <a:solidFill>
                  <a:schemeClr val="accent2">
                    <a:lumMod val="75000"/>
                  </a:schemeClr>
                </a:solidFill>
              </a:rPr>
              <a:t>kP</a:t>
            </a:r>
            <a:endParaRPr lang="en-US" sz="2000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1">
              <a:defRPr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 it is infeasible to determine </a:t>
            </a:r>
            <a:r>
              <a:rPr lang="en-US" sz="2000" i="1" dirty="0" smtClean="0">
                <a:solidFill>
                  <a:schemeClr val="accent2">
                    <a:lumMod val="75000"/>
                  </a:schemeClr>
                </a:solidFill>
              </a:rPr>
              <a:t>k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 for given </a:t>
            </a:r>
            <a:r>
              <a:rPr lang="en-US" sz="2000" i="1" dirty="0" smtClean="0">
                <a:solidFill>
                  <a:schemeClr val="accent2">
                    <a:lumMod val="75000"/>
                  </a:schemeClr>
                </a:solidFill>
              </a:rPr>
              <a:t>Q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 and </a:t>
            </a:r>
            <a:r>
              <a:rPr lang="en-US" sz="2000" i="1" dirty="0" smtClean="0">
                <a:solidFill>
                  <a:schemeClr val="accent2">
                    <a:lumMod val="75000"/>
                  </a:schemeClr>
                </a:solidFill>
              </a:rPr>
              <a:t>P</a:t>
            </a:r>
          </a:p>
          <a:p>
            <a:pPr lvl="1">
              <a:defRPr/>
            </a:pPr>
            <a:endParaRPr lang="en-US" sz="2400" i="1" dirty="0" smtClean="0"/>
          </a:p>
          <a:p>
            <a:pPr>
              <a:defRPr/>
            </a:pPr>
            <a:r>
              <a:rPr lang="en-US" sz="2400" dirty="0" smtClean="0"/>
              <a:t>Higher security with shorter keys than RSA</a:t>
            </a:r>
          </a:p>
          <a:p>
            <a:pPr lvl="1">
              <a:defRPr/>
            </a:pPr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</a:rPr>
              <a:t> Recommended key lengths </a:t>
            </a:r>
            <a:r>
              <a:rPr lang="en-US" sz="1600" b="0" dirty="0" smtClean="0">
                <a:solidFill>
                  <a:schemeClr val="accent2">
                    <a:lumMod val="75000"/>
                  </a:schemeClr>
                </a:solidFill>
              </a:rPr>
              <a:t>[</a:t>
            </a:r>
            <a:r>
              <a:rPr lang="en-US" sz="1600" b="0" dirty="0" err="1" smtClean="0">
                <a:solidFill>
                  <a:schemeClr val="accent2">
                    <a:lumMod val="75000"/>
                  </a:schemeClr>
                </a:solidFill>
              </a:rPr>
              <a:t>Lenstra</a:t>
            </a:r>
            <a:r>
              <a:rPr lang="en-US" sz="1600" b="0" dirty="0" smtClean="0">
                <a:solidFill>
                  <a:schemeClr val="accent2">
                    <a:lumMod val="75000"/>
                  </a:schemeClr>
                </a:solidFill>
              </a:rPr>
              <a:t> &amp; </a:t>
            </a:r>
            <a:r>
              <a:rPr lang="en-US" sz="1600" b="0" dirty="0" err="1" smtClean="0">
                <a:solidFill>
                  <a:schemeClr val="accent2">
                    <a:lumMod val="75000"/>
                  </a:schemeClr>
                </a:solidFill>
              </a:rPr>
              <a:t>Verheul</a:t>
            </a:r>
            <a:r>
              <a:rPr lang="en-US" sz="1600" b="0" dirty="0" smtClean="0">
                <a:solidFill>
                  <a:schemeClr val="accent2">
                    <a:lumMod val="75000"/>
                  </a:schemeClr>
                </a:solidFill>
              </a:rPr>
              <a:t> “Selecting Cryptographic Key Sizes”]</a:t>
            </a:r>
          </a:p>
        </p:txBody>
      </p:sp>
      <p:graphicFrame>
        <p:nvGraphicFramePr>
          <p:cNvPr id="4" name="Group 81"/>
          <p:cNvGraphicFramePr>
            <a:graphicFrameLocks/>
          </p:cNvGraphicFramePr>
          <p:nvPr/>
        </p:nvGraphicFramePr>
        <p:xfrm>
          <a:off x="2943225" y="5143500"/>
          <a:ext cx="6119812" cy="13414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936750"/>
                <a:gridCol w="2095500"/>
                <a:gridCol w="2087562"/>
              </a:tblGrid>
              <a:tr h="335360"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Year</a:t>
                      </a: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1" marB="4573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RSA</a:t>
                      </a:r>
                      <a:endParaRPr kumimoji="0" lang="de-DE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1" marB="4573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ECC</a:t>
                      </a: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1" marB="45731" horzOverflow="overflow"/>
                </a:tc>
              </a:tr>
              <a:tr h="335360"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de-DE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2010</a:t>
                      </a:r>
                      <a:endParaRPr kumimoji="0" lang="de-DE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1" marB="4573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1024</a:t>
                      </a:r>
                      <a:endParaRPr kumimoji="0" lang="de-DE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1" marB="4573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160</a:t>
                      </a: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1" marB="45731" horzOverflow="overflow"/>
                </a:tc>
              </a:tr>
              <a:tr h="335360"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de-DE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2030</a:t>
                      </a:r>
                      <a:endParaRPr kumimoji="0" lang="de-DE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1" marB="4573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2048</a:t>
                      </a:r>
                      <a:endParaRPr kumimoji="0" lang="de-DE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1" marB="4573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224</a:t>
                      </a: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1" marB="45731" horzOverflow="overflow"/>
                </a:tc>
              </a:tr>
              <a:tr h="335360"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&gt;2030</a:t>
                      </a: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1" marB="4573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3072</a:t>
                      </a: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1" marB="4573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256</a:t>
                      </a: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1" marB="45731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3747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/>
              <a:t>ECC in Software or Hardware?</a:t>
            </a:r>
          </a:p>
        </p:txBody>
      </p:sp>
      <p:pic>
        <p:nvPicPr>
          <p:cNvPr id="9219" name="Picture 6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014413" y="1785938"/>
            <a:ext cx="5111750" cy="5016500"/>
          </a:xfrm>
          <a:noFill/>
        </p:spPr>
      </p:pic>
      <p:sp>
        <p:nvSpPr>
          <p:cNvPr id="5" name="Rectangle 9"/>
          <p:cNvSpPr txBox="1">
            <a:spLocks noChangeArrowheads="1"/>
          </p:cNvSpPr>
          <p:nvPr/>
        </p:nvSpPr>
        <p:spPr bwMode="auto">
          <a:xfrm>
            <a:off x="6270625" y="1857375"/>
            <a:ext cx="3960813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defRPr/>
            </a:pPr>
            <a:r>
              <a:rPr lang="en-US" sz="2000" b="1" kern="0" dirty="0">
                <a:latin typeface="+mn-lt"/>
              </a:rPr>
              <a:t>233 Bit ECC </a:t>
            </a:r>
          </a:p>
          <a:p>
            <a:pPr marL="395288" indent="-395288" defTabSz="1054100">
              <a:spcBef>
                <a:spcPct val="20000"/>
              </a:spcBef>
              <a:defRPr/>
            </a:pPr>
            <a:r>
              <a:rPr lang="en-US" sz="2000" b="1" kern="0" dirty="0">
                <a:latin typeface="+mn-lt"/>
              </a:rPr>
              <a:t>on MIPS (Software) or </a:t>
            </a:r>
          </a:p>
          <a:p>
            <a:pPr marL="395288" indent="-395288" defTabSz="1054100">
              <a:spcBef>
                <a:spcPct val="20000"/>
              </a:spcBef>
              <a:defRPr/>
            </a:pPr>
            <a:r>
              <a:rPr lang="en-US" sz="2000" b="1" kern="0" dirty="0">
                <a:latin typeface="+mn-lt"/>
              </a:rPr>
              <a:t>ECC hardware accelerator?</a:t>
            </a:r>
          </a:p>
          <a:p>
            <a:pPr marL="395288" indent="-395288" defTabSz="1054100">
              <a:spcBef>
                <a:spcPct val="20000"/>
              </a:spcBef>
              <a:defRPr/>
            </a:pPr>
            <a:endParaRPr lang="en-US" sz="1600" b="1" kern="0" dirty="0">
              <a:latin typeface="+mn-lt"/>
            </a:endParaRP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b="1" kern="0" dirty="0">
                <a:latin typeface="+mn-lt"/>
              </a:rPr>
              <a:t>Time for one ECPM: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2000" b="1" kern="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	MIPS:	410    ms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2000" b="1" kern="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	HW:	    0.4 ms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endParaRPr lang="en-US" sz="1600" b="1" kern="0" dirty="0">
              <a:solidFill>
                <a:srgbClr val="339966"/>
              </a:solidFill>
              <a:latin typeface="+mn-lt"/>
            </a:endParaRP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b="1" kern="0" dirty="0">
                <a:latin typeface="+mn-lt"/>
              </a:rPr>
              <a:t>Energy for one ECPM: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2000" b="1" kern="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	MIPS:	16.5   </a:t>
            </a:r>
            <a:r>
              <a:rPr lang="en-US" sz="2000" b="1" kern="0" dirty="0" err="1">
                <a:solidFill>
                  <a:schemeClr val="accent2">
                    <a:lumMod val="75000"/>
                  </a:schemeClr>
                </a:solidFill>
                <a:latin typeface="+mn-lt"/>
              </a:rPr>
              <a:t>mWs</a:t>
            </a:r>
            <a:endParaRPr lang="en-US" sz="2000" b="1" kern="0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2000" b="1" kern="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	HW:	  0.03 </a:t>
            </a:r>
            <a:r>
              <a:rPr lang="en-US" sz="2000" b="1" kern="0" dirty="0" err="1">
                <a:solidFill>
                  <a:schemeClr val="accent2">
                    <a:lumMod val="75000"/>
                  </a:schemeClr>
                </a:solidFill>
                <a:latin typeface="+mn-lt"/>
              </a:rPr>
              <a:t>mWs</a:t>
            </a:r>
            <a:endParaRPr lang="en-US" sz="2000" b="1" kern="0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endParaRPr lang="de-DE" sz="1600" b="1" kern="0" dirty="0">
              <a:solidFill>
                <a:srgbClr val="33996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26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/>
          <p:cNvSpPr>
            <a:spLocks noGrp="1"/>
          </p:cNvSpPr>
          <p:nvPr>
            <p:ph type="title"/>
          </p:nvPr>
        </p:nvSpPr>
        <p:spPr>
          <a:xfrm>
            <a:off x="1514475" y="958850"/>
            <a:ext cx="6934200" cy="355600"/>
          </a:xfrm>
        </p:spPr>
        <p:txBody>
          <a:bodyPr/>
          <a:lstStyle/>
          <a:p>
            <a:r>
              <a:rPr lang="en-US" smtClean="0"/>
              <a:t>ECC Pyramid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1728760" y="1714484"/>
          <a:ext cx="7858180" cy="5153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52018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/>
          <p:cNvSpPr>
            <a:spLocks noGrp="1"/>
          </p:cNvSpPr>
          <p:nvPr>
            <p:ph type="title"/>
          </p:nvPr>
        </p:nvSpPr>
        <p:spPr>
          <a:xfrm>
            <a:off x="1514475" y="958850"/>
            <a:ext cx="6934200" cy="355600"/>
          </a:xfrm>
        </p:spPr>
        <p:txBody>
          <a:bodyPr/>
          <a:lstStyle/>
          <a:p>
            <a:r>
              <a:rPr lang="en-US" sz="2400" smtClean="0"/>
              <a:t>EC Cryptographic Operations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228562" y="1785922"/>
          <a:ext cx="2428892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Inhaltsplatzhalter 2"/>
          <p:cNvSpPr txBox="1">
            <a:spLocks/>
          </p:cNvSpPr>
          <p:nvPr/>
        </p:nvSpPr>
        <p:spPr bwMode="auto">
          <a:xfrm>
            <a:off x="3086100" y="1785938"/>
            <a:ext cx="700087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b="1" kern="0" dirty="0">
                <a:latin typeface="+mn-lt"/>
              </a:rPr>
              <a:t>Cryptographic protocols</a:t>
            </a:r>
          </a:p>
          <a:p>
            <a:pPr marL="852488" lvl="1" indent="-395288" defTabSz="1054100">
              <a:spcBef>
                <a:spcPct val="20000"/>
              </a:spcBef>
              <a:buFontTx/>
              <a:buChar char="-"/>
              <a:defRPr/>
            </a:pPr>
            <a:r>
              <a:rPr lang="en-US" sz="2000" b="1" kern="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Signature generation/verification</a:t>
            </a:r>
          </a:p>
          <a:p>
            <a:pPr marL="852488" lvl="1" indent="-395288" defTabSz="1054100">
              <a:spcBef>
                <a:spcPct val="20000"/>
              </a:spcBef>
              <a:buFontTx/>
              <a:buChar char="-"/>
              <a:defRPr/>
            </a:pPr>
            <a:r>
              <a:rPr lang="en-US" sz="2000" b="1" kern="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Encryption/decryption</a:t>
            </a: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endParaRPr lang="en-US" sz="2000" b="1" kern="0" dirty="0">
              <a:latin typeface="+mn-lt"/>
            </a:endParaRP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b="1" kern="0" dirty="0">
                <a:latin typeface="+mn-lt"/>
              </a:rPr>
              <a:t>Executed on a CPU</a:t>
            </a:r>
          </a:p>
          <a:p>
            <a:pPr marL="852488" lvl="1" indent="-395288" defTabSz="1054100">
              <a:spcBef>
                <a:spcPct val="20000"/>
              </a:spcBef>
              <a:buFontTx/>
              <a:buChar char="-"/>
              <a:defRPr/>
            </a:pPr>
            <a:r>
              <a:rPr lang="en-US" sz="2000" b="1" kern="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May use ECC accelerator for sub-routines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-"/>
              <a:defRPr/>
            </a:pPr>
            <a:endParaRPr lang="en-US" sz="2000" b="1" kern="0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endParaRPr lang="en-US" sz="1600" b="1" i="1" kern="0" dirty="0">
              <a:solidFill>
                <a:srgbClr val="339966"/>
              </a:solidFill>
              <a:latin typeface="+mn-lt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3514725" y="4500563"/>
            <a:ext cx="2357438" cy="1928812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chemeClr val="bg1"/>
                </a:solidFill>
                <a:latin typeface="+mn-lt"/>
              </a:rPr>
              <a:t>CPU</a:t>
            </a: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(MIPS, ARM, LEON,…)</a:t>
            </a:r>
          </a:p>
        </p:txBody>
      </p:sp>
      <p:sp>
        <p:nvSpPr>
          <p:cNvPr id="7" name="Rechteck 6"/>
          <p:cNvSpPr/>
          <p:nvPr/>
        </p:nvSpPr>
        <p:spPr bwMode="auto">
          <a:xfrm>
            <a:off x="7658100" y="4786313"/>
            <a:ext cx="2357438" cy="14287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b="1" dirty="0">
                <a:latin typeface="+mn-lt"/>
              </a:rPr>
              <a:t>ECC </a:t>
            </a:r>
          </a:p>
          <a:p>
            <a:pPr algn="ctr">
              <a:defRPr/>
            </a:pPr>
            <a:r>
              <a:rPr lang="en-US" b="1" dirty="0">
                <a:latin typeface="+mn-lt"/>
              </a:rPr>
              <a:t>Co-processor</a:t>
            </a:r>
          </a:p>
        </p:txBody>
      </p:sp>
      <p:sp>
        <p:nvSpPr>
          <p:cNvPr id="11271" name="Pfeil nach links und rechts 7"/>
          <p:cNvSpPr>
            <a:spLocks noChangeArrowheads="1"/>
          </p:cNvSpPr>
          <p:nvPr/>
        </p:nvSpPr>
        <p:spPr bwMode="auto">
          <a:xfrm>
            <a:off x="5872163" y="5214938"/>
            <a:ext cx="1785937" cy="64293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692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>
          <a:xfrm>
            <a:off x="1514475" y="958850"/>
            <a:ext cx="6934200" cy="355600"/>
          </a:xfrm>
        </p:spPr>
        <p:txBody>
          <a:bodyPr/>
          <a:lstStyle/>
          <a:p>
            <a:r>
              <a:rPr lang="en-US" sz="2400" smtClean="0"/>
              <a:t>EC Point Operations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228562" y="1785922"/>
          <a:ext cx="2428892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Inhaltsplatzhalter 2"/>
          <p:cNvSpPr txBox="1">
            <a:spLocks/>
          </p:cNvSpPr>
          <p:nvPr/>
        </p:nvSpPr>
        <p:spPr bwMode="auto">
          <a:xfrm>
            <a:off x="3086100" y="1785938"/>
            <a:ext cx="750093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b="1" kern="0" dirty="0">
                <a:latin typeface="+mn-lt"/>
              </a:rPr>
              <a:t>Operations on points on the Elliptic Curve</a:t>
            </a:r>
          </a:p>
          <a:p>
            <a:pPr marL="852488" lvl="1" indent="-395288" defTabSz="1054100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000" b="1" kern="0" dirty="0">
                <a:solidFill>
                  <a:schemeClr val="accent6"/>
                </a:solidFill>
                <a:latin typeface="+mn-lt"/>
              </a:rPr>
              <a:t>Point addition: Point + Point</a:t>
            </a:r>
          </a:p>
          <a:p>
            <a:pPr marL="852488" lvl="1" indent="-395288" defTabSz="1054100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000" b="1" kern="0" dirty="0">
                <a:solidFill>
                  <a:schemeClr val="accent6"/>
                </a:solidFill>
                <a:latin typeface="+mn-lt"/>
              </a:rPr>
              <a:t>Point multiplication: integer · Point</a:t>
            </a:r>
          </a:p>
          <a:p>
            <a:pPr marL="1309688" lvl="2" indent="-395288" defTabSz="1054100">
              <a:spcBef>
                <a:spcPct val="20000"/>
              </a:spcBef>
              <a:defRPr/>
            </a:pPr>
            <a:r>
              <a:rPr lang="en-US" sz="2000" b="1" kern="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(Montgomery/Lopez-</a:t>
            </a:r>
            <a:r>
              <a:rPr lang="en-US" sz="2000" b="1" kern="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Dahab</a:t>
            </a:r>
            <a:r>
              <a:rPr lang="en-US" sz="2000" b="1" kern="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Point Multiplication)</a:t>
            </a:r>
          </a:p>
          <a:p>
            <a:pPr marL="1309688" lvl="2" indent="-395288" defTabSz="1054100">
              <a:spcBef>
                <a:spcPct val="20000"/>
              </a:spcBef>
              <a:defRPr/>
            </a:pPr>
            <a:endParaRPr lang="en-US" sz="2000" b="1" kern="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b="1" kern="0" dirty="0">
                <a:latin typeface="+mn-lt"/>
              </a:rPr>
              <a:t>Executed on the Co-processor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endParaRPr lang="en-US" sz="1600" b="1" i="1" kern="0" dirty="0">
              <a:solidFill>
                <a:srgbClr val="339966"/>
              </a:solidFill>
              <a:latin typeface="+mn-lt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3514725" y="4500563"/>
            <a:ext cx="2357438" cy="192881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2800" b="1" dirty="0">
                <a:latin typeface="+mn-lt"/>
              </a:rPr>
              <a:t>CPU</a:t>
            </a:r>
          </a:p>
        </p:txBody>
      </p:sp>
      <p:sp>
        <p:nvSpPr>
          <p:cNvPr id="7" name="Rechteck 6"/>
          <p:cNvSpPr/>
          <p:nvPr/>
        </p:nvSpPr>
        <p:spPr bwMode="auto">
          <a:xfrm>
            <a:off x="7658100" y="4786313"/>
            <a:ext cx="2357438" cy="1428750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latin typeface="+mn-lt"/>
              </a:rPr>
              <a:t>ECC 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latin typeface="+mn-lt"/>
              </a:rPr>
              <a:t>Co-processor</a:t>
            </a:r>
          </a:p>
        </p:txBody>
      </p:sp>
      <p:sp>
        <p:nvSpPr>
          <p:cNvPr id="12295" name="Pfeil nach links und rechts 7"/>
          <p:cNvSpPr>
            <a:spLocks noChangeArrowheads="1"/>
          </p:cNvSpPr>
          <p:nvPr/>
        </p:nvSpPr>
        <p:spPr bwMode="auto">
          <a:xfrm>
            <a:off x="5872163" y="5214938"/>
            <a:ext cx="1785937" cy="64293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3126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title"/>
          </p:nvPr>
        </p:nvSpPr>
        <p:spPr>
          <a:xfrm>
            <a:off x="1514475" y="958850"/>
            <a:ext cx="6934200" cy="355600"/>
          </a:xfrm>
        </p:spPr>
        <p:txBody>
          <a:bodyPr/>
          <a:lstStyle/>
          <a:p>
            <a:r>
              <a:rPr lang="en-US" sz="2400" smtClean="0"/>
              <a:t>EC Point Operations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228562" y="1785922"/>
          <a:ext cx="2428892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Inhaltsplatzhalter 2"/>
          <p:cNvSpPr txBox="1">
            <a:spLocks/>
          </p:cNvSpPr>
          <p:nvPr/>
        </p:nvSpPr>
        <p:spPr bwMode="auto">
          <a:xfrm>
            <a:off x="3086100" y="1785938"/>
            <a:ext cx="700087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Asymmetric cryptography</a:t>
            </a: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endParaRPr lang="en-US" sz="2000" b="1" kern="0" dirty="0">
              <a:latin typeface="+mn-lt"/>
            </a:endParaRP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Trapdoor : Elliptic Curve Point Multiplication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1800" b="1" kern="0" dirty="0">
                <a:solidFill>
                  <a:srgbClr val="339966"/>
                </a:solidFill>
                <a:latin typeface="+mn-lt"/>
              </a:rPr>
              <a:t> one can compute: </a:t>
            </a:r>
            <a:r>
              <a:rPr lang="en-US" sz="1800" b="1" i="1" kern="0" dirty="0">
                <a:solidFill>
                  <a:srgbClr val="339966"/>
                </a:solidFill>
                <a:latin typeface="+mn-lt"/>
              </a:rPr>
              <a:t>Q = </a:t>
            </a:r>
            <a:r>
              <a:rPr lang="en-US" sz="1800" b="1" i="1" kern="0" dirty="0" err="1">
                <a:solidFill>
                  <a:srgbClr val="339966"/>
                </a:solidFill>
                <a:latin typeface="+mn-lt"/>
              </a:rPr>
              <a:t>kP</a:t>
            </a:r>
            <a:endParaRPr lang="en-US" sz="1800" b="1" i="1" kern="0" dirty="0">
              <a:solidFill>
                <a:srgbClr val="339966"/>
              </a:solidFill>
              <a:latin typeface="+mn-lt"/>
            </a:endParaRP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1800" b="1" kern="0" dirty="0">
                <a:solidFill>
                  <a:srgbClr val="339966"/>
                </a:solidFill>
                <a:latin typeface="+mn-lt"/>
              </a:rPr>
              <a:t> it is infeasible to determine </a:t>
            </a:r>
            <a:r>
              <a:rPr lang="en-US" sz="1800" b="1" i="1" kern="0" dirty="0">
                <a:solidFill>
                  <a:srgbClr val="339966"/>
                </a:solidFill>
                <a:latin typeface="+mn-lt"/>
              </a:rPr>
              <a:t>k</a:t>
            </a:r>
            <a:r>
              <a:rPr lang="en-US" sz="1800" b="1" kern="0" dirty="0">
                <a:solidFill>
                  <a:srgbClr val="339966"/>
                </a:solidFill>
                <a:latin typeface="+mn-lt"/>
              </a:rPr>
              <a:t> for given </a:t>
            </a:r>
            <a:r>
              <a:rPr lang="en-US" sz="1800" b="1" i="1" kern="0" dirty="0">
                <a:solidFill>
                  <a:srgbClr val="339966"/>
                </a:solidFill>
                <a:latin typeface="+mn-lt"/>
              </a:rPr>
              <a:t>Q</a:t>
            </a:r>
            <a:r>
              <a:rPr lang="en-US" sz="1800" b="1" kern="0" dirty="0">
                <a:solidFill>
                  <a:srgbClr val="339966"/>
                </a:solidFill>
                <a:latin typeface="+mn-lt"/>
              </a:rPr>
              <a:t> and </a:t>
            </a:r>
            <a:r>
              <a:rPr lang="en-US" sz="1800" b="1" i="1" kern="0" dirty="0">
                <a:solidFill>
                  <a:srgbClr val="339966"/>
                </a:solidFill>
                <a:latin typeface="+mn-lt"/>
              </a:rPr>
              <a:t>P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endParaRPr lang="en-US" sz="1600" b="1" i="1" kern="0" dirty="0">
              <a:solidFill>
                <a:srgbClr val="339966"/>
              </a:solidFill>
              <a:latin typeface="+mn-lt"/>
            </a:endParaRPr>
          </a:p>
        </p:txBody>
      </p:sp>
      <p:pic>
        <p:nvPicPr>
          <p:cNvPr id="13317" name="Picture 2" descr="C:\Dokumente und Einstellungen\Administrator\Desktop\stp\tex\da\pix\blocks_ecc23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3225" y="1547813"/>
            <a:ext cx="8188325" cy="531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Gerade Verbindung mit Pfeil 10"/>
          <p:cNvCxnSpPr>
            <a:cxnSpLocks noChangeShapeType="1"/>
          </p:cNvCxnSpPr>
          <p:nvPr/>
        </p:nvCxnSpPr>
        <p:spPr bwMode="auto">
          <a:xfrm>
            <a:off x="1871663" y="3500438"/>
            <a:ext cx="1357312" cy="142875"/>
          </a:xfrm>
          <a:prstGeom prst="straightConnector1">
            <a:avLst/>
          </a:prstGeom>
          <a:noFill/>
          <a:ln w="793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2" name="Gerade Verbindung mit Pfeil 11"/>
          <p:cNvCxnSpPr>
            <a:cxnSpLocks noChangeShapeType="1"/>
          </p:cNvCxnSpPr>
          <p:nvPr/>
        </p:nvCxnSpPr>
        <p:spPr bwMode="auto">
          <a:xfrm flipV="1">
            <a:off x="2085975" y="3286125"/>
            <a:ext cx="3286125" cy="1357313"/>
          </a:xfrm>
          <a:prstGeom prst="straightConnector1">
            <a:avLst/>
          </a:prstGeom>
          <a:noFill/>
          <a:ln w="79375" algn="ctr">
            <a:solidFill>
              <a:schemeClr val="accent1"/>
            </a:solidFill>
            <a:round/>
            <a:headEnd/>
            <a:tailEnd type="arrow" w="med" len="med"/>
          </a:ln>
        </p:spPr>
      </p:cxnSp>
      <p:cxnSp>
        <p:nvCxnSpPr>
          <p:cNvPr id="15" name="Gerade Verbindung mit Pfeil 14"/>
          <p:cNvCxnSpPr>
            <a:cxnSpLocks noChangeShapeType="1"/>
          </p:cNvCxnSpPr>
          <p:nvPr/>
        </p:nvCxnSpPr>
        <p:spPr bwMode="auto">
          <a:xfrm flipV="1">
            <a:off x="2085975" y="3286125"/>
            <a:ext cx="5429250" cy="1500188"/>
          </a:xfrm>
          <a:prstGeom prst="straightConnector1">
            <a:avLst/>
          </a:prstGeom>
          <a:noFill/>
          <a:ln w="79375" algn="ctr">
            <a:solidFill>
              <a:schemeClr val="accent1"/>
            </a:solidFill>
            <a:round/>
            <a:headEnd/>
            <a:tailEnd type="arrow" w="med" len="med"/>
          </a:ln>
        </p:spPr>
      </p:cxnSp>
    </p:spTree>
    <p:extLst>
      <p:ext uri="{BB962C8B-B14F-4D97-AF65-F5344CB8AC3E}">
        <p14:creationId xmlns:p14="http://schemas.microsoft.com/office/powerpoint/2010/main" xmlns="" val="222869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el 1"/>
          <p:cNvSpPr>
            <a:spLocks noGrp="1"/>
          </p:cNvSpPr>
          <p:nvPr>
            <p:ph type="title"/>
          </p:nvPr>
        </p:nvSpPr>
        <p:spPr>
          <a:xfrm>
            <a:off x="1514475" y="958850"/>
            <a:ext cx="6934200" cy="355600"/>
          </a:xfrm>
        </p:spPr>
        <p:txBody>
          <a:bodyPr/>
          <a:lstStyle/>
          <a:p>
            <a:r>
              <a:rPr lang="en-US" sz="2400" smtClean="0"/>
              <a:t>Finite Field Operations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228562" y="1785922"/>
          <a:ext cx="2428892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Inhaltsplatzhalter 2"/>
          <p:cNvSpPr txBox="1">
            <a:spLocks/>
          </p:cNvSpPr>
          <p:nvPr/>
        </p:nvSpPr>
        <p:spPr bwMode="auto">
          <a:xfrm>
            <a:off x="3086100" y="1785938"/>
            <a:ext cx="700087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Operations in the finite field</a:t>
            </a:r>
          </a:p>
          <a:p>
            <a:pPr marL="852488" lvl="1" indent="-395288" defTabSz="1054100">
              <a:spcBef>
                <a:spcPct val="20000"/>
              </a:spcBef>
              <a:buFontTx/>
              <a:buChar char="-"/>
              <a:defRPr/>
            </a:pPr>
            <a:r>
              <a:rPr lang="en-US" sz="2000" b="1" kern="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Addition/subtraction (m-bit XOR)</a:t>
            </a:r>
          </a:p>
          <a:p>
            <a:pPr marL="852488" lvl="1" indent="-395288" defTabSz="1054100">
              <a:spcBef>
                <a:spcPct val="20000"/>
              </a:spcBef>
              <a:buFontTx/>
              <a:buChar char="-"/>
              <a:defRPr/>
            </a:pPr>
            <a:r>
              <a:rPr lang="en-US" sz="2000" b="1" kern="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Multiplication (m-bit · m-bit)</a:t>
            </a:r>
          </a:p>
          <a:p>
            <a:pPr marL="852488" lvl="1" indent="-395288" defTabSz="1054100">
              <a:spcBef>
                <a:spcPct val="20000"/>
              </a:spcBef>
              <a:buFontTx/>
              <a:buChar char="-"/>
              <a:defRPr/>
            </a:pPr>
            <a:r>
              <a:rPr lang="en-US" sz="2000" b="1" kern="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Squaring (much faster than multiplication)</a:t>
            </a:r>
          </a:p>
          <a:p>
            <a:pPr marL="852488" lvl="1" indent="-395288" defTabSz="1054100">
              <a:spcBef>
                <a:spcPct val="20000"/>
              </a:spcBef>
              <a:buFontTx/>
              <a:buChar char="-"/>
              <a:defRPr/>
            </a:pPr>
            <a:r>
              <a:rPr lang="en-US" sz="2000" b="1" kern="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Division (very expensive)</a:t>
            </a:r>
          </a:p>
          <a:p>
            <a:pPr marL="852488" lvl="1" indent="-395288" defTabSz="1054100">
              <a:spcBef>
                <a:spcPct val="20000"/>
              </a:spcBef>
              <a:buFontTx/>
              <a:buChar char="•"/>
              <a:defRPr/>
            </a:pPr>
            <a:endParaRPr lang="en-US" sz="2000" b="1" kern="0" dirty="0">
              <a:latin typeface="+mn-lt"/>
            </a:endParaRP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Each EC point operation requires operations in the finite field</a:t>
            </a:r>
          </a:p>
          <a:p>
            <a:pPr marL="852488" lvl="1" indent="-395288" defTabSz="1054100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000" b="1" kern="0" dirty="0" err="1">
                <a:solidFill>
                  <a:schemeClr val="accent2">
                    <a:lumMod val="75000"/>
                  </a:schemeClr>
                </a:solidFill>
                <a:latin typeface="+mn-lt"/>
              </a:rPr>
              <a:t>E.g</a:t>
            </a:r>
            <a:r>
              <a:rPr lang="en-US" sz="2000" b="1" kern="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one 233 bit EC Point multiplication</a:t>
            </a:r>
          </a:p>
          <a:p>
            <a:pPr marL="1441450" lvl="3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1800" b="1" kern="0" dirty="0">
                <a:solidFill>
                  <a:srgbClr val="339966"/>
                </a:solidFill>
                <a:latin typeface="+mn-lt"/>
              </a:rPr>
              <a:t>1200 Additions</a:t>
            </a:r>
          </a:p>
          <a:p>
            <a:pPr marL="1441450" lvl="3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1800" b="1" kern="0" dirty="0">
                <a:solidFill>
                  <a:srgbClr val="339966"/>
                </a:solidFill>
                <a:latin typeface="+mn-lt"/>
              </a:rPr>
              <a:t>1500 Multiplications (233 bit multiplication)</a:t>
            </a:r>
          </a:p>
          <a:p>
            <a:pPr marL="1441450" lvl="3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1800" b="1" kern="0" dirty="0">
                <a:solidFill>
                  <a:srgbClr val="339966"/>
                </a:solidFill>
                <a:latin typeface="+mn-lt"/>
              </a:rPr>
              <a:t>800 Squaring</a:t>
            </a:r>
          </a:p>
          <a:p>
            <a:pPr marL="1441450" lvl="3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1800" b="1" kern="0" dirty="0">
                <a:solidFill>
                  <a:srgbClr val="339966"/>
                </a:solidFill>
                <a:latin typeface="+mn-lt"/>
              </a:rPr>
              <a:t>1 division</a:t>
            </a:r>
          </a:p>
        </p:txBody>
      </p:sp>
    </p:spTree>
    <p:extLst>
      <p:ext uri="{BB962C8B-B14F-4D97-AF65-F5344CB8AC3E}">
        <p14:creationId xmlns:p14="http://schemas.microsoft.com/office/powerpoint/2010/main" xmlns="" val="56178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>
            <a:spLocks noChangeArrowheads="1"/>
          </p:cNvSpPr>
          <p:nvPr/>
        </p:nvSpPr>
        <p:spPr bwMode="auto">
          <a:xfrm>
            <a:off x="3014663" y="3857625"/>
            <a:ext cx="6429375" cy="1928813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3" name="Titel 1"/>
          <p:cNvSpPr>
            <a:spLocks noGrp="1"/>
          </p:cNvSpPr>
          <p:nvPr>
            <p:ph type="title"/>
          </p:nvPr>
        </p:nvSpPr>
        <p:spPr>
          <a:xfrm>
            <a:off x="1514475" y="958850"/>
            <a:ext cx="6934200" cy="355600"/>
          </a:xfrm>
        </p:spPr>
        <p:txBody>
          <a:bodyPr/>
          <a:lstStyle/>
          <a:p>
            <a:r>
              <a:rPr lang="en-US" sz="2400" smtClean="0"/>
              <a:t>Basic Field Operations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228562" y="1785922"/>
          <a:ext cx="2428892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Inhaltsplatzhalter 2"/>
          <p:cNvSpPr txBox="1">
            <a:spLocks/>
          </p:cNvSpPr>
          <p:nvPr/>
        </p:nvSpPr>
        <p:spPr bwMode="auto">
          <a:xfrm>
            <a:off x="3086100" y="1785938"/>
            <a:ext cx="700087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Prime Fields (GF(p))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1800" b="1" kern="0" dirty="0">
                <a:solidFill>
                  <a:schemeClr val="accent6"/>
                </a:solidFill>
                <a:latin typeface="+mn-lt"/>
              </a:rPr>
              <a:t> p is a very large prime (about 200 bits)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1800" b="1" kern="0" dirty="0">
                <a:solidFill>
                  <a:schemeClr val="accent6"/>
                </a:solidFill>
                <a:latin typeface="+mn-lt"/>
              </a:rPr>
              <a:t> requires carries for additions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1800" b="1" kern="0" dirty="0">
                <a:solidFill>
                  <a:schemeClr val="accent6"/>
                </a:solidFill>
                <a:latin typeface="+mn-lt"/>
              </a:rPr>
              <a:t> preferred for software implementations</a:t>
            </a: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endParaRPr lang="en-US" sz="2000" b="1" kern="0" dirty="0">
              <a:latin typeface="+mn-lt"/>
            </a:endParaRP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endParaRPr lang="en-US" sz="2000" b="1" kern="0" dirty="0">
              <a:latin typeface="+mn-lt"/>
            </a:endParaRP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Binary Extension Fields (GF(2</a:t>
            </a:r>
            <a:r>
              <a:rPr lang="en-US" sz="2000" b="1" kern="0" baseline="30000" dirty="0">
                <a:latin typeface="+mn-lt"/>
              </a:rPr>
              <a:t>m</a:t>
            </a:r>
            <a:r>
              <a:rPr lang="en-US" sz="2000" b="1" kern="0" dirty="0">
                <a:latin typeface="+mn-lt"/>
              </a:rPr>
              <a:t>))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1800" b="1" kern="0" dirty="0">
                <a:solidFill>
                  <a:schemeClr val="accent6"/>
                </a:solidFill>
                <a:latin typeface="+mn-lt"/>
              </a:rPr>
              <a:t> m is bit length of the field (typical 160-283 bit)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1800" b="1" kern="0" dirty="0">
                <a:solidFill>
                  <a:schemeClr val="accent6"/>
                </a:solidFill>
                <a:latin typeface="+mn-lt"/>
              </a:rPr>
              <a:t>easy hardware representation (m-bit array) 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1800" b="1" kern="0" dirty="0">
                <a:solidFill>
                  <a:schemeClr val="accent6"/>
                </a:solidFill>
                <a:latin typeface="+mn-lt"/>
              </a:rPr>
              <a:t>no carries (additions are simple XOR operations)</a:t>
            </a:r>
          </a:p>
          <a:p>
            <a:pPr marL="527050" lvl="1" indent="-69850" defTabSz="1054100">
              <a:spcBef>
                <a:spcPct val="20000"/>
              </a:spcBef>
              <a:defRPr/>
            </a:pPr>
            <a:r>
              <a:rPr lang="en-US" sz="1800" b="1" kern="0" dirty="0">
                <a:solidFill>
                  <a:schemeClr val="accent6"/>
                </a:solidFill>
                <a:latin typeface="+mn-lt"/>
                <a:sym typeface="Wingdings" pitchFamily="2" charset="2"/>
              </a:rPr>
              <a:t></a:t>
            </a:r>
            <a:r>
              <a:rPr lang="en-US" sz="1800" b="1" kern="0" dirty="0">
                <a:solidFill>
                  <a:schemeClr val="accent6"/>
                </a:solidFill>
                <a:latin typeface="+mn-lt"/>
              </a:rPr>
              <a:t> preferred for hardware implementations</a:t>
            </a:r>
            <a:endParaRPr lang="en-US" sz="1800" b="1" i="1" kern="0" dirty="0">
              <a:solidFill>
                <a:schemeClr val="accent6"/>
              </a:solidFill>
              <a:latin typeface="+mn-lt"/>
            </a:endParaRP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endParaRPr lang="en-US" sz="1600" b="1" i="1" kern="0" dirty="0">
              <a:solidFill>
                <a:srgbClr val="33996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533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>
          <a:xfrm>
            <a:off x="1514475" y="958850"/>
            <a:ext cx="6934200" cy="355600"/>
          </a:xfrm>
        </p:spPr>
        <p:txBody>
          <a:bodyPr/>
          <a:lstStyle/>
          <a:p>
            <a:r>
              <a:rPr lang="en-US" sz="2400" smtClean="0"/>
              <a:t>Utilization /Area of Functional Blocks</a:t>
            </a:r>
          </a:p>
        </p:txBody>
      </p:sp>
      <p:sp>
        <p:nvSpPr>
          <p:cNvPr id="5" name="Inhaltsplatzhalter 2"/>
          <p:cNvSpPr txBox="1">
            <a:spLocks/>
          </p:cNvSpPr>
          <p:nvPr/>
        </p:nvSpPr>
        <p:spPr bwMode="auto">
          <a:xfrm>
            <a:off x="3086100" y="1785938"/>
            <a:ext cx="700087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Asymmetric cryptography</a:t>
            </a: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endParaRPr lang="en-US" sz="2000" b="1" kern="0" dirty="0">
              <a:latin typeface="+mn-lt"/>
            </a:endParaRP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Trapdoor : Elliptic Curve Point Multiplication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1800" b="1" kern="0" dirty="0">
                <a:solidFill>
                  <a:srgbClr val="339966"/>
                </a:solidFill>
                <a:latin typeface="+mn-lt"/>
              </a:rPr>
              <a:t> one can compute: </a:t>
            </a:r>
            <a:r>
              <a:rPr lang="en-US" sz="1800" b="1" i="1" kern="0" dirty="0">
                <a:solidFill>
                  <a:srgbClr val="339966"/>
                </a:solidFill>
                <a:latin typeface="+mn-lt"/>
              </a:rPr>
              <a:t>Q = </a:t>
            </a:r>
            <a:r>
              <a:rPr lang="en-US" sz="1800" b="1" i="1" kern="0" dirty="0" err="1">
                <a:solidFill>
                  <a:srgbClr val="339966"/>
                </a:solidFill>
                <a:latin typeface="+mn-lt"/>
              </a:rPr>
              <a:t>kP</a:t>
            </a:r>
            <a:endParaRPr lang="en-US" sz="1800" b="1" i="1" kern="0" dirty="0">
              <a:solidFill>
                <a:srgbClr val="339966"/>
              </a:solidFill>
              <a:latin typeface="+mn-lt"/>
            </a:endParaRP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1800" b="1" kern="0" dirty="0">
                <a:solidFill>
                  <a:srgbClr val="339966"/>
                </a:solidFill>
                <a:latin typeface="+mn-lt"/>
              </a:rPr>
              <a:t> it is infeasible to determine </a:t>
            </a:r>
            <a:r>
              <a:rPr lang="en-US" sz="1800" b="1" i="1" kern="0" dirty="0">
                <a:solidFill>
                  <a:srgbClr val="339966"/>
                </a:solidFill>
                <a:latin typeface="+mn-lt"/>
              </a:rPr>
              <a:t>k</a:t>
            </a:r>
            <a:r>
              <a:rPr lang="en-US" sz="1800" b="1" kern="0" dirty="0">
                <a:solidFill>
                  <a:srgbClr val="339966"/>
                </a:solidFill>
                <a:latin typeface="+mn-lt"/>
              </a:rPr>
              <a:t> for given </a:t>
            </a:r>
            <a:r>
              <a:rPr lang="en-US" sz="1800" b="1" i="1" kern="0" dirty="0">
                <a:solidFill>
                  <a:srgbClr val="339966"/>
                </a:solidFill>
                <a:latin typeface="+mn-lt"/>
              </a:rPr>
              <a:t>Q</a:t>
            </a:r>
            <a:r>
              <a:rPr lang="en-US" sz="1800" b="1" kern="0" dirty="0">
                <a:solidFill>
                  <a:srgbClr val="339966"/>
                </a:solidFill>
                <a:latin typeface="+mn-lt"/>
              </a:rPr>
              <a:t> and </a:t>
            </a:r>
            <a:r>
              <a:rPr lang="en-US" sz="1800" b="1" i="1" kern="0" dirty="0">
                <a:solidFill>
                  <a:srgbClr val="339966"/>
                </a:solidFill>
                <a:latin typeface="+mn-lt"/>
              </a:rPr>
              <a:t>P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endParaRPr lang="en-US" sz="1600" b="1" i="1" kern="0" dirty="0">
              <a:solidFill>
                <a:srgbClr val="339966"/>
              </a:solidFill>
              <a:latin typeface="+mn-lt"/>
            </a:endParaRPr>
          </a:p>
        </p:txBody>
      </p:sp>
      <p:pic>
        <p:nvPicPr>
          <p:cNvPr id="16388" name="Picture 2" descr="C:\Dokumente und Einstellungen\Administrator\Desktop\stp\tex\da\pix\blocks_ecc23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3225" y="1547813"/>
            <a:ext cx="8188325" cy="531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Inhaltsplatzhalter 8"/>
          <p:cNvSpPr>
            <a:spLocks noGrp="1"/>
          </p:cNvSpPr>
          <p:nvPr>
            <p:ph idx="1"/>
          </p:nvPr>
        </p:nvSpPr>
        <p:spPr>
          <a:xfrm>
            <a:off x="871538" y="2133600"/>
            <a:ext cx="2071687" cy="509588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smtClean="0">
                <a:solidFill>
                  <a:srgbClr val="FF0000"/>
                </a:solidFill>
              </a:rPr>
              <a:t>Utilization</a:t>
            </a:r>
          </a:p>
        </p:txBody>
      </p:sp>
      <p:sp>
        <p:nvSpPr>
          <p:cNvPr id="10" name="Inhaltsplatzhalter 8"/>
          <p:cNvSpPr txBox="1">
            <a:spLocks/>
          </p:cNvSpPr>
          <p:nvPr/>
        </p:nvSpPr>
        <p:spPr bwMode="auto">
          <a:xfrm>
            <a:off x="7443788" y="2143125"/>
            <a:ext cx="78581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defRPr/>
            </a:pPr>
            <a:r>
              <a:rPr lang="en-US" sz="2000" b="1" kern="0" dirty="0">
                <a:solidFill>
                  <a:srgbClr val="FF0000"/>
                </a:solidFill>
                <a:latin typeface="+mn-lt"/>
              </a:rPr>
              <a:t>95%</a:t>
            </a:r>
          </a:p>
        </p:txBody>
      </p:sp>
      <p:sp>
        <p:nvSpPr>
          <p:cNvPr id="13" name="Inhaltsplatzhalter 8"/>
          <p:cNvSpPr txBox="1">
            <a:spLocks/>
          </p:cNvSpPr>
          <p:nvPr/>
        </p:nvSpPr>
        <p:spPr bwMode="auto">
          <a:xfrm>
            <a:off x="5229225" y="2143125"/>
            <a:ext cx="78581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defRPr/>
            </a:pPr>
            <a:r>
              <a:rPr lang="en-US" sz="2000" b="1" kern="0" dirty="0">
                <a:solidFill>
                  <a:srgbClr val="FF0000"/>
                </a:solidFill>
                <a:latin typeface="+mn-lt"/>
              </a:rPr>
              <a:t>15%</a:t>
            </a:r>
          </a:p>
        </p:txBody>
      </p:sp>
      <p:sp>
        <p:nvSpPr>
          <p:cNvPr id="14" name="Inhaltsplatzhalter 8"/>
          <p:cNvSpPr txBox="1">
            <a:spLocks/>
          </p:cNvSpPr>
          <p:nvPr/>
        </p:nvSpPr>
        <p:spPr bwMode="auto">
          <a:xfrm>
            <a:off x="3014663" y="2786063"/>
            <a:ext cx="78581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defRPr/>
            </a:pPr>
            <a:r>
              <a:rPr lang="en-US" sz="2000" b="1" kern="0" dirty="0">
                <a:solidFill>
                  <a:srgbClr val="FF0000"/>
                </a:solidFill>
                <a:latin typeface="+mn-lt"/>
              </a:rPr>
              <a:t>50%</a:t>
            </a:r>
          </a:p>
        </p:txBody>
      </p:sp>
      <p:sp>
        <p:nvSpPr>
          <p:cNvPr id="16" name="Inhaltsplatzhalter 8"/>
          <p:cNvSpPr txBox="1">
            <a:spLocks/>
          </p:cNvSpPr>
          <p:nvPr/>
        </p:nvSpPr>
        <p:spPr bwMode="auto">
          <a:xfrm>
            <a:off x="871538" y="2857500"/>
            <a:ext cx="2071687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defRPr/>
            </a:pPr>
            <a:r>
              <a:rPr lang="en-US" sz="2000" b="1" kern="0" dirty="0">
                <a:solidFill>
                  <a:schemeClr val="accent2"/>
                </a:solidFill>
                <a:latin typeface="+mn-lt"/>
              </a:rPr>
              <a:t>Area</a:t>
            </a:r>
          </a:p>
        </p:txBody>
      </p:sp>
      <p:sp>
        <p:nvSpPr>
          <p:cNvPr id="17" name="Inhaltsplatzhalter 8"/>
          <p:cNvSpPr txBox="1">
            <a:spLocks/>
          </p:cNvSpPr>
          <p:nvPr/>
        </p:nvSpPr>
        <p:spPr bwMode="auto">
          <a:xfrm>
            <a:off x="7443788" y="3143250"/>
            <a:ext cx="78581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defRPr/>
            </a:pPr>
            <a:r>
              <a:rPr lang="en-US" sz="2000" b="1" kern="0" dirty="0">
                <a:solidFill>
                  <a:schemeClr val="accent2"/>
                </a:solidFill>
                <a:latin typeface="+mn-lt"/>
              </a:rPr>
              <a:t>70%</a:t>
            </a:r>
          </a:p>
        </p:txBody>
      </p:sp>
      <p:sp>
        <p:nvSpPr>
          <p:cNvPr id="18" name="Inhaltsplatzhalter 8"/>
          <p:cNvSpPr txBox="1">
            <a:spLocks/>
          </p:cNvSpPr>
          <p:nvPr/>
        </p:nvSpPr>
        <p:spPr bwMode="auto">
          <a:xfrm>
            <a:off x="5157788" y="3214688"/>
            <a:ext cx="78581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defRPr/>
            </a:pPr>
            <a:r>
              <a:rPr lang="en-US" sz="2000" b="1" kern="0" dirty="0">
                <a:solidFill>
                  <a:schemeClr val="accent2"/>
                </a:solidFill>
                <a:latin typeface="+mn-lt"/>
              </a:rPr>
              <a:t>5%</a:t>
            </a:r>
          </a:p>
        </p:txBody>
      </p:sp>
      <p:sp>
        <p:nvSpPr>
          <p:cNvPr id="19" name="Inhaltsplatzhalter 8"/>
          <p:cNvSpPr txBox="1">
            <a:spLocks/>
          </p:cNvSpPr>
          <p:nvPr/>
        </p:nvSpPr>
        <p:spPr bwMode="auto">
          <a:xfrm>
            <a:off x="9729788" y="6143625"/>
            <a:ext cx="78581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defRPr/>
            </a:pPr>
            <a:r>
              <a:rPr lang="en-US" sz="2000" b="1" kern="0" dirty="0">
                <a:solidFill>
                  <a:schemeClr val="accent2"/>
                </a:solidFill>
                <a:latin typeface="+mn-lt"/>
              </a:rPr>
              <a:t>20%</a:t>
            </a:r>
          </a:p>
        </p:txBody>
      </p:sp>
    </p:spTree>
    <p:extLst>
      <p:ext uri="{BB962C8B-B14F-4D97-AF65-F5344CB8AC3E}">
        <p14:creationId xmlns:p14="http://schemas.microsoft.com/office/powerpoint/2010/main" xmlns="" val="139484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3" grpId="0"/>
      <p:bldP spid="14" grpId="0"/>
      <p:bldP spid="16" grpId="0" build="p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Security Terms in Literature</a:t>
            </a:r>
            <a:endParaRPr lang="de-DE" sz="2400" dirty="0" smtClean="0"/>
          </a:p>
        </p:txBody>
      </p:sp>
      <p:sp>
        <p:nvSpPr>
          <p:cNvPr id="12291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Concealment / Secrecy</a:t>
            </a:r>
          </a:p>
          <a:p>
            <a:r>
              <a:rPr lang="en-US" sz="2800" dirty="0" smtClean="0"/>
              <a:t>Integrity</a:t>
            </a:r>
          </a:p>
          <a:p>
            <a:r>
              <a:rPr lang="en-US" sz="2800" dirty="0" smtClean="0"/>
              <a:t>Availability</a:t>
            </a:r>
          </a:p>
          <a:p>
            <a:endParaRPr lang="en-US" sz="2800" dirty="0" smtClean="0"/>
          </a:p>
          <a:p>
            <a:r>
              <a:rPr lang="en-US" sz="2800" dirty="0" smtClean="0"/>
              <a:t>Authentication</a:t>
            </a:r>
          </a:p>
          <a:p>
            <a:r>
              <a:rPr lang="en-US" sz="2800" dirty="0" smtClean="0"/>
              <a:t>Authorization</a:t>
            </a:r>
          </a:p>
          <a:p>
            <a:r>
              <a:rPr lang="en-US" sz="2800" dirty="0" smtClean="0"/>
              <a:t>Accountability</a:t>
            </a:r>
          </a:p>
          <a:p>
            <a:r>
              <a:rPr lang="en-US" sz="2800" dirty="0" smtClean="0"/>
              <a:t>Non-Repudiation</a:t>
            </a:r>
            <a:endParaRPr lang="de-DE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197658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/>
              <a:t>Recursive combinatorial multiplication units</a:t>
            </a:r>
          </a:p>
        </p:txBody>
      </p:sp>
      <p:sp>
        <p:nvSpPr>
          <p:cNvPr id="4" name="Inhaltsplatzhalter 2"/>
          <p:cNvSpPr>
            <a:spLocks noGrp="1"/>
          </p:cNvSpPr>
          <p:nvPr>
            <p:ph idx="1"/>
          </p:nvPr>
        </p:nvSpPr>
        <p:spPr>
          <a:xfrm>
            <a:off x="1443038" y="1785938"/>
            <a:ext cx="8501062" cy="4786312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Perform multiplication within one clock cycle</a:t>
            </a:r>
          </a:p>
          <a:p>
            <a:pPr lvl="1">
              <a:buFontTx/>
              <a:buNone/>
              <a:defRPr/>
            </a:pPr>
            <a:endParaRPr lang="en-US" sz="2000" dirty="0" smtClean="0">
              <a:sym typeface="Wingdings" pitchFamily="2" charset="2"/>
            </a:endParaRPr>
          </a:p>
          <a:p>
            <a:pPr>
              <a:defRPr/>
            </a:pPr>
            <a:r>
              <a:rPr lang="en-US" sz="2400" dirty="0" smtClean="0"/>
              <a:t>Do not need state information</a:t>
            </a:r>
          </a:p>
          <a:p>
            <a:pPr>
              <a:defRPr/>
            </a:pPr>
            <a:endParaRPr lang="en-US" sz="2400" dirty="0" smtClean="0"/>
          </a:p>
          <a:p>
            <a:pPr>
              <a:defRPr/>
            </a:pPr>
            <a:r>
              <a:rPr lang="en-US" sz="2400" dirty="0" smtClean="0"/>
              <a:t>Technical feasible up to 256 bit</a:t>
            </a:r>
          </a:p>
          <a:p>
            <a:pPr lvl="1">
              <a:defRPr/>
            </a:pPr>
            <a:r>
              <a:rPr lang="en-US" sz="2000" dirty="0" smtClean="0">
                <a:solidFill>
                  <a:schemeClr val="accent6"/>
                </a:solidFill>
              </a:rPr>
              <a:t> huge complexity</a:t>
            </a:r>
          </a:p>
          <a:p>
            <a:pPr lvl="1">
              <a:defRPr/>
            </a:pPr>
            <a:r>
              <a:rPr lang="en-US" sz="2000" dirty="0" smtClean="0">
                <a:solidFill>
                  <a:schemeClr val="accent6"/>
                </a:solidFill>
              </a:rPr>
              <a:t> high latency</a:t>
            </a:r>
          </a:p>
          <a:p>
            <a:pPr lvl="1">
              <a:defRPr/>
            </a:pPr>
            <a:endParaRPr lang="en-US" sz="2000" dirty="0" smtClean="0"/>
          </a:p>
          <a:p>
            <a:pPr>
              <a:buFont typeface="Wingdings" pitchFamily="2" charset="2"/>
              <a:buChar char="à"/>
              <a:defRPr/>
            </a:pPr>
            <a:r>
              <a:rPr lang="en-US" sz="2400" dirty="0" smtClean="0"/>
              <a:t>Practically questionable</a:t>
            </a:r>
          </a:p>
          <a:p>
            <a:pPr lvl="1">
              <a:defRPr/>
            </a:pPr>
            <a:r>
              <a:rPr lang="en-US" sz="2000" dirty="0" smtClean="0">
                <a:solidFill>
                  <a:schemeClr val="accent6"/>
                </a:solidFill>
              </a:rPr>
              <a:t> Data transport/bus becomes bottleneck</a:t>
            </a:r>
          </a:p>
          <a:p>
            <a:pPr marL="395288" lvl="1" indent="-395288">
              <a:buFontTx/>
              <a:buNone/>
              <a:defRPr/>
            </a:pPr>
            <a:endParaRPr lang="en-US" sz="2000" dirty="0" smtClean="0">
              <a:solidFill>
                <a:schemeClr val="accent6"/>
              </a:solidFill>
            </a:endParaRPr>
          </a:p>
          <a:p>
            <a:pPr>
              <a:buFontTx/>
              <a:buNone/>
              <a:defRPr/>
            </a:pPr>
            <a:endParaRPr lang="en-US" sz="2400" dirty="0" smtClean="0"/>
          </a:p>
        </p:txBody>
      </p:sp>
      <p:sp>
        <p:nvSpPr>
          <p:cNvPr id="5" name="Rechteck 4"/>
          <p:cNvSpPr/>
          <p:nvPr/>
        </p:nvSpPr>
        <p:spPr bwMode="auto">
          <a:xfrm>
            <a:off x="7943850" y="3500438"/>
            <a:ext cx="1928813" cy="17145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b="1" dirty="0">
                <a:latin typeface="+mn-lt"/>
              </a:rPr>
              <a:t>MUL</a:t>
            </a:r>
          </a:p>
          <a:p>
            <a:pPr algn="ctr">
              <a:defRPr/>
            </a:pPr>
            <a:r>
              <a:rPr lang="en-US" b="1" dirty="0">
                <a:latin typeface="+mn-lt"/>
              </a:rPr>
              <a:t>256 bit</a:t>
            </a:r>
          </a:p>
          <a:p>
            <a:pPr>
              <a:defRPr/>
            </a:pPr>
            <a:endParaRPr lang="en-US" dirty="0"/>
          </a:p>
          <a:p>
            <a:pPr algn="ctr">
              <a:defRPr/>
            </a:pPr>
            <a:r>
              <a:rPr lang="en-US" dirty="0"/>
              <a:t>16 ns</a:t>
            </a:r>
          </a:p>
        </p:txBody>
      </p:sp>
      <p:cxnSp>
        <p:nvCxnSpPr>
          <p:cNvPr id="22533" name="Gerade Verbindung mit Pfeil 6"/>
          <p:cNvCxnSpPr>
            <a:cxnSpLocks noChangeShapeType="1"/>
          </p:cNvCxnSpPr>
          <p:nvPr/>
        </p:nvCxnSpPr>
        <p:spPr bwMode="auto">
          <a:xfrm rot="5400000">
            <a:off x="8266112" y="3249613"/>
            <a:ext cx="500063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2534" name="Gerade Verbindung mit Pfeil 8"/>
          <p:cNvCxnSpPr>
            <a:cxnSpLocks noChangeShapeType="1"/>
          </p:cNvCxnSpPr>
          <p:nvPr/>
        </p:nvCxnSpPr>
        <p:spPr bwMode="auto">
          <a:xfrm rot="5400000">
            <a:off x="8980487" y="3249613"/>
            <a:ext cx="500063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2535" name="Gerade Verbindung mit Pfeil 15"/>
          <p:cNvCxnSpPr>
            <a:cxnSpLocks noChangeShapeType="1"/>
          </p:cNvCxnSpPr>
          <p:nvPr/>
        </p:nvCxnSpPr>
        <p:spPr bwMode="auto">
          <a:xfrm rot="5400000">
            <a:off x="8623301" y="5464175"/>
            <a:ext cx="500062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2536" name="Textfeld 16"/>
          <p:cNvSpPr txBox="1">
            <a:spLocks noChangeArrowheads="1"/>
          </p:cNvSpPr>
          <p:nvPr/>
        </p:nvSpPr>
        <p:spPr bwMode="auto">
          <a:xfrm>
            <a:off x="8086725" y="2857500"/>
            <a:ext cx="407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/>
              <a:t>A</a:t>
            </a:r>
          </a:p>
        </p:txBody>
      </p:sp>
      <p:sp>
        <p:nvSpPr>
          <p:cNvPr id="22537" name="Textfeld 17"/>
          <p:cNvSpPr txBox="1">
            <a:spLocks noChangeArrowheads="1"/>
          </p:cNvSpPr>
          <p:nvPr/>
        </p:nvSpPr>
        <p:spPr bwMode="auto">
          <a:xfrm>
            <a:off x="9301163" y="2857500"/>
            <a:ext cx="390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/>
              <a:t>B</a:t>
            </a:r>
          </a:p>
        </p:txBody>
      </p:sp>
      <p:sp>
        <p:nvSpPr>
          <p:cNvPr id="22538" name="Textfeld 18"/>
          <p:cNvSpPr txBox="1">
            <a:spLocks noChangeArrowheads="1"/>
          </p:cNvSpPr>
          <p:nvPr/>
        </p:nvSpPr>
        <p:spPr bwMode="auto">
          <a:xfrm>
            <a:off x="9015413" y="5286375"/>
            <a:ext cx="12049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/>
              <a:t>C = A·B</a:t>
            </a:r>
          </a:p>
        </p:txBody>
      </p:sp>
    </p:spTree>
    <p:extLst>
      <p:ext uri="{BB962C8B-B14F-4D97-AF65-F5344CB8AC3E}">
        <p14:creationId xmlns:p14="http://schemas.microsoft.com/office/powerpoint/2010/main" xmlns="" val="230628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/>
              <a:t>Iterative Karatsuba Multiplication</a:t>
            </a:r>
          </a:p>
        </p:txBody>
      </p:sp>
      <p:sp>
        <p:nvSpPr>
          <p:cNvPr id="2052" name="Inhaltsplatzhalter 2"/>
          <p:cNvSpPr>
            <a:spLocks noGrp="1"/>
          </p:cNvSpPr>
          <p:nvPr>
            <p:ph idx="1"/>
          </p:nvPr>
        </p:nvSpPr>
        <p:spPr>
          <a:xfrm>
            <a:off x="1443038" y="1785938"/>
            <a:ext cx="3571875" cy="4786312"/>
          </a:xfrm>
        </p:spPr>
        <p:txBody>
          <a:bodyPr/>
          <a:lstStyle/>
          <a:p>
            <a:r>
              <a:rPr lang="en-US" sz="2400" smtClean="0"/>
              <a:t>Split factors in </a:t>
            </a:r>
            <a:br>
              <a:rPr lang="en-US" sz="2400" smtClean="0"/>
            </a:br>
            <a:r>
              <a:rPr lang="en-US" sz="2400" smtClean="0"/>
              <a:t>4 segments</a:t>
            </a:r>
          </a:p>
          <a:p>
            <a:pPr lvl="1">
              <a:buFontTx/>
              <a:buNone/>
            </a:pPr>
            <a:r>
              <a:rPr lang="en-US" sz="2000" smtClean="0">
                <a:sym typeface="Wingdings" pitchFamily="2" charset="2"/>
              </a:rPr>
              <a:t>A(x) = a3…a0</a:t>
            </a:r>
          </a:p>
          <a:p>
            <a:pPr lvl="1">
              <a:buFontTx/>
              <a:buNone/>
            </a:pPr>
            <a:r>
              <a:rPr lang="en-US" sz="2000" smtClean="0">
                <a:sym typeface="Wingdings" pitchFamily="2" charset="2"/>
              </a:rPr>
              <a:t>B(x) = b3…b0</a:t>
            </a:r>
          </a:p>
          <a:p>
            <a:pPr lvl="1">
              <a:buFontTx/>
              <a:buNone/>
            </a:pPr>
            <a:endParaRPr lang="en-US" sz="2000" smtClean="0">
              <a:sym typeface="Wingdings" pitchFamily="2" charset="2"/>
            </a:endParaRPr>
          </a:p>
          <a:p>
            <a:r>
              <a:rPr lang="en-US" sz="2400" smtClean="0">
                <a:sym typeface="Wingdings" pitchFamily="2" charset="2"/>
              </a:rPr>
              <a:t>Perform 9 partial </a:t>
            </a:r>
            <a:br>
              <a:rPr lang="en-US" sz="2400" smtClean="0">
                <a:sym typeface="Wingdings" pitchFamily="2" charset="2"/>
              </a:rPr>
            </a:br>
            <a:r>
              <a:rPr lang="en-US" sz="2400" smtClean="0">
                <a:sym typeface="Wingdings" pitchFamily="2" charset="2"/>
              </a:rPr>
              <a:t>multiplications</a:t>
            </a:r>
          </a:p>
          <a:p>
            <a:pPr lvl="1">
              <a:buFont typeface="Wingdings" pitchFamily="2" charset="2"/>
              <a:buChar char="à"/>
            </a:pPr>
            <a:endParaRPr lang="en-US" sz="2000" smtClean="0">
              <a:sym typeface="Wingdings" pitchFamily="2" charset="2"/>
            </a:endParaRPr>
          </a:p>
          <a:p>
            <a:pPr lvl="1">
              <a:buFont typeface="Wingdings" pitchFamily="2" charset="2"/>
              <a:buChar char="à"/>
            </a:pPr>
            <a:endParaRPr lang="en-US" sz="2000" smtClean="0">
              <a:sym typeface="Wingdings" pitchFamily="2" charset="2"/>
            </a:endParaRPr>
          </a:p>
          <a:p>
            <a:pPr lvl="1">
              <a:buFont typeface="Wingdings" pitchFamily="2" charset="2"/>
              <a:buChar char="à"/>
            </a:pPr>
            <a:r>
              <a:rPr lang="en-US" sz="2000" smtClean="0">
                <a:sym typeface="Wingdings" pitchFamily="2" charset="2"/>
              </a:rPr>
              <a:t>Result is 8 segments</a:t>
            </a:r>
          </a:p>
          <a:p>
            <a:pPr lvl="1">
              <a:buFontTx/>
              <a:buNone/>
            </a:pPr>
            <a:r>
              <a:rPr lang="en-US" sz="2000" smtClean="0">
                <a:sym typeface="Wingdings" pitchFamily="2" charset="2"/>
              </a:rPr>
              <a:t>	C(x) = c7…c0</a:t>
            </a:r>
            <a:endParaRPr lang="en-US" sz="2000" smtClean="0"/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2586038" y="1500188"/>
          <a:ext cx="10858500" cy="5715000"/>
        </p:xfrm>
        <a:graphic>
          <a:graphicData uri="http://schemas.openxmlformats.org/presentationml/2006/ole">
            <p:oleObj spid="_x0000_s49161" name="Dokument" r:id="rId3" imgW="5919216" imgH="3055620" progId="Word.Documen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835246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/>
              <a:t>Iterative Karatsuba Multiplication (2)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4350" y="1785938"/>
            <a:ext cx="5214938" cy="4786312"/>
          </a:xfrm>
        </p:spPr>
        <p:txBody>
          <a:bodyPr/>
          <a:lstStyle/>
          <a:p>
            <a:pPr>
              <a:defRPr/>
            </a:pPr>
            <a:r>
              <a:rPr lang="en-US" sz="2200" dirty="0" smtClean="0"/>
              <a:t>Optimized aggregation plan</a:t>
            </a:r>
          </a:p>
          <a:p>
            <a:pPr lvl="1">
              <a:buFontTx/>
              <a:buNone/>
              <a:defRPr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Reduces number  of </a:t>
            </a:r>
            <a:br>
              <a:rPr lang="en-US" sz="2000" dirty="0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</a:b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XOR operations to 34</a:t>
            </a:r>
          </a:p>
          <a:p>
            <a:pPr lvl="1">
              <a:buFontTx/>
              <a:buNone/>
              <a:defRPr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(instead of 40 for classic </a:t>
            </a: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Karatsuba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)</a:t>
            </a:r>
          </a:p>
          <a:p>
            <a:pPr lvl="1">
              <a:buFontTx/>
              <a:buNone/>
              <a:defRPr/>
            </a:pPr>
            <a:endParaRPr lang="en-US" sz="1000" dirty="0" smtClean="0">
              <a:sym typeface="Wingdings" pitchFamily="2" charset="2"/>
            </a:endParaRPr>
          </a:p>
          <a:p>
            <a:pPr>
              <a:defRPr/>
            </a:pPr>
            <a:r>
              <a:rPr lang="en-US" sz="2200" dirty="0" smtClean="0"/>
              <a:t>Without additional costs</a:t>
            </a:r>
          </a:p>
          <a:p>
            <a:pPr lvl="1">
              <a:defRPr/>
            </a:pPr>
            <a:r>
              <a:rPr lang="en-US" sz="2000" dirty="0" smtClean="0">
                <a:solidFill>
                  <a:schemeClr val="accent2"/>
                </a:solidFill>
                <a:sym typeface="Wingdings" pitchFamily="2" charset="2"/>
              </a:rPr>
              <a:t> 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constant number of ANDs</a:t>
            </a:r>
          </a:p>
          <a:p>
            <a:pPr lvl="1">
              <a:defRPr/>
            </a:pPr>
            <a:r>
              <a:rPr lang="en-US" sz="2000" dirty="0" smtClean="0">
                <a:solidFill>
                  <a:schemeClr val="accent2"/>
                </a:solidFill>
                <a:sym typeface="Wingdings" pitchFamily="2" charset="2"/>
              </a:rPr>
              <a:t> 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constant longest path</a:t>
            </a:r>
          </a:p>
          <a:p>
            <a:pPr lvl="1">
              <a:defRPr/>
            </a:pPr>
            <a:endParaRPr lang="en-US" sz="1000" dirty="0" smtClean="0"/>
          </a:p>
          <a:p>
            <a:pPr>
              <a:defRPr/>
            </a:pPr>
            <a:r>
              <a:rPr lang="en-US" sz="2200" dirty="0" smtClean="0"/>
              <a:t>Can be applied recursively </a:t>
            </a:r>
          </a:p>
          <a:p>
            <a:pPr lvl="1">
              <a:defRPr/>
            </a:pPr>
            <a:r>
              <a:rPr lang="en-US" sz="1600" dirty="0" smtClean="0"/>
              <a:t> 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256 bit </a:t>
            </a: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mul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 = 9 x 64 bit </a:t>
            </a: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mul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  <a:sym typeface="Wingdings" pitchFamily="2" charset="2"/>
            </a:endParaRPr>
          </a:p>
          <a:p>
            <a:pPr lvl="1">
              <a:defRPr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   64 bit </a:t>
            </a: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mul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 = 9 x 16 bit </a:t>
            </a: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mul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  <a:sym typeface="Wingdings" pitchFamily="2" charset="2"/>
            </a:endParaRPr>
          </a:p>
          <a:p>
            <a:pPr lvl="1">
              <a:defRPr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   16 bit </a:t>
            </a: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mul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 = 9 x   4 bit </a:t>
            </a: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mul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  <a:sym typeface="Wingdings" pitchFamily="2" charset="2"/>
            </a:endParaRPr>
          </a:p>
          <a:p>
            <a:pPr lvl="1">
              <a:defRPr/>
            </a:pPr>
            <a:endParaRPr lang="en-US" sz="1600" dirty="0" smtClean="0"/>
          </a:p>
        </p:txBody>
      </p:sp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3538" y="1714500"/>
            <a:ext cx="5353050" cy="5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345068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/>
              <a:t>Iterative multiplication units</a:t>
            </a:r>
          </a:p>
        </p:txBody>
      </p:sp>
      <p:sp>
        <p:nvSpPr>
          <p:cNvPr id="4" name="Inhaltsplatzhalter 2"/>
          <p:cNvSpPr>
            <a:spLocks noGrp="1"/>
          </p:cNvSpPr>
          <p:nvPr>
            <p:ph idx="1"/>
          </p:nvPr>
        </p:nvSpPr>
        <p:spPr>
          <a:xfrm>
            <a:off x="1443038" y="1785938"/>
            <a:ext cx="8501062" cy="4929187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More than one clock cycle per Multiplication </a:t>
            </a:r>
          </a:p>
          <a:p>
            <a:pPr lvl="1">
              <a:buFontTx/>
              <a:buNone/>
              <a:defRPr/>
            </a:pPr>
            <a:endParaRPr lang="en-US" sz="2000" dirty="0" smtClean="0">
              <a:sym typeface="Wingdings" pitchFamily="2" charset="2"/>
            </a:endParaRPr>
          </a:p>
          <a:p>
            <a:pPr>
              <a:defRPr/>
            </a:pPr>
            <a:r>
              <a:rPr lang="en-US" sz="2400" dirty="0" smtClean="0"/>
              <a:t>Iterative unit embeds smaller recursive unit</a:t>
            </a:r>
          </a:p>
          <a:p>
            <a:pPr>
              <a:buFontTx/>
              <a:buNone/>
              <a:defRPr/>
            </a:pPr>
            <a:endParaRPr lang="en-US" sz="2400" dirty="0" smtClean="0"/>
          </a:p>
          <a:p>
            <a:pPr>
              <a:buFontTx/>
              <a:buNone/>
              <a:defRPr/>
            </a:pPr>
            <a:endParaRPr lang="en-US" sz="2400" dirty="0" smtClean="0"/>
          </a:p>
          <a:p>
            <a:pPr>
              <a:buFontTx/>
              <a:buNone/>
              <a:defRPr/>
            </a:pPr>
            <a:endParaRPr lang="en-US" sz="2400" dirty="0" smtClean="0"/>
          </a:p>
          <a:p>
            <a:pPr>
              <a:buFontTx/>
              <a:buNone/>
              <a:defRPr/>
            </a:pPr>
            <a:endParaRPr lang="en-US" sz="2400" dirty="0" smtClean="0"/>
          </a:p>
          <a:p>
            <a:pPr>
              <a:buFontTx/>
              <a:buNone/>
              <a:defRPr/>
            </a:pPr>
            <a:endParaRPr lang="en-US" sz="2400" dirty="0" smtClean="0"/>
          </a:p>
          <a:p>
            <a:pPr>
              <a:buFontTx/>
              <a:buNone/>
              <a:defRPr/>
            </a:pPr>
            <a:endParaRPr lang="en-US" sz="2400" dirty="0" smtClean="0"/>
          </a:p>
          <a:p>
            <a:pPr>
              <a:defRPr/>
            </a:pPr>
            <a:r>
              <a:rPr lang="en-US" sz="2400" dirty="0" smtClean="0"/>
              <a:t>Highly regular structure</a:t>
            </a:r>
          </a:p>
          <a:p>
            <a:pPr lvl="1">
              <a:defRPr/>
            </a:pPr>
            <a:r>
              <a:rPr lang="en-US" sz="2000" dirty="0" smtClean="0">
                <a:solidFill>
                  <a:schemeClr val="accent6"/>
                </a:solidFill>
              </a:rPr>
              <a:t> flexible</a:t>
            </a:r>
          </a:p>
          <a:p>
            <a:pPr lvl="1">
              <a:defRPr/>
            </a:pPr>
            <a:r>
              <a:rPr lang="en-US" sz="2000" dirty="0" smtClean="0">
                <a:solidFill>
                  <a:schemeClr val="accent6"/>
                </a:solidFill>
              </a:rPr>
              <a:t> little overhead</a:t>
            </a:r>
          </a:p>
        </p:txBody>
      </p:sp>
      <p:sp>
        <p:nvSpPr>
          <p:cNvPr id="6" name="Rechteck 5"/>
          <p:cNvSpPr/>
          <p:nvPr/>
        </p:nvSpPr>
        <p:spPr bwMode="auto">
          <a:xfrm>
            <a:off x="1800225" y="4068763"/>
            <a:ext cx="1214438" cy="2857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600" b="1" dirty="0">
                <a:latin typeface="+mn-lt"/>
              </a:rPr>
              <a:t>A</a:t>
            </a:r>
          </a:p>
        </p:txBody>
      </p:sp>
      <p:sp>
        <p:nvSpPr>
          <p:cNvPr id="7" name="Rechteck 6"/>
          <p:cNvSpPr/>
          <p:nvPr/>
        </p:nvSpPr>
        <p:spPr bwMode="auto">
          <a:xfrm>
            <a:off x="1800225" y="4568825"/>
            <a:ext cx="1214438" cy="2857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600" b="1" dirty="0">
                <a:latin typeface="+mn-lt"/>
              </a:rPr>
              <a:t>B</a:t>
            </a:r>
          </a:p>
        </p:txBody>
      </p:sp>
      <p:sp>
        <p:nvSpPr>
          <p:cNvPr id="8" name="Rechteck 7"/>
          <p:cNvSpPr/>
          <p:nvPr/>
        </p:nvSpPr>
        <p:spPr bwMode="auto">
          <a:xfrm>
            <a:off x="3371850" y="4068763"/>
            <a:ext cx="1143000" cy="785812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chemeClr val="bg1"/>
                </a:solidFill>
                <a:latin typeface="+mn-lt"/>
              </a:rPr>
              <a:t>Selection</a:t>
            </a:r>
          </a:p>
        </p:txBody>
      </p:sp>
      <p:sp>
        <p:nvSpPr>
          <p:cNvPr id="9" name="Rechteck 8"/>
          <p:cNvSpPr/>
          <p:nvPr/>
        </p:nvSpPr>
        <p:spPr bwMode="auto">
          <a:xfrm>
            <a:off x="5086350" y="3854450"/>
            <a:ext cx="1714500" cy="1428750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latin typeface="+mn-lt"/>
              </a:rPr>
              <a:t>Partial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latin typeface="+mn-lt"/>
              </a:rPr>
              <a:t>Multiplier</a:t>
            </a:r>
          </a:p>
        </p:txBody>
      </p:sp>
      <p:sp>
        <p:nvSpPr>
          <p:cNvPr id="10" name="Rechteck 9"/>
          <p:cNvSpPr/>
          <p:nvPr/>
        </p:nvSpPr>
        <p:spPr bwMode="auto">
          <a:xfrm>
            <a:off x="7372350" y="3925888"/>
            <a:ext cx="1500188" cy="1285875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600" b="1" dirty="0">
                <a:solidFill>
                  <a:schemeClr val="bg1"/>
                </a:solidFill>
                <a:latin typeface="+mn-lt"/>
              </a:rPr>
              <a:t/>
            </a:r>
            <a:br>
              <a:rPr lang="en-US" sz="1600" b="1" dirty="0">
                <a:solidFill>
                  <a:schemeClr val="bg1"/>
                </a:solidFill>
                <a:latin typeface="+mn-lt"/>
              </a:rPr>
            </a:br>
            <a:r>
              <a:rPr lang="en-US" sz="1600" b="1" dirty="0">
                <a:solidFill>
                  <a:schemeClr val="bg1"/>
                </a:solidFill>
                <a:latin typeface="+mn-lt"/>
              </a:rPr>
              <a:t>Aggregation</a:t>
            </a:r>
          </a:p>
        </p:txBody>
      </p:sp>
      <p:sp>
        <p:nvSpPr>
          <p:cNvPr id="11" name="Rechteck 10"/>
          <p:cNvSpPr/>
          <p:nvPr/>
        </p:nvSpPr>
        <p:spPr bwMode="auto">
          <a:xfrm>
            <a:off x="7515225" y="4711700"/>
            <a:ext cx="1214438" cy="2857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600" b="1" dirty="0">
                <a:latin typeface="+mn-lt"/>
              </a:rPr>
              <a:t>C</a:t>
            </a:r>
          </a:p>
        </p:txBody>
      </p:sp>
      <p:cxnSp>
        <p:nvCxnSpPr>
          <p:cNvPr id="3083" name="Gerade Verbindung mit Pfeil 12"/>
          <p:cNvCxnSpPr>
            <a:cxnSpLocks noChangeShapeType="1"/>
            <a:stCxn id="6" idx="3"/>
          </p:cNvCxnSpPr>
          <p:nvPr/>
        </p:nvCxnSpPr>
        <p:spPr bwMode="auto">
          <a:xfrm>
            <a:off x="3014663" y="4211638"/>
            <a:ext cx="357187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084" name="Gerade Verbindung mit Pfeil 14"/>
          <p:cNvCxnSpPr>
            <a:cxnSpLocks noChangeShapeType="1"/>
            <a:stCxn id="7" idx="3"/>
          </p:cNvCxnSpPr>
          <p:nvPr/>
        </p:nvCxnSpPr>
        <p:spPr bwMode="auto">
          <a:xfrm>
            <a:off x="3014663" y="4711700"/>
            <a:ext cx="357187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085" name="Gerade Verbindung mit Pfeil 16"/>
          <p:cNvCxnSpPr>
            <a:cxnSpLocks noChangeShapeType="1"/>
          </p:cNvCxnSpPr>
          <p:nvPr/>
        </p:nvCxnSpPr>
        <p:spPr bwMode="auto">
          <a:xfrm>
            <a:off x="4514850" y="4211638"/>
            <a:ext cx="5715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086" name="Gerade Verbindung mit Pfeil 18"/>
          <p:cNvCxnSpPr>
            <a:cxnSpLocks noChangeShapeType="1"/>
          </p:cNvCxnSpPr>
          <p:nvPr/>
        </p:nvCxnSpPr>
        <p:spPr bwMode="auto">
          <a:xfrm>
            <a:off x="4514850" y="4711700"/>
            <a:ext cx="5715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087" name="Gerade Verbindung mit Pfeil 20"/>
          <p:cNvCxnSpPr>
            <a:cxnSpLocks noChangeShapeType="1"/>
            <a:stCxn id="9" idx="3"/>
            <a:endCxn id="10" idx="1"/>
          </p:cNvCxnSpPr>
          <p:nvPr/>
        </p:nvCxnSpPr>
        <p:spPr bwMode="auto">
          <a:xfrm>
            <a:off x="6800850" y="4568825"/>
            <a:ext cx="5715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6" name="Textfeld 25"/>
          <p:cNvSpPr txBox="1"/>
          <p:nvPr/>
        </p:nvSpPr>
        <p:spPr>
          <a:xfrm>
            <a:off x="2443163" y="5211763"/>
            <a:ext cx="877887" cy="3603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n-lt"/>
              </a:rPr>
              <a:t>256 bit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4652963" y="5211763"/>
            <a:ext cx="749300" cy="3603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n-lt"/>
              </a:rPr>
              <a:t>64 bit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6734175" y="5211763"/>
            <a:ext cx="877888" cy="3603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n-lt"/>
              </a:rPr>
              <a:t>128 bit</a:t>
            </a:r>
          </a:p>
        </p:txBody>
      </p:sp>
      <p:cxnSp>
        <p:nvCxnSpPr>
          <p:cNvPr id="3091" name="Gerade Verbindung mit Pfeil 29"/>
          <p:cNvCxnSpPr>
            <a:cxnSpLocks noChangeShapeType="1"/>
            <a:stCxn id="11" idx="3"/>
          </p:cNvCxnSpPr>
          <p:nvPr/>
        </p:nvCxnSpPr>
        <p:spPr bwMode="auto">
          <a:xfrm>
            <a:off x="8729663" y="4854575"/>
            <a:ext cx="928687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1" name="Textfeld 30"/>
          <p:cNvSpPr txBox="1"/>
          <p:nvPr/>
        </p:nvSpPr>
        <p:spPr>
          <a:xfrm>
            <a:off x="8943975" y="5211763"/>
            <a:ext cx="860425" cy="3603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n-lt"/>
              </a:rPr>
              <a:t>511 bit</a:t>
            </a:r>
          </a:p>
        </p:txBody>
      </p:sp>
      <p:sp>
        <p:nvSpPr>
          <p:cNvPr id="32" name="Rechteck 31"/>
          <p:cNvSpPr/>
          <p:nvPr/>
        </p:nvSpPr>
        <p:spPr bwMode="auto">
          <a:xfrm>
            <a:off x="2228850" y="3286125"/>
            <a:ext cx="928688" cy="500063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chemeClr val="bg1"/>
                </a:solidFill>
                <a:latin typeface="+mn-lt"/>
              </a:rPr>
              <a:t>Control</a:t>
            </a:r>
          </a:p>
        </p:txBody>
      </p:sp>
      <p:cxnSp>
        <p:nvCxnSpPr>
          <p:cNvPr id="3094" name="Form 33"/>
          <p:cNvCxnSpPr>
            <a:cxnSpLocks noChangeShapeType="1"/>
            <a:stCxn id="32" idx="3"/>
            <a:endCxn id="10" idx="0"/>
          </p:cNvCxnSpPr>
          <p:nvPr/>
        </p:nvCxnSpPr>
        <p:spPr bwMode="auto">
          <a:xfrm>
            <a:off x="3157538" y="3535363"/>
            <a:ext cx="4965700" cy="390525"/>
          </a:xfrm>
          <a:prstGeom prst="bentConnector2">
            <a:avLst/>
          </a:prstGeom>
          <a:noFill/>
          <a:ln w="19050" algn="ctr">
            <a:solidFill>
              <a:srgbClr val="C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095" name="Form 34"/>
          <p:cNvCxnSpPr>
            <a:cxnSpLocks noChangeShapeType="1"/>
            <a:stCxn id="32" idx="3"/>
            <a:endCxn id="8" idx="0"/>
          </p:cNvCxnSpPr>
          <p:nvPr/>
        </p:nvCxnSpPr>
        <p:spPr bwMode="auto">
          <a:xfrm>
            <a:off x="3157538" y="3535363"/>
            <a:ext cx="785812" cy="533400"/>
          </a:xfrm>
          <a:prstGeom prst="bentConnector2">
            <a:avLst/>
          </a:prstGeom>
          <a:noFill/>
          <a:ln w="19050" algn="ctr">
            <a:solidFill>
              <a:srgbClr val="C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8" name="Textfeld 37"/>
          <p:cNvSpPr txBox="1"/>
          <p:nvPr/>
        </p:nvSpPr>
        <p:spPr>
          <a:xfrm>
            <a:off x="3184525" y="3214688"/>
            <a:ext cx="10445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b="1" dirty="0">
                <a:solidFill>
                  <a:srgbClr val="FF0000"/>
                </a:solidFill>
                <a:latin typeface="+mn-lt"/>
              </a:rPr>
              <a:t>9  times</a:t>
            </a:r>
          </a:p>
        </p:txBody>
      </p:sp>
      <p:graphicFrame>
        <p:nvGraphicFramePr>
          <p:cNvPr id="21528" name="Object 4"/>
          <p:cNvGraphicFramePr>
            <a:graphicFrameLocks noChangeAspect="1"/>
          </p:cNvGraphicFramePr>
          <p:nvPr/>
        </p:nvGraphicFramePr>
        <p:xfrm>
          <a:off x="2465388" y="1571625"/>
          <a:ext cx="6292850" cy="5214938"/>
        </p:xfrm>
        <a:graphic>
          <a:graphicData uri="http://schemas.openxmlformats.org/presentationml/2006/ole">
            <p:oleObj spid="_x0000_s50185" name="Dokument" r:id="rId3" imgW="5919216" imgH="3055620" progId="Word.Documen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0575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/>
              <a:t>Iterative multiplication units</a:t>
            </a:r>
          </a:p>
        </p:txBody>
      </p:sp>
      <p:sp>
        <p:nvSpPr>
          <p:cNvPr id="23555" name="Inhaltsplatzhalter 2"/>
          <p:cNvSpPr>
            <a:spLocks noGrp="1"/>
          </p:cNvSpPr>
          <p:nvPr>
            <p:ph idx="1"/>
          </p:nvPr>
        </p:nvSpPr>
        <p:spPr>
          <a:xfrm>
            <a:off x="1300163" y="1785938"/>
            <a:ext cx="8501062" cy="4929187"/>
          </a:xfrm>
        </p:spPr>
        <p:txBody>
          <a:bodyPr/>
          <a:lstStyle/>
          <a:p>
            <a:r>
              <a:rPr lang="en-US" sz="2400" smtClean="0"/>
              <a:t>256 bit polynomial multipliers</a:t>
            </a:r>
          </a:p>
          <a:p>
            <a:pPr lvl="1">
              <a:buFontTx/>
              <a:buNone/>
            </a:pPr>
            <a:endParaRPr lang="en-US" sz="2000" smtClean="0">
              <a:sym typeface="Wingdings" pitchFamily="2" charset="2"/>
            </a:endParaRPr>
          </a:p>
          <a:p>
            <a:pPr>
              <a:buFontTx/>
              <a:buNone/>
            </a:pPr>
            <a:endParaRPr lang="en-US" sz="2400" smtClean="0"/>
          </a:p>
        </p:txBody>
      </p:sp>
      <p:graphicFrame>
        <p:nvGraphicFramePr>
          <p:cNvPr id="24" name="Tabelle 23"/>
          <p:cNvGraphicFramePr>
            <a:graphicFrameLocks noGrp="1"/>
          </p:cNvGraphicFramePr>
          <p:nvPr/>
        </p:nvGraphicFramePr>
        <p:xfrm>
          <a:off x="871538" y="3071813"/>
          <a:ext cx="9929813" cy="2671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4969"/>
                <a:gridCol w="1774031"/>
                <a:gridCol w="1535906"/>
                <a:gridCol w="1654969"/>
                <a:gridCol w="1524001"/>
                <a:gridCol w="1785937"/>
              </a:tblGrid>
              <a:tr h="118857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/>
                      </a:r>
                      <a:br>
                        <a:rPr lang="en-US" sz="1800" dirty="0" smtClean="0"/>
                      </a:br>
                      <a:r>
                        <a:rPr lang="en-US" sz="1800" dirty="0" err="1" smtClean="0"/>
                        <a:t>Confi-guration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/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Cycles per Multiplication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Size of embedded multiplier</a:t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[Bit]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/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Delay</a:t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/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[ns]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/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Silicon</a:t>
                      </a:r>
                      <a:r>
                        <a:rPr lang="en-US" sz="1800" baseline="0" dirty="0" smtClean="0"/>
                        <a:t> Area</a:t>
                      </a:r>
                      <a:br>
                        <a:rPr lang="en-US" sz="1800" baseline="0" dirty="0" smtClean="0"/>
                      </a:br>
                      <a:r>
                        <a:rPr lang="en-US" sz="1800" baseline="0" dirty="0" smtClean="0"/>
                        <a:t/>
                      </a:r>
                      <a:br>
                        <a:rPr lang="en-US" sz="1800" baseline="0" dirty="0" smtClean="0"/>
                      </a:br>
                      <a:r>
                        <a:rPr lang="en-US" sz="1800" baseline="0" dirty="0" smtClean="0"/>
                        <a:t>[mm</a:t>
                      </a:r>
                      <a:r>
                        <a:rPr lang="en-US" sz="1800" baseline="30000" dirty="0" smtClean="0"/>
                        <a:t>2</a:t>
                      </a:r>
                      <a:r>
                        <a:rPr lang="en-US" sz="1800" baseline="0" dirty="0" smtClean="0"/>
                        <a:t>]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Energy per Multiplication</a:t>
                      </a:r>
                    </a:p>
                    <a:p>
                      <a:pPr algn="ctr"/>
                      <a:r>
                        <a:rPr lang="en-US" sz="1800" dirty="0" smtClean="0"/>
                        <a:t/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[</a:t>
                      </a:r>
                      <a:r>
                        <a:rPr lang="en-US" sz="1800" dirty="0" err="1" smtClean="0"/>
                        <a:t>nWs</a:t>
                      </a:r>
                      <a:r>
                        <a:rPr lang="en-US" sz="1800" dirty="0" smtClean="0"/>
                        <a:t>]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</a:tr>
              <a:tr h="37079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Combinatorial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256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16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2.0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</a:tr>
              <a:tr h="37079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 segment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128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13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1.2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</a:tr>
              <a:tr h="37079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 segment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9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64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11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0.6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11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</a:tr>
              <a:tr h="37079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8 segment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27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32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0.4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19</a:t>
                      </a:r>
                      <a:endParaRPr lang="en-US" sz="1800" dirty="0"/>
                    </a:p>
                  </a:txBody>
                  <a:tcPr marL="91439" marR="91439" marT="45715" marB="4571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6810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el 1"/>
          <p:cNvSpPr>
            <a:spLocks noGrp="1"/>
          </p:cNvSpPr>
          <p:nvPr>
            <p:ph type="title"/>
          </p:nvPr>
        </p:nvSpPr>
        <p:spPr>
          <a:xfrm>
            <a:off x="1514475" y="958850"/>
            <a:ext cx="6934200" cy="355600"/>
          </a:xfrm>
        </p:spPr>
        <p:txBody>
          <a:bodyPr/>
          <a:lstStyle/>
          <a:p>
            <a:r>
              <a:rPr lang="en-US" sz="2400" smtClean="0"/>
              <a:t>Set up an ECC accelerator design</a:t>
            </a:r>
          </a:p>
        </p:txBody>
      </p:sp>
      <p:sp>
        <p:nvSpPr>
          <p:cNvPr id="5" name="Inhaltsplatzhalter 2"/>
          <p:cNvSpPr txBox="1">
            <a:spLocks/>
          </p:cNvSpPr>
          <p:nvPr/>
        </p:nvSpPr>
        <p:spPr bwMode="auto">
          <a:xfrm>
            <a:off x="3086100" y="1785938"/>
            <a:ext cx="700087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Asymmetric cryptography</a:t>
            </a: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endParaRPr lang="en-US" sz="2000" b="1" kern="0" dirty="0">
              <a:latin typeface="+mn-lt"/>
            </a:endParaRP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Trapdoor : Elliptic Curve Point Multiplication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1800" b="1" kern="0" dirty="0">
                <a:solidFill>
                  <a:srgbClr val="339966"/>
                </a:solidFill>
                <a:latin typeface="+mn-lt"/>
              </a:rPr>
              <a:t> one can compute: </a:t>
            </a:r>
            <a:r>
              <a:rPr lang="en-US" sz="1800" b="1" i="1" kern="0" dirty="0">
                <a:solidFill>
                  <a:srgbClr val="339966"/>
                </a:solidFill>
                <a:latin typeface="+mn-lt"/>
              </a:rPr>
              <a:t>Q = </a:t>
            </a:r>
            <a:r>
              <a:rPr lang="en-US" sz="1800" b="1" i="1" kern="0" dirty="0" err="1">
                <a:solidFill>
                  <a:srgbClr val="339966"/>
                </a:solidFill>
                <a:latin typeface="+mn-lt"/>
              </a:rPr>
              <a:t>kP</a:t>
            </a:r>
            <a:endParaRPr lang="en-US" sz="1800" b="1" i="1" kern="0" dirty="0">
              <a:solidFill>
                <a:srgbClr val="339966"/>
              </a:solidFill>
              <a:latin typeface="+mn-lt"/>
            </a:endParaRP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r>
              <a:rPr lang="en-US" sz="1800" b="1" kern="0" dirty="0">
                <a:solidFill>
                  <a:srgbClr val="339966"/>
                </a:solidFill>
                <a:latin typeface="+mn-lt"/>
              </a:rPr>
              <a:t> it is infeasible to determine </a:t>
            </a:r>
            <a:r>
              <a:rPr lang="en-US" sz="1800" b="1" i="1" kern="0" dirty="0">
                <a:solidFill>
                  <a:srgbClr val="339966"/>
                </a:solidFill>
                <a:latin typeface="+mn-lt"/>
              </a:rPr>
              <a:t>k</a:t>
            </a:r>
            <a:r>
              <a:rPr lang="en-US" sz="1800" b="1" kern="0" dirty="0">
                <a:solidFill>
                  <a:srgbClr val="339966"/>
                </a:solidFill>
                <a:latin typeface="+mn-lt"/>
              </a:rPr>
              <a:t> for given </a:t>
            </a:r>
            <a:r>
              <a:rPr lang="en-US" sz="1800" b="1" i="1" kern="0" dirty="0">
                <a:solidFill>
                  <a:srgbClr val="339966"/>
                </a:solidFill>
                <a:latin typeface="+mn-lt"/>
              </a:rPr>
              <a:t>Q</a:t>
            </a:r>
            <a:r>
              <a:rPr lang="en-US" sz="1800" b="1" kern="0" dirty="0">
                <a:solidFill>
                  <a:srgbClr val="339966"/>
                </a:solidFill>
                <a:latin typeface="+mn-lt"/>
              </a:rPr>
              <a:t> and </a:t>
            </a:r>
            <a:r>
              <a:rPr lang="en-US" sz="1800" b="1" i="1" kern="0" dirty="0">
                <a:solidFill>
                  <a:srgbClr val="339966"/>
                </a:solidFill>
                <a:latin typeface="+mn-lt"/>
              </a:rPr>
              <a:t>P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endParaRPr lang="en-US" sz="1600" b="1" i="1" kern="0" dirty="0">
              <a:solidFill>
                <a:srgbClr val="339966"/>
              </a:solidFill>
              <a:latin typeface="+mn-lt"/>
            </a:endParaRPr>
          </a:p>
        </p:txBody>
      </p:sp>
      <p:pic>
        <p:nvPicPr>
          <p:cNvPr id="24580" name="Picture 2" descr="C:\Dokumente und Einstellungen\Administrator\Desktop\stp\tex\da\pix\blocks_ecc23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3225" y="1547813"/>
            <a:ext cx="8188325" cy="531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Inhaltsplatzhalter 8"/>
          <p:cNvSpPr>
            <a:spLocks noGrp="1"/>
          </p:cNvSpPr>
          <p:nvPr>
            <p:ph idx="1"/>
          </p:nvPr>
        </p:nvSpPr>
        <p:spPr>
          <a:xfrm>
            <a:off x="0" y="1857375"/>
            <a:ext cx="2586038" cy="714375"/>
          </a:xfrm>
        </p:spPr>
        <p:txBody>
          <a:bodyPr/>
          <a:lstStyle/>
          <a:p>
            <a:r>
              <a:rPr lang="en-US" sz="2400" smtClean="0"/>
              <a:t>283 bit</a:t>
            </a:r>
            <a:endParaRPr lang="en-US" sz="2000" smtClean="0"/>
          </a:p>
          <a:p>
            <a:pPr lvl="1"/>
            <a:r>
              <a:rPr lang="en-US" sz="2000" smtClean="0">
                <a:solidFill>
                  <a:srgbClr val="FF0000"/>
                </a:solidFill>
              </a:rPr>
              <a:t>Bus</a:t>
            </a:r>
          </a:p>
          <a:p>
            <a:pPr lvl="1"/>
            <a:r>
              <a:rPr lang="en-US" sz="2000" smtClean="0">
                <a:solidFill>
                  <a:srgbClr val="FF0000"/>
                </a:solidFill>
              </a:rPr>
              <a:t>Registers</a:t>
            </a:r>
          </a:p>
          <a:p>
            <a:pPr lvl="1"/>
            <a:r>
              <a:rPr lang="en-US" sz="2000" smtClean="0">
                <a:solidFill>
                  <a:srgbClr val="FF0000"/>
                </a:solidFill>
              </a:rPr>
              <a:t>Alu</a:t>
            </a:r>
          </a:p>
        </p:txBody>
      </p:sp>
      <p:sp>
        <p:nvSpPr>
          <p:cNvPr id="21" name="Ellipse 20"/>
          <p:cNvSpPr/>
          <p:nvPr/>
        </p:nvSpPr>
        <p:spPr bwMode="auto">
          <a:xfrm>
            <a:off x="2800350" y="2286000"/>
            <a:ext cx="1500188" cy="3500438"/>
          </a:xfrm>
          <a:prstGeom prst="ellipse">
            <a:avLst/>
          </a:prstGeom>
          <a:noFill/>
          <a:ln w="508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2" name="Ellipse 21"/>
          <p:cNvSpPr>
            <a:spLocks noChangeArrowheads="1"/>
          </p:cNvSpPr>
          <p:nvPr/>
        </p:nvSpPr>
        <p:spPr bwMode="auto">
          <a:xfrm>
            <a:off x="5014913" y="3643313"/>
            <a:ext cx="6072187" cy="1143000"/>
          </a:xfrm>
          <a:prstGeom prst="ellipse">
            <a:avLst/>
          </a:prstGeom>
          <a:noFill/>
          <a:ln w="508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Ellipse 22"/>
          <p:cNvSpPr>
            <a:spLocks noChangeArrowheads="1"/>
          </p:cNvSpPr>
          <p:nvPr/>
        </p:nvSpPr>
        <p:spPr bwMode="auto">
          <a:xfrm>
            <a:off x="9515475" y="3071813"/>
            <a:ext cx="1800225" cy="642937"/>
          </a:xfrm>
          <a:prstGeom prst="ellipse">
            <a:avLst/>
          </a:prstGeom>
          <a:noFill/>
          <a:ln w="508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Ellipse 23"/>
          <p:cNvSpPr>
            <a:spLocks noChangeArrowheads="1"/>
          </p:cNvSpPr>
          <p:nvPr/>
        </p:nvSpPr>
        <p:spPr bwMode="auto">
          <a:xfrm>
            <a:off x="4943475" y="1857375"/>
            <a:ext cx="2000250" cy="2071688"/>
          </a:xfrm>
          <a:prstGeom prst="ellipse">
            <a:avLst/>
          </a:prstGeom>
          <a:noFill/>
          <a:ln w="508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Inhaltsplatzhalter 8"/>
          <p:cNvSpPr txBox="1">
            <a:spLocks/>
          </p:cNvSpPr>
          <p:nvPr/>
        </p:nvSpPr>
        <p:spPr bwMode="auto">
          <a:xfrm>
            <a:off x="0" y="3643313"/>
            <a:ext cx="280035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Speed requirements</a:t>
            </a:r>
          </a:p>
          <a:p>
            <a:pPr marL="395288" indent="-395288" defTabSz="1054100">
              <a:spcBef>
                <a:spcPct val="20000"/>
              </a:spcBef>
              <a:buFont typeface="Wingdings" pitchFamily="2" charset="2"/>
              <a:buChar char="à"/>
              <a:defRPr/>
            </a:pPr>
            <a:r>
              <a:rPr lang="en-US" sz="2000" b="1" kern="0" dirty="0">
                <a:solidFill>
                  <a:schemeClr val="accent1">
                    <a:lumMod val="75000"/>
                  </a:schemeClr>
                </a:solidFill>
                <a:latin typeface="+mn-lt"/>
                <a:sym typeface="Wingdings" pitchFamily="2" charset="2"/>
              </a:rPr>
              <a:t>4 segment </a:t>
            </a:r>
          </a:p>
          <a:p>
            <a:pPr marL="395288" indent="-395288" defTabSz="1054100">
              <a:spcBef>
                <a:spcPct val="20000"/>
              </a:spcBef>
              <a:defRPr/>
            </a:pPr>
            <a:r>
              <a:rPr lang="en-US" sz="2000" b="1" kern="0" dirty="0">
                <a:solidFill>
                  <a:schemeClr val="accent1">
                    <a:lumMod val="75000"/>
                  </a:schemeClr>
                </a:solidFill>
                <a:latin typeface="+mn-lt"/>
                <a:sym typeface="Wingdings" pitchFamily="2" charset="2"/>
              </a:rPr>
              <a:t>	- Multiplier</a:t>
            </a:r>
            <a:br>
              <a:rPr lang="en-US" sz="2000" b="1" kern="0" dirty="0">
                <a:solidFill>
                  <a:schemeClr val="accent1">
                    <a:lumMod val="75000"/>
                  </a:schemeClr>
                </a:solidFill>
                <a:latin typeface="+mn-lt"/>
                <a:sym typeface="Wingdings" pitchFamily="2" charset="2"/>
              </a:rPr>
            </a:br>
            <a:r>
              <a:rPr lang="en-US" sz="2000" b="1" kern="0" dirty="0">
                <a:solidFill>
                  <a:schemeClr val="accent1">
                    <a:lumMod val="75000"/>
                  </a:schemeClr>
                </a:solidFill>
                <a:latin typeface="+mn-lt"/>
                <a:sym typeface="Wingdings" pitchFamily="2" charset="2"/>
              </a:rPr>
              <a:t>(72 bit embedded)</a:t>
            </a:r>
          </a:p>
          <a:p>
            <a:pPr marL="395288" indent="-395288" defTabSz="1054100">
              <a:spcBef>
                <a:spcPct val="20000"/>
              </a:spcBef>
              <a:defRPr/>
            </a:pPr>
            <a:endParaRPr lang="en-US" sz="2000" b="1" kern="0" dirty="0">
              <a:latin typeface="+mn-lt"/>
              <a:sym typeface="Wingdings" pitchFamily="2" charset="2"/>
            </a:endParaRPr>
          </a:p>
        </p:txBody>
      </p:sp>
      <p:grpSp>
        <p:nvGrpSpPr>
          <p:cNvPr id="2" name="Gruppieren 89"/>
          <p:cNvGrpSpPr>
            <a:grpSpLocks/>
          </p:cNvGrpSpPr>
          <p:nvPr/>
        </p:nvGrpSpPr>
        <p:grpSpPr bwMode="auto">
          <a:xfrm>
            <a:off x="7515225" y="2714625"/>
            <a:ext cx="1571625" cy="785813"/>
            <a:chOff x="1800225" y="3286125"/>
            <a:chExt cx="7858125" cy="1997075"/>
          </a:xfrm>
        </p:grpSpPr>
        <p:sp>
          <p:nvSpPr>
            <p:cNvPr id="91" name="Rechteck 90"/>
            <p:cNvSpPr/>
            <p:nvPr/>
          </p:nvSpPr>
          <p:spPr bwMode="auto">
            <a:xfrm>
              <a:off x="1800225" y="4068817"/>
              <a:ext cx="1214440" cy="28645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600" b="1" dirty="0">
                <a:latin typeface="+mn-lt"/>
              </a:endParaRPr>
            </a:p>
          </p:txBody>
        </p:sp>
        <p:sp>
          <p:nvSpPr>
            <p:cNvPr id="92" name="Rechteck 91"/>
            <p:cNvSpPr/>
            <p:nvPr/>
          </p:nvSpPr>
          <p:spPr bwMode="auto">
            <a:xfrm>
              <a:off x="1800225" y="4569094"/>
              <a:ext cx="1214440" cy="28645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600" b="1" dirty="0">
                <a:latin typeface="+mn-lt"/>
              </a:endParaRPr>
            </a:p>
          </p:txBody>
        </p:sp>
        <p:sp>
          <p:nvSpPr>
            <p:cNvPr id="93" name="Rechteck 92"/>
            <p:cNvSpPr/>
            <p:nvPr/>
          </p:nvSpPr>
          <p:spPr bwMode="auto">
            <a:xfrm>
              <a:off x="3371850" y="4068817"/>
              <a:ext cx="1143000" cy="786727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94" name="Rechteck 93"/>
            <p:cNvSpPr/>
            <p:nvPr/>
          </p:nvSpPr>
          <p:spPr bwMode="auto">
            <a:xfrm>
              <a:off x="5086350" y="3854990"/>
              <a:ext cx="1714500" cy="1428210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b="1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95" name="Rechteck 94"/>
            <p:cNvSpPr/>
            <p:nvPr/>
          </p:nvSpPr>
          <p:spPr bwMode="auto">
            <a:xfrm>
              <a:off x="7372350" y="3927611"/>
              <a:ext cx="1500190" cy="1282969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 sz="1600" b="1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96" name="Rechteck 95"/>
            <p:cNvSpPr/>
            <p:nvPr/>
          </p:nvSpPr>
          <p:spPr bwMode="auto">
            <a:xfrm>
              <a:off x="7515225" y="4710302"/>
              <a:ext cx="1214440" cy="28644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600" b="1" dirty="0">
                <a:latin typeface="+mn-lt"/>
              </a:endParaRPr>
            </a:p>
          </p:txBody>
        </p:sp>
        <p:cxnSp>
          <p:nvCxnSpPr>
            <p:cNvPr id="24597" name="Gerade Verbindung mit Pfeil 12"/>
            <p:cNvCxnSpPr>
              <a:cxnSpLocks noChangeShapeType="1"/>
              <a:stCxn id="91" idx="3"/>
            </p:cNvCxnSpPr>
            <p:nvPr/>
          </p:nvCxnSpPr>
          <p:spPr bwMode="auto">
            <a:xfrm>
              <a:off x="3014663" y="4211638"/>
              <a:ext cx="357187" cy="1587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4598" name="Gerade Verbindung mit Pfeil 14"/>
            <p:cNvCxnSpPr>
              <a:cxnSpLocks noChangeShapeType="1"/>
              <a:stCxn id="92" idx="3"/>
            </p:cNvCxnSpPr>
            <p:nvPr/>
          </p:nvCxnSpPr>
          <p:spPr bwMode="auto">
            <a:xfrm>
              <a:off x="3014663" y="4711700"/>
              <a:ext cx="357187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4599" name="Gerade Verbindung mit Pfeil 16"/>
            <p:cNvCxnSpPr>
              <a:cxnSpLocks noChangeShapeType="1"/>
            </p:cNvCxnSpPr>
            <p:nvPr/>
          </p:nvCxnSpPr>
          <p:spPr bwMode="auto">
            <a:xfrm>
              <a:off x="4514850" y="4211638"/>
              <a:ext cx="571500" cy="1587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4600" name="Gerade Verbindung mit Pfeil 18"/>
            <p:cNvCxnSpPr>
              <a:cxnSpLocks noChangeShapeType="1"/>
            </p:cNvCxnSpPr>
            <p:nvPr/>
          </p:nvCxnSpPr>
          <p:spPr bwMode="auto">
            <a:xfrm>
              <a:off x="4514850" y="4711700"/>
              <a:ext cx="571500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4601" name="Gerade Verbindung mit Pfeil 20"/>
            <p:cNvCxnSpPr>
              <a:cxnSpLocks noChangeShapeType="1"/>
              <a:stCxn id="94" idx="3"/>
              <a:endCxn id="95" idx="1"/>
            </p:cNvCxnSpPr>
            <p:nvPr/>
          </p:nvCxnSpPr>
          <p:spPr bwMode="auto">
            <a:xfrm>
              <a:off x="6800850" y="4568825"/>
              <a:ext cx="571500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4602" name="Gerade Verbindung mit Pfeil 29"/>
            <p:cNvCxnSpPr>
              <a:cxnSpLocks noChangeShapeType="1"/>
              <a:stCxn id="96" idx="3"/>
            </p:cNvCxnSpPr>
            <p:nvPr/>
          </p:nvCxnSpPr>
          <p:spPr bwMode="auto">
            <a:xfrm>
              <a:off x="8729663" y="4854575"/>
              <a:ext cx="928687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103" name="Rechteck 102"/>
            <p:cNvSpPr/>
            <p:nvPr/>
          </p:nvSpPr>
          <p:spPr bwMode="auto">
            <a:xfrm>
              <a:off x="2228850" y="3286125"/>
              <a:ext cx="928690" cy="500277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chemeClr val="bg1"/>
                </a:solidFill>
                <a:latin typeface="+mn-lt"/>
              </a:endParaRPr>
            </a:p>
          </p:txBody>
        </p:sp>
        <p:cxnSp>
          <p:nvCxnSpPr>
            <p:cNvPr id="24604" name="Form 33"/>
            <p:cNvCxnSpPr>
              <a:cxnSpLocks noChangeShapeType="1"/>
              <a:stCxn id="103" idx="3"/>
              <a:endCxn id="95" idx="0"/>
            </p:cNvCxnSpPr>
            <p:nvPr/>
          </p:nvCxnSpPr>
          <p:spPr bwMode="auto">
            <a:xfrm>
              <a:off x="3157538" y="3535363"/>
              <a:ext cx="4965700" cy="390525"/>
            </a:xfrm>
            <a:prstGeom prst="bentConnector2">
              <a:avLst/>
            </a:prstGeom>
            <a:noFill/>
            <a:ln w="19050" algn="ctr">
              <a:solidFill>
                <a:srgbClr val="C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4605" name="Form 34"/>
            <p:cNvCxnSpPr>
              <a:cxnSpLocks noChangeShapeType="1"/>
              <a:stCxn id="103" idx="3"/>
              <a:endCxn id="93" idx="0"/>
            </p:cNvCxnSpPr>
            <p:nvPr/>
          </p:nvCxnSpPr>
          <p:spPr bwMode="auto">
            <a:xfrm>
              <a:off x="3157538" y="3535363"/>
              <a:ext cx="785812" cy="533400"/>
            </a:xfrm>
            <a:prstGeom prst="bentConnector2">
              <a:avLst/>
            </a:prstGeom>
            <a:noFill/>
            <a:ln w="19050" algn="ctr">
              <a:solidFill>
                <a:srgbClr val="C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sp>
        <p:nvSpPr>
          <p:cNvPr id="106" name="Inhaltsplatzhalter 8"/>
          <p:cNvSpPr txBox="1">
            <a:spLocks/>
          </p:cNvSpPr>
          <p:nvPr/>
        </p:nvSpPr>
        <p:spPr bwMode="auto">
          <a:xfrm>
            <a:off x="0" y="5857875"/>
            <a:ext cx="28003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sz="2000" b="1" kern="0" dirty="0">
                <a:solidFill>
                  <a:schemeClr val="accent6"/>
                </a:solidFill>
                <a:latin typeface="+mn-lt"/>
              </a:rPr>
              <a:t>Adapt control logic</a:t>
            </a:r>
          </a:p>
        </p:txBody>
      </p:sp>
      <p:sp>
        <p:nvSpPr>
          <p:cNvPr id="107" name="Ellipse 106"/>
          <p:cNvSpPr>
            <a:spLocks noChangeArrowheads="1"/>
          </p:cNvSpPr>
          <p:nvPr/>
        </p:nvSpPr>
        <p:spPr bwMode="auto">
          <a:xfrm>
            <a:off x="7381875" y="4652963"/>
            <a:ext cx="3786188" cy="2357437"/>
          </a:xfrm>
          <a:prstGeom prst="ellipse">
            <a:avLst/>
          </a:prstGeom>
          <a:noFill/>
          <a:ln w="508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09" name="Gerade Verbindung mit Pfeil 108"/>
          <p:cNvCxnSpPr>
            <a:cxnSpLocks noChangeShapeType="1"/>
          </p:cNvCxnSpPr>
          <p:nvPr/>
        </p:nvCxnSpPr>
        <p:spPr bwMode="auto">
          <a:xfrm flipV="1">
            <a:off x="2657475" y="3357563"/>
            <a:ext cx="5643563" cy="1857375"/>
          </a:xfrm>
          <a:prstGeom prst="straightConnector1">
            <a:avLst/>
          </a:prstGeom>
          <a:noFill/>
          <a:ln w="57150" algn="ctr">
            <a:solidFill>
              <a:schemeClr val="accent1"/>
            </a:solidFill>
            <a:round/>
            <a:headEnd/>
            <a:tailEnd type="arrow" w="med" len="med"/>
          </a:ln>
        </p:spPr>
      </p:cxnSp>
    </p:spTree>
    <p:extLst>
      <p:ext uri="{BB962C8B-B14F-4D97-AF65-F5344CB8AC3E}">
        <p14:creationId xmlns:p14="http://schemas.microsoft.com/office/powerpoint/2010/main" xmlns="" val="72249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106" grpId="0"/>
      <p:bldP spid="10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/>
              <a:t>ECC designs 163 – 571 bit</a:t>
            </a:r>
          </a:p>
        </p:txBody>
      </p:sp>
      <p:sp>
        <p:nvSpPr>
          <p:cNvPr id="25603" name="Inhaltsplatzhalter 2"/>
          <p:cNvSpPr>
            <a:spLocks noGrp="1"/>
          </p:cNvSpPr>
          <p:nvPr>
            <p:ph idx="1"/>
          </p:nvPr>
        </p:nvSpPr>
        <p:spPr>
          <a:xfrm>
            <a:off x="1300163" y="1643063"/>
            <a:ext cx="6929437" cy="785812"/>
          </a:xfrm>
        </p:spPr>
        <p:txBody>
          <a:bodyPr/>
          <a:lstStyle/>
          <a:p>
            <a:r>
              <a:rPr lang="en-US" sz="2400" smtClean="0"/>
              <a:t>Time per ECPM</a:t>
            </a:r>
          </a:p>
        </p:txBody>
      </p:sp>
      <p:pic>
        <p:nvPicPr>
          <p:cNvPr id="25604" name="Picture 5" descr="C:\Dokumente und Einstellungen\Administrator\Desktop\stp\tex\da\pix\ecc_tim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8788" y="2057400"/>
            <a:ext cx="8143875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3501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kumente und Einstellungen\Administrator\Desktop\stp\tex\da\pix\ecc_area_energ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8788" y="2125663"/>
            <a:ext cx="8072437" cy="480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/>
              <a:t>ECC designs 163 – 571 bit</a:t>
            </a:r>
          </a:p>
        </p:txBody>
      </p:sp>
      <p:sp>
        <p:nvSpPr>
          <p:cNvPr id="26628" name="Inhaltsplatzhalter 2"/>
          <p:cNvSpPr>
            <a:spLocks noGrp="1"/>
          </p:cNvSpPr>
          <p:nvPr>
            <p:ph idx="1"/>
          </p:nvPr>
        </p:nvSpPr>
        <p:spPr>
          <a:xfrm>
            <a:off x="1300163" y="1643063"/>
            <a:ext cx="8501062" cy="4786312"/>
          </a:xfrm>
        </p:spPr>
        <p:txBody>
          <a:bodyPr/>
          <a:lstStyle/>
          <a:p>
            <a:r>
              <a:rPr lang="en-US" sz="2400" smtClean="0"/>
              <a:t>Energy per ECPM and silicon area (IHP 0.25um CMOS)</a:t>
            </a:r>
          </a:p>
        </p:txBody>
      </p:sp>
    </p:spTree>
    <p:extLst>
      <p:ext uri="{BB962C8B-B14F-4D97-AF65-F5344CB8AC3E}">
        <p14:creationId xmlns:p14="http://schemas.microsoft.com/office/powerpoint/2010/main" xmlns="" val="211421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Competitive Position: ECC</a:t>
            </a:r>
            <a:endParaRPr lang="en-US" smtClean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54163" y="2847975"/>
            <a:ext cx="7559675" cy="4724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n-GB" sz="2800" smtClean="0"/>
          </a:p>
          <a:p>
            <a:pPr>
              <a:lnSpc>
                <a:spcPct val="90000"/>
              </a:lnSpc>
              <a:buFontTx/>
              <a:buNone/>
            </a:pPr>
            <a:endParaRPr lang="en-GB" sz="2800" smtClean="0"/>
          </a:p>
          <a:p>
            <a:pPr>
              <a:lnSpc>
                <a:spcPct val="90000"/>
              </a:lnSpc>
              <a:buFontTx/>
              <a:buNone/>
            </a:pPr>
            <a:endParaRPr lang="en-GB" sz="2800" smtClean="0"/>
          </a:p>
          <a:p>
            <a:pPr>
              <a:lnSpc>
                <a:spcPct val="90000"/>
              </a:lnSpc>
              <a:buFontTx/>
              <a:buNone/>
            </a:pPr>
            <a:endParaRPr lang="en-GB" sz="2800" smtClean="0"/>
          </a:p>
          <a:p>
            <a:pPr>
              <a:lnSpc>
                <a:spcPct val="90000"/>
              </a:lnSpc>
              <a:buFontTx/>
              <a:buNone/>
            </a:pPr>
            <a:endParaRPr lang="en-GB" sz="2800" smtClean="0"/>
          </a:p>
          <a:p>
            <a:pPr>
              <a:lnSpc>
                <a:spcPct val="90000"/>
              </a:lnSpc>
              <a:buFontTx/>
              <a:buNone/>
            </a:pPr>
            <a:endParaRPr lang="en-GB" sz="28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GB" sz="1600" smtClean="0"/>
              <a:t>Advantages of IHP: </a:t>
            </a:r>
          </a:p>
          <a:p>
            <a:pPr>
              <a:lnSpc>
                <a:spcPct val="90000"/>
              </a:lnSpc>
            </a:pPr>
            <a:r>
              <a:rPr lang="en-GB" sz="1600" smtClean="0"/>
              <a:t>Minimal  area consumption</a:t>
            </a:r>
          </a:p>
          <a:p>
            <a:pPr>
              <a:lnSpc>
                <a:spcPct val="90000"/>
              </a:lnSpc>
            </a:pPr>
            <a:r>
              <a:rPr lang="en-GB" sz="1600" smtClean="0"/>
              <a:t>Iterative Karatsuba approach (patent filed)</a:t>
            </a:r>
          </a:p>
          <a:p>
            <a:pPr>
              <a:lnSpc>
                <a:spcPct val="90000"/>
              </a:lnSpc>
            </a:pPr>
            <a:r>
              <a:rPr lang="en-GB" sz="1600" smtClean="0"/>
              <a:t>Flexible ECC Designs (patent filed)</a:t>
            </a:r>
          </a:p>
        </p:txBody>
      </p:sp>
      <p:graphicFrame>
        <p:nvGraphicFramePr>
          <p:cNvPr id="55360" name="Group 64"/>
          <p:cNvGraphicFramePr>
            <a:graphicFrameLocks noGrp="1"/>
          </p:cNvGraphicFramePr>
          <p:nvPr>
            <p:ph sz="quarter" idx="2"/>
          </p:nvPr>
        </p:nvGraphicFramePr>
        <p:xfrm>
          <a:off x="1120775" y="2200275"/>
          <a:ext cx="9866313" cy="3328416"/>
        </p:xfrm>
        <a:graphic>
          <a:graphicData uri="http://schemas.openxmlformats.org/drawingml/2006/table">
            <a:tbl>
              <a:tblPr/>
              <a:tblGrid>
                <a:gridCol w="2736850"/>
                <a:gridCol w="1365250"/>
                <a:gridCol w="1919288"/>
                <a:gridCol w="1924050"/>
                <a:gridCol w="1920875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Company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    Size KGates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   Energy </a:t>
                      </a:r>
                    </a:p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mJ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Time/Op</a:t>
                      </a:r>
                    </a:p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Technology used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Elliptic Semi: B-233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6.68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0.13µm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IHP B-233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72-42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0.02-0.04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0.08-0.35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0.25µm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IBM B-163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0.13µm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IHP B-163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0.06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0.25µm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ip-cores B-163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11</a:t>
                      </a:r>
                    </a:p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+RAM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??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about 0.2</a:t>
                      </a:r>
                    </a:p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@220MHz</a:t>
                      </a:r>
                    </a:p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or 1,636MHz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0.09µm</a:t>
                      </a:r>
                    </a:p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8338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el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2400" smtClean="0"/>
              <a:t>Flexibility for ECC implementations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371600" y="1928813"/>
            <a:ext cx="88582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527050" lvl="1" indent="-69850" defTabSz="1054100">
              <a:spcBef>
                <a:spcPct val="20000"/>
              </a:spcBef>
              <a:defRPr/>
            </a:pPr>
            <a:r>
              <a:rPr lang="en-US" b="1" kern="0" dirty="0">
                <a:solidFill>
                  <a:schemeClr val="accent6"/>
                </a:solidFill>
                <a:latin typeface="+mn-lt"/>
              </a:rPr>
              <a:t>= possibility to compute with other key sizes</a:t>
            </a:r>
          </a:p>
          <a:p>
            <a:pPr marL="527050" lvl="1" indent="-69850" defTabSz="1054100">
              <a:spcBef>
                <a:spcPct val="20000"/>
              </a:spcBef>
              <a:defRPr/>
            </a:pPr>
            <a:endParaRPr lang="en-US" sz="1600" b="1" kern="0" dirty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endParaRPr lang="en-US" sz="800" dirty="0"/>
          </a:p>
          <a:p>
            <a:pPr>
              <a:defRPr/>
            </a:pPr>
            <a:r>
              <a:rPr lang="en-US" b="1" kern="0" dirty="0">
                <a:latin typeface="+mn-lt"/>
              </a:rPr>
              <a:t>Why?</a:t>
            </a:r>
          </a:p>
          <a:p>
            <a:pPr lvl="1">
              <a:defRPr/>
            </a:pPr>
            <a:r>
              <a:rPr lang="en-US" sz="2000" b="1" kern="0" dirty="0">
                <a:solidFill>
                  <a:schemeClr val="accent6"/>
                </a:solidFill>
                <a:latin typeface="+mn-lt"/>
              </a:rPr>
              <a:t>- To communicate with peers that use other key sizes</a:t>
            </a:r>
          </a:p>
          <a:p>
            <a:pPr lvl="1">
              <a:defRPr/>
            </a:pPr>
            <a:r>
              <a:rPr lang="en-US" sz="2000" b="1" kern="0" dirty="0">
                <a:solidFill>
                  <a:schemeClr val="accent6"/>
                </a:solidFill>
                <a:latin typeface="+mn-lt"/>
              </a:rPr>
              <a:t>- Change field in case the implemented field has a </a:t>
            </a:r>
            <a:r>
              <a:rPr lang="en-US" sz="2000" b="1" kern="0" dirty="0" err="1">
                <a:solidFill>
                  <a:schemeClr val="accent6"/>
                </a:solidFill>
                <a:latin typeface="+mn-lt"/>
              </a:rPr>
              <a:t>cryptoanalytical</a:t>
            </a:r>
            <a:r>
              <a:rPr lang="en-US" sz="2000" b="1" kern="0" dirty="0">
                <a:solidFill>
                  <a:schemeClr val="accent6"/>
                </a:solidFill>
                <a:latin typeface="+mn-lt"/>
              </a:rPr>
              <a:t> weakness</a:t>
            </a:r>
          </a:p>
          <a:p>
            <a:pPr lvl="1">
              <a:defRPr/>
            </a:pPr>
            <a:endParaRPr lang="en-US" sz="800" dirty="0"/>
          </a:p>
          <a:p>
            <a:pPr>
              <a:defRPr/>
            </a:pPr>
            <a:endParaRPr lang="en-US" sz="1600" dirty="0"/>
          </a:p>
          <a:p>
            <a:pPr>
              <a:defRPr/>
            </a:pPr>
            <a:r>
              <a:rPr lang="en-US" b="1" kern="0" dirty="0">
                <a:latin typeface="+mn-lt"/>
              </a:rPr>
              <a:t>What is the problem?</a:t>
            </a:r>
          </a:p>
          <a:p>
            <a:pPr lvl="1">
              <a:defRPr/>
            </a:pPr>
            <a:r>
              <a:rPr lang="en-US" sz="2000" b="1" kern="0" dirty="0">
                <a:solidFill>
                  <a:schemeClr val="accent6"/>
                </a:solidFill>
                <a:latin typeface="+mn-lt"/>
              </a:rPr>
              <a:t>Addition, Multiplication, Registers?  - NO (padding zeros)</a:t>
            </a:r>
          </a:p>
          <a:p>
            <a:pPr lvl="1">
              <a:defRPr/>
            </a:pPr>
            <a:r>
              <a:rPr lang="en-US" sz="2000" b="1" kern="0" dirty="0">
                <a:solidFill>
                  <a:schemeClr val="accent6"/>
                </a:solidFill>
                <a:latin typeface="+mn-lt"/>
              </a:rPr>
              <a:t>Control program? – NO (it is software)</a:t>
            </a:r>
          </a:p>
          <a:p>
            <a:pPr lvl="1">
              <a:defRPr/>
            </a:pPr>
            <a:r>
              <a:rPr lang="en-US" sz="2000" b="1" kern="0" dirty="0">
                <a:solidFill>
                  <a:srgbClr val="FF0000"/>
                </a:solidFill>
                <a:latin typeface="+mn-lt"/>
              </a:rPr>
              <a:t>Reduction!</a:t>
            </a:r>
          </a:p>
          <a:p>
            <a:pPr marL="395288" indent="-395288" defTabSz="1054100">
              <a:spcBef>
                <a:spcPct val="20000"/>
              </a:spcBef>
              <a:defRPr/>
            </a:pPr>
            <a:endParaRPr lang="de-DE" b="1" kern="0" dirty="0">
              <a:latin typeface="+mn-lt"/>
            </a:endParaRPr>
          </a:p>
          <a:p>
            <a:pPr marL="527050" lvl="1" indent="-69850" defTabSz="1054100">
              <a:spcBef>
                <a:spcPct val="20000"/>
              </a:spcBef>
              <a:buFontTx/>
              <a:buChar char="-"/>
              <a:defRPr/>
            </a:pPr>
            <a:endParaRPr lang="de-DE" sz="1600" b="1" kern="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891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Terms</a:t>
            </a:r>
            <a:endParaRPr lang="en-US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9377" y="1840260"/>
            <a:ext cx="8279789" cy="4032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1553183" y="6160740"/>
            <a:ext cx="8153400" cy="47592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Still abstract terms – need for something more tangible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7942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el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2400" smtClean="0"/>
              <a:t>Modular Reduction</a:t>
            </a:r>
          </a:p>
        </p:txBody>
      </p:sp>
      <p:pic>
        <p:nvPicPr>
          <p:cNvPr id="44035" name="Picture 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157288" y="2000250"/>
            <a:ext cx="9028112" cy="1785938"/>
          </a:xfrm>
          <a:noFill/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371600" y="4143375"/>
            <a:ext cx="846296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>
            <a:lvl1pPr marL="395288" indent="-395288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852488" indent="-395288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de-DE" b="1">
                <a:latin typeface="Arial" pitchFamily="34" charset="0"/>
              </a:rPr>
              <a:t>Corresponds to classic modular division</a:t>
            </a:r>
          </a:p>
          <a:p>
            <a:pPr lvl="1">
              <a:spcBef>
                <a:spcPct val="20000"/>
              </a:spcBef>
              <a:buFontTx/>
              <a:buChar char="-"/>
            </a:pPr>
            <a:r>
              <a:rPr lang="de-DE" sz="2000" b="1">
                <a:solidFill>
                  <a:srgbClr val="2D2DB9"/>
                </a:solidFill>
                <a:latin typeface="Arial" pitchFamily="34" charset="0"/>
              </a:rPr>
              <a:t>In GF(11) = {0,1,2,…,9,10}</a:t>
            </a:r>
          </a:p>
          <a:p>
            <a:pPr lvl="1">
              <a:spcBef>
                <a:spcPct val="20000"/>
              </a:spcBef>
              <a:buFontTx/>
              <a:buChar char="-"/>
            </a:pPr>
            <a:r>
              <a:rPr lang="de-DE" sz="2000" b="1">
                <a:solidFill>
                  <a:srgbClr val="2D2DB9"/>
                </a:solidFill>
                <a:latin typeface="Arial" pitchFamily="34" charset="0"/>
              </a:rPr>
              <a:t>Example: 5 </a:t>
            </a:r>
            <a:r>
              <a:rPr lang="en-US" sz="2000" b="1">
                <a:solidFill>
                  <a:srgbClr val="2D2DB9"/>
                </a:solidFill>
                <a:latin typeface="Arial" pitchFamily="34" charset="0"/>
                <a:cs typeface="Arial" pitchFamily="34" charset="0"/>
              </a:rPr>
              <a:t>· </a:t>
            </a:r>
            <a:r>
              <a:rPr lang="de-DE" sz="2000" b="1">
                <a:solidFill>
                  <a:srgbClr val="2D2DB9"/>
                </a:solidFill>
                <a:latin typeface="Arial" pitchFamily="34" charset="0"/>
              </a:rPr>
              <a:t>8 = 40 &gt; 10 </a:t>
            </a:r>
            <a:r>
              <a:rPr lang="de-DE" sz="2000" b="1">
                <a:solidFill>
                  <a:srgbClr val="2D2DB9"/>
                </a:solidFill>
                <a:latin typeface="Arial" pitchFamily="34" charset="0"/>
                <a:sym typeface="Wingdings" pitchFamily="2" charset="2"/>
              </a:rPr>
              <a:t> 5 </a:t>
            </a:r>
            <a:r>
              <a:rPr lang="en-US" sz="2000" b="1">
                <a:solidFill>
                  <a:srgbClr val="2D2DB9"/>
                </a:solidFill>
                <a:latin typeface="Arial" pitchFamily="34" charset="0"/>
                <a:cs typeface="Arial" pitchFamily="34" charset="0"/>
              </a:rPr>
              <a:t>·</a:t>
            </a:r>
            <a:r>
              <a:rPr lang="de-DE" sz="2000" b="1">
                <a:solidFill>
                  <a:srgbClr val="2D2DB9"/>
                </a:solidFill>
                <a:latin typeface="Arial" pitchFamily="34" charset="0"/>
                <a:sym typeface="Wingdings" pitchFamily="2" charset="2"/>
              </a:rPr>
              <a:t> 8 mod 11 = 40 mod 11 =</a:t>
            </a:r>
            <a:r>
              <a:rPr lang="de-DE" sz="2000" b="1">
                <a:solidFill>
                  <a:srgbClr val="2D2DB9"/>
                </a:solidFill>
                <a:latin typeface="Arial" pitchFamily="34" charset="0"/>
              </a:rPr>
              <a:t> 7</a:t>
            </a:r>
          </a:p>
          <a:p>
            <a:pPr>
              <a:spcBef>
                <a:spcPct val="20000"/>
              </a:spcBef>
            </a:pPr>
            <a:endParaRPr lang="de-DE" b="1">
              <a:latin typeface="Arial" pitchFamily="34" charset="0"/>
            </a:endParaRPr>
          </a:p>
          <a:p>
            <a:pPr>
              <a:spcBef>
                <a:spcPct val="20000"/>
              </a:spcBef>
              <a:buFontTx/>
              <a:buChar char="•"/>
            </a:pPr>
            <a:r>
              <a:rPr lang="de-DE" b="1">
                <a:latin typeface="Arial" pitchFamily="34" charset="0"/>
              </a:rPr>
              <a:t>In GF(2</a:t>
            </a:r>
            <a:r>
              <a:rPr lang="de-DE" b="1" baseline="30000">
                <a:latin typeface="Arial" pitchFamily="34" charset="0"/>
              </a:rPr>
              <a:t>m</a:t>
            </a:r>
            <a:r>
              <a:rPr lang="de-DE" b="1">
                <a:latin typeface="Arial" pitchFamily="34" charset="0"/>
              </a:rPr>
              <a:t>) it is a polynomial division by the irreducible polynomial r(x)</a:t>
            </a:r>
          </a:p>
        </p:txBody>
      </p:sp>
    </p:spTree>
    <p:extLst>
      <p:ext uri="{BB962C8B-B14F-4D97-AF65-F5344CB8AC3E}">
        <p14:creationId xmlns:p14="http://schemas.microsoft.com/office/powerpoint/2010/main" xmlns="" val="13362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el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2400" smtClean="0"/>
              <a:t>Classic School Division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524000" y="1714500"/>
            <a:ext cx="8277225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buFontTx/>
              <a:buChar char="-"/>
              <a:defRPr/>
            </a:pPr>
            <a:r>
              <a:rPr lang="en-US" sz="2000" b="1" kern="0" dirty="0">
                <a:solidFill>
                  <a:schemeClr val="accent6"/>
                </a:solidFill>
                <a:latin typeface="+mn-lt"/>
              </a:rPr>
              <a:t>reduce each bit starting from the left by </a:t>
            </a:r>
            <a:r>
              <a:rPr lang="en-US" sz="2000" b="1" kern="0" dirty="0" err="1">
                <a:solidFill>
                  <a:schemeClr val="accent6"/>
                </a:solidFill>
                <a:latin typeface="+mn-lt"/>
              </a:rPr>
              <a:t>XORing</a:t>
            </a:r>
            <a:r>
              <a:rPr lang="en-US" sz="2000" b="1" kern="0" dirty="0">
                <a:solidFill>
                  <a:schemeClr val="accent6"/>
                </a:solidFill>
                <a:latin typeface="+mn-lt"/>
              </a:rPr>
              <a:t> r</a:t>
            </a:r>
          </a:p>
          <a:p>
            <a:pPr marL="395288" indent="-395288" defTabSz="1054100">
              <a:spcBef>
                <a:spcPct val="20000"/>
              </a:spcBef>
              <a:defRPr/>
            </a:pPr>
            <a:r>
              <a:rPr lang="en-US" sz="2000" b="1" kern="0" dirty="0">
                <a:solidFill>
                  <a:schemeClr val="accent6"/>
                </a:solidFill>
                <a:latin typeface="+mn-lt"/>
              </a:rPr>
              <a:t>	until overlapping part C1 is zero</a:t>
            </a:r>
          </a:p>
          <a:p>
            <a:pPr marL="395288" indent="-395288" defTabSz="1054100">
              <a:spcBef>
                <a:spcPct val="20000"/>
              </a:spcBef>
              <a:buFontTx/>
              <a:buChar char="-"/>
              <a:defRPr/>
            </a:pPr>
            <a:r>
              <a:rPr lang="en-US" sz="2000" b="1" kern="0" dirty="0">
                <a:solidFill>
                  <a:schemeClr val="accent6"/>
                </a:solidFill>
                <a:latin typeface="+mn-lt"/>
              </a:rPr>
              <a:t>r(x) is the given irreducible of the field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endParaRPr lang="de-DE" sz="2000" b="1" kern="0" dirty="0">
              <a:solidFill>
                <a:schemeClr val="accent6"/>
              </a:solidFill>
              <a:latin typeface="+mn-lt"/>
            </a:endParaRP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endParaRPr lang="de-DE" sz="1500" b="1" kern="0" dirty="0">
              <a:solidFill>
                <a:srgbClr val="339966"/>
              </a:solidFill>
              <a:latin typeface="+mn-lt"/>
            </a:endParaRPr>
          </a:p>
        </p:txBody>
      </p:sp>
      <p:pic>
        <p:nvPicPr>
          <p:cNvPr id="45060" name="Picture 4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085975" y="3000375"/>
            <a:ext cx="7175500" cy="3357563"/>
          </a:xfrm>
          <a:noFill/>
        </p:spPr>
      </p:pic>
    </p:spTree>
    <p:extLst>
      <p:ext uri="{BB962C8B-B14F-4D97-AF65-F5344CB8AC3E}">
        <p14:creationId xmlns:p14="http://schemas.microsoft.com/office/powerpoint/2010/main" xmlns="" val="381746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el 1"/>
          <p:cNvSpPr>
            <a:spLocks noGrp="1"/>
          </p:cNvSpPr>
          <p:nvPr>
            <p:ph type="title" idx="4294967295"/>
          </p:nvPr>
        </p:nvSpPr>
        <p:spPr>
          <a:xfrm>
            <a:off x="1514475" y="958850"/>
            <a:ext cx="6934200" cy="355600"/>
          </a:xfrm>
        </p:spPr>
        <p:txBody>
          <a:bodyPr/>
          <a:lstStyle/>
          <a:p>
            <a:r>
              <a:rPr lang="en-US" sz="2400" smtClean="0"/>
              <a:t>Reduction Polynomials [NIST]</a:t>
            </a:r>
          </a:p>
        </p:txBody>
      </p:sp>
      <p:graphicFrame>
        <p:nvGraphicFramePr>
          <p:cNvPr id="7" name="Group 34"/>
          <p:cNvGraphicFramePr>
            <a:graphicFrameLocks noGrp="1"/>
          </p:cNvGraphicFramePr>
          <p:nvPr>
            <p:ph sz="quarter" idx="4294967295"/>
          </p:nvPr>
        </p:nvGraphicFramePr>
        <p:xfrm>
          <a:off x="3514725" y="1785938"/>
          <a:ext cx="4254500" cy="3279775"/>
        </p:xfrm>
        <a:graphic>
          <a:graphicData uri="http://schemas.openxmlformats.org/drawingml/2006/table">
            <a:tbl>
              <a:tblPr/>
              <a:tblGrid>
                <a:gridCol w="1188520"/>
                <a:gridCol w="3065980"/>
              </a:tblGrid>
              <a:tr h="842105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field</a:t>
                      </a:r>
                      <a:endParaRPr kumimoji="0" lang="de-DE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Irreducible</a:t>
                      </a: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polynomial</a:t>
                      </a:r>
                      <a:endParaRPr kumimoji="0" lang="de-DE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534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163 Bit</a:t>
                      </a:r>
                    </a:p>
                  </a:txBody>
                  <a:tcPr marL="91439" marR="9143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  <a:r>
                        <a:rPr kumimoji="0" lang="de-DE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163</a:t>
                      </a: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+x</a:t>
                      </a:r>
                      <a:r>
                        <a:rPr kumimoji="0" lang="de-DE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+x</a:t>
                      </a:r>
                      <a:r>
                        <a:rPr kumimoji="0" lang="de-DE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+x</a:t>
                      </a:r>
                      <a:r>
                        <a:rPr kumimoji="0" lang="de-DE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+1</a:t>
                      </a: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534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233 Bit</a:t>
                      </a:r>
                    </a:p>
                  </a:txBody>
                  <a:tcPr marL="91439" marR="9143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  <a:r>
                        <a:rPr kumimoji="0" lang="de-DE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233</a:t>
                      </a: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+x</a:t>
                      </a:r>
                      <a:r>
                        <a:rPr kumimoji="0" lang="de-DE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</a:t>
                      </a: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+1</a:t>
                      </a: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534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283 Bit</a:t>
                      </a:r>
                    </a:p>
                  </a:txBody>
                  <a:tcPr marL="91439" marR="9143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  <a:r>
                        <a:rPr kumimoji="0" lang="de-DE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283</a:t>
                      </a: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+x</a:t>
                      </a:r>
                      <a:r>
                        <a:rPr kumimoji="0" lang="de-DE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+x</a:t>
                      </a:r>
                      <a:r>
                        <a:rPr kumimoji="0" lang="de-DE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+x</a:t>
                      </a:r>
                      <a:r>
                        <a:rPr kumimoji="0" lang="de-DE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+1</a:t>
                      </a: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534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409 Bit</a:t>
                      </a:r>
                    </a:p>
                  </a:txBody>
                  <a:tcPr marL="91439" marR="9143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  <a:r>
                        <a:rPr kumimoji="0" lang="de-DE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409</a:t>
                      </a: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+x</a:t>
                      </a:r>
                      <a:r>
                        <a:rPr kumimoji="0" lang="de-DE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</a:t>
                      </a: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+1</a:t>
                      </a: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534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571 Bit</a:t>
                      </a:r>
                    </a:p>
                  </a:txBody>
                  <a:tcPr marL="91439" marR="9143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  <a:r>
                        <a:rPr kumimoji="0" lang="de-DE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571</a:t>
                      </a: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+x</a:t>
                      </a:r>
                      <a:r>
                        <a:rPr kumimoji="0" lang="de-DE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+x</a:t>
                      </a:r>
                      <a:r>
                        <a:rPr kumimoji="0" lang="de-DE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+x</a:t>
                      </a:r>
                      <a:r>
                        <a:rPr kumimoji="0" lang="de-DE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+1</a:t>
                      </a: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Rectangle 36"/>
          <p:cNvSpPr>
            <a:spLocks noChangeArrowheads="1"/>
          </p:cNvSpPr>
          <p:nvPr/>
        </p:nvSpPr>
        <p:spPr bwMode="auto">
          <a:xfrm>
            <a:off x="1514475" y="5357813"/>
            <a:ext cx="828675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5371" tIns="52686" rIns="105371" bIns="52686"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de-DE" sz="1800" b="1" dirty="0"/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de-DE" sz="2000" b="1" dirty="0">
                <a:solidFill>
                  <a:schemeClr val="accent6"/>
                </a:solidFill>
                <a:latin typeface="+mn-lt"/>
              </a:rPr>
              <a:t>Are </a:t>
            </a:r>
            <a:r>
              <a:rPr lang="de-DE" sz="2000" b="1" dirty="0" err="1">
                <a:solidFill>
                  <a:schemeClr val="accent6"/>
                </a:solidFill>
                <a:latin typeface="+mn-lt"/>
              </a:rPr>
              <a:t>either</a:t>
            </a:r>
            <a:r>
              <a:rPr lang="de-DE" sz="2000" b="1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de-DE" sz="2000" b="1" dirty="0" err="1">
                <a:solidFill>
                  <a:schemeClr val="accent6"/>
                </a:solidFill>
                <a:latin typeface="+mn-lt"/>
              </a:rPr>
              <a:t>trinomials</a:t>
            </a:r>
            <a:r>
              <a:rPr lang="de-DE" sz="2000" b="1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de-DE" sz="2000" b="1" dirty="0" err="1">
                <a:solidFill>
                  <a:schemeClr val="accent6"/>
                </a:solidFill>
                <a:latin typeface="+mn-lt"/>
              </a:rPr>
              <a:t>or</a:t>
            </a:r>
            <a:r>
              <a:rPr lang="de-DE" sz="2000" b="1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de-DE" sz="2000" b="1" dirty="0" err="1">
                <a:solidFill>
                  <a:schemeClr val="accent6"/>
                </a:solidFill>
                <a:latin typeface="+mn-lt"/>
              </a:rPr>
              <a:t>pentanomials</a:t>
            </a:r>
            <a:endParaRPr lang="de-DE" sz="2000" b="1" dirty="0">
              <a:solidFill>
                <a:schemeClr val="accent6"/>
              </a:solidFill>
              <a:latin typeface="+mn-lt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de-DE" sz="1000" b="1" dirty="0">
              <a:solidFill>
                <a:schemeClr val="accent6"/>
              </a:solidFill>
              <a:latin typeface="+mn-lt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de-DE" sz="2000" b="1" dirty="0">
                <a:solidFill>
                  <a:schemeClr val="accent6"/>
                </a:solidFill>
                <a:latin typeface="+mn-lt"/>
              </a:rPr>
              <a:t>Second </a:t>
            </a:r>
            <a:r>
              <a:rPr lang="de-DE" sz="2000" b="1" dirty="0" err="1">
                <a:solidFill>
                  <a:schemeClr val="accent6"/>
                </a:solidFill>
                <a:latin typeface="+mn-lt"/>
              </a:rPr>
              <a:t>highest</a:t>
            </a:r>
            <a:r>
              <a:rPr lang="de-DE" sz="2000" b="1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de-DE" sz="2000" b="1" dirty="0" err="1">
                <a:solidFill>
                  <a:schemeClr val="accent6"/>
                </a:solidFill>
                <a:latin typeface="+mn-lt"/>
              </a:rPr>
              <a:t>set</a:t>
            </a:r>
            <a:r>
              <a:rPr lang="de-DE" sz="2000" b="1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de-DE" sz="2000" b="1" dirty="0" err="1">
                <a:solidFill>
                  <a:schemeClr val="accent6"/>
                </a:solidFill>
                <a:latin typeface="+mn-lt"/>
              </a:rPr>
              <a:t>position</a:t>
            </a:r>
            <a:r>
              <a:rPr lang="de-DE" sz="2000" b="1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de-DE" sz="2000" b="1" dirty="0" err="1">
                <a:solidFill>
                  <a:schemeClr val="accent6"/>
                </a:solidFill>
                <a:latin typeface="+mn-lt"/>
              </a:rPr>
              <a:t>is</a:t>
            </a:r>
            <a:r>
              <a:rPr lang="de-DE" sz="2000" b="1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de-DE" sz="2000" b="1" dirty="0" err="1">
                <a:solidFill>
                  <a:schemeClr val="accent6"/>
                </a:solidFill>
                <a:latin typeface="+mn-lt"/>
              </a:rPr>
              <a:t>smaller</a:t>
            </a:r>
            <a:r>
              <a:rPr lang="de-DE" sz="2000" b="1" dirty="0">
                <a:solidFill>
                  <a:schemeClr val="accent6"/>
                </a:solidFill>
                <a:latin typeface="+mn-lt"/>
              </a:rPr>
              <a:t> m/2</a:t>
            </a:r>
          </a:p>
        </p:txBody>
      </p:sp>
    </p:spTree>
    <p:extLst>
      <p:ext uri="{BB962C8B-B14F-4D97-AF65-F5344CB8AC3E}">
        <p14:creationId xmlns:p14="http://schemas.microsoft.com/office/powerpoint/2010/main" xmlns="" val="24157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800225" y="1500188"/>
          <a:ext cx="8018463" cy="3929062"/>
        </p:xfrm>
        <a:graphic>
          <a:graphicData uri="http://schemas.openxmlformats.org/presentationml/2006/ole">
            <p:oleObj spid="_x0000_s51209" name="Image" r:id="rId3" imgW="8215873" imgH="4050794" progId="">
              <p:embed/>
            </p:oleObj>
          </a:graphicData>
        </a:graphic>
      </p:graphicFrame>
      <p:sp>
        <p:nvSpPr>
          <p:cNvPr id="47107" name="Titel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2400" smtClean="0"/>
              <a:t>Hard-Wired Reduction</a:t>
            </a:r>
          </a:p>
        </p:txBody>
      </p:sp>
      <p:sp>
        <p:nvSpPr>
          <p:cNvPr id="9" name="Rectangle 54"/>
          <p:cNvSpPr>
            <a:spLocks noChangeArrowheads="1"/>
          </p:cNvSpPr>
          <p:nvPr/>
        </p:nvSpPr>
        <p:spPr bwMode="auto">
          <a:xfrm>
            <a:off x="1585913" y="5429250"/>
            <a:ext cx="88582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5371" tIns="52686" rIns="105371" bIns="52686"/>
          <a:lstStyle/>
          <a:p>
            <a:pPr marL="527050" lvl="1" defTabSz="10541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à"/>
              <a:defRPr/>
            </a:pPr>
            <a:r>
              <a:rPr lang="de-DE" sz="2000" b="1" dirty="0" err="1">
                <a:latin typeface="+mn-lt"/>
                <a:sym typeface="Wingdings" pitchFamily="2" charset="2"/>
              </a:rPr>
              <a:t>Direct</a:t>
            </a:r>
            <a:r>
              <a:rPr lang="de-DE" sz="2000" b="1" dirty="0">
                <a:latin typeface="+mn-lt"/>
                <a:sym typeface="Wingdings" pitchFamily="2" charset="2"/>
              </a:rPr>
              <a:t> </a:t>
            </a:r>
            <a:r>
              <a:rPr lang="de-DE" sz="2000" b="1" dirty="0" err="1">
                <a:latin typeface="+mn-lt"/>
                <a:sym typeface="Wingdings" pitchFamily="2" charset="2"/>
              </a:rPr>
              <a:t>mapping</a:t>
            </a:r>
            <a:r>
              <a:rPr lang="de-DE" sz="2000" b="1" dirty="0">
                <a:latin typeface="+mn-lt"/>
                <a:sym typeface="Wingdings" pitchFamily="2" charset="2"/>
              </a:rPr>
              <a:t> </a:t>
            </a:r>
            <a:r>
              <a:rPr lang="de-DE" sz="2000" b="1" dirty="0" err="1">
                <a:latin typeface="+mn-lt"/>
                <a:sym typeface="Wingdings" pitchFamily="2" charset="2"/>
              </a:rPr>
              <a:t>from</a:t>
            </a:r>
            <a:r>
              <a:rPr lang="de-DE" sz="2000" b="1" dirty="0">
                <a:latin typeface="+mn-lt"/>
                <a:sym typeface="Wingdings" pitchFamily="2" charset="2"/>
              </a:rPr>
              <a:t> C </a:t>
            </a:r>
            <a:r>
              <a:rPr lang="de-DE" sz="2000" b="1" dirty="0" err="1">
                <a:latin typeface="+mn-lt"/>
                <a:sym typeface="Wingdings" pitchFamily="2" charset="2"/>
              </a:rPr>
              <a:t>to</a:t>
            </a:r>
            <a:r>
              <a:rPr lang="de-DE" sz="2000" b="1" dirty="0">
                <a:latin typeface="+mn-lt"/>
                <a:sym typeface="Wingdings" pitchFamily="2" charset="2"/>
              </a:rPr>
              <a:t> C0‘‘ </a:t>
            </a:r>
            <a:r>
              <a:rPr lang="de-DE" sz="2000" b="1" dirty="0" err="1">
                <a:latin typeface="+mn-lt"/>
                <a:sym typeface="Wingdings" pitchFamily="2" charset="2"/>
              </a:rPr>
              <a:t>with</a:t>
            </a:r>
            <a:r>
              <a:rPr lang="de-DE" sz="2000" b="1" dirty="0">
                <a:latin typeface="+mn-lt"/>
                <a:sym typeface="Wingdings" pitchFamily="2" charset="2"/>
              </a:rPr>
              <a:t> </a:t>
            </a:r>
            <a:r>
              <a:rPr lang="de-DE" sz="2000" b="1" dirty="0" err="1">
                <a:latin typeface="+mn-lt"/>
                <a:sym typeface="Wingdings" pitchFamily="2" charset="2"/>
              </a:rPr>
              <a:t>few</a:t>
            </a:r>
            <a:r>
              <a:rPr lang="de-DE" sz="2000" b="1" dirty="0">
                <a:latin typeface="+mn-lt"/>
                <a:sym typeface="Wingdings" pitchFamily="2" charset="2"/>
              </a:rPr>
              <a:t> XOR </a:t>
            </a:r>
            <a:r>
              <a:rPr lang="de-DE" sz="2000" b="1" dirty="0" err="1">
                <a:latin typeface="+mn-lt"/>
                <a:sym typeface="Wingdings" pitchFamily="2" charset="2"/>
              </a:rPr>
              <a:t>operations</a:t>
            </a:r>
            <a:endParaRPr lang="de-DE" sz="2000" b="1" dirty="0">
              <a:latin typeface="+mn-lt"/>
              <a:sym typeface="Wingdings" pitchFamily="2" charset="2"/>
            </a:endParaRPr>
          </a:p>
          <a:p>
            <a:pPr marL="527050" lvl="1" defTabSz="1054100">
              <a:lnSpc>
                <a:spcPct val="80000"/>
              </a:lnSpc>
              <a:spcBef>
                <a:spcPct val="20000"/>
              </a:spcBef>
              <a:buFontTx/>
              <a:buChar char="-"/>
              <a:defRPr/>
            </a:pPr>
            <a:r>
              <a:rPr lang="de-DE" sz="2000" b="1" dirty="0" err="1">
                <a:solidFill>
                  <a:srgbClr val="339966"/>
                </a:solidFill>
                <a:latin typeface="+mn-lt"/>
                <a:sym typeface="Wingdings" pitchFamily="2" charset="2"/>
              </a:rPr>
              <a:t>Very</a:t>
            </a:r>
            <a:r>
              <a:rPr lang="de-DE" sz="2000" b="1" dirty="0">
                <a:solidFill>
                  <a:srgbClr val="339966"/>
                </a:solidFill>
                <a:latin typeface="+mn-lt"/>
                <a:sym typeface="Wingdings" pitchFamily="2" charset="2"/>
              </a:rPr>
              <a:t> </a:t>
            </a:r>
            <a:r>
              <a:rPr lang="de-DE" sz="2000" b="1" dirty="0" err="1">
                <a:solidFill>
                  <a:srgbClr val="339966"/>
                </a:solidFill>
                <a:latin typeface="+mn-lt"/>
                <a:sym typeface="Wingdings" pitchFamily="2" charset="2"/>
              </a:rPr>
              <a:t>efficient</a:t>
            </a:r>
            <a:r>
              <a:rPr lang="de-DE" sz="2000" b="1" dirty="0">
                <a:solidFill>
                  <a:srgbClr val="339966"/>
                </a:solidFill>
                <a:latin typeface="+mn-lt"/>
                <a:sym typeface="Wingdings" pitchFamily="2" charset="2"/>
              </a:rPr>
              <a:t> </a:t>
            </a:r>
            <a:r>
              <a:rPr lang="de-DE" sz="2000" b="1" dirty="0" err="1">
                <a:solidFill>
                  <a:srgbClr val="339966"/>
                </a:solidFill>
                <a:latin typeface="+mn-lt"/>
                <a:sym typeface="Wingdings" pitchFamily="2" charset="2"/>
              </a:rPr>
              <a:t>combinatoric</a:t>
            </a:r>
            <a:r>
              <a:rPr lang="de-DE" sz="2000" b="1" dirty="0">
                <a:solidFill>
                  <a:srgbClr val="339966"/>
                </a:solidFill>
                <a:latin typeface="+mn-lt"/>
                <a:sym typeface="Wingdings" pitchFamily="2" charset="2"/>
              </a:rPr>
              <a:t> </a:t>
            </a:r>
            <a:r>
              <a:rPr lang="de-DE" sz="2000" b="1" dirty="0" err="1">
                <a:solidFill>
                  <a:srgbClr val="339966"/>
                </a:solidFill>
                <a:latin typeface="+mn-lt"/>
                <a:sym typeface="Wingdings" pitchFamily="2" charset="2"/>
              </a:rPr>
              <a:t>circuit</a:t>
            </a:r>
            <a:endParaRPr lang="de-DE" sz="2000" b="1" dirty="0">
              <a:solidFill>
                <a:srgbClr val="339966"/>
              </a:solidFill>
              <a:latin typeface="+mn-lt"/>
              <a:sym typeface="Wingdings" pitchFamily="2" charset="2"/>
            </a:endParaRPr>
          </a:p>
          <a:p>
            <a:pPr marL="527050" lvl="1" defTabSz="1054100">
              <a:lnSpc>
                <a:spcPct val="80000"/>
              </a:lnSpc>
              <a:spcBef>
                <a:spcPct val="20000"/>
              </a:spcBef>
              <a:buFontTx/>
              <a:buChar char="-"/>
              <a:defRPr/>
            </a:pPr>
            <a:r>
              <a:rPr lang="de-DE" sz="2000" b="1" dirty="0">
                <a:solidFill>
                  <a:srgbClr val="339966"/>
                </a:solidFill>
                <a:latin typeface="+mn-lt"/>
              </a:rPr>
              <a:t> </a:t>
            </a:r>
            <a:r>
              <a:rPr lang="de-DE" sz="2000" b="1" dirty="0" err="1">
                <a:solidFill>
                  <a:srgbClr val="339966"/>
                </a:solidFill>
                <a:latin typeface="+mn-lt"/>
              </a:rPr>
              <a:t>Reduction</a:t>
            </a:r>
            <a:r>
              <a:rPr lang="de-DE" sz="2000" b="1" dirty="0">
                <a:solidFill>
                  <a:srgbClr val="339966"/>
                </a:solidFill>
                <a:latin typeface="+mn-lt"/>
              </a:rPr>
              <a:t> in GF(2</a:t>
            </a:r>
            <a:r>
              <a:rPr lang="de-DE" sz="2000" b="1" baseline="30000" dirty="0">
                <a:solidFill>
                  <a:srgbClr val="339966"/>
                </a:solidFill>
                <a:latin typeface="+mn-lt"/>
              </a:rPr>
              <a:t>233</a:t>
            </a:r>
            <a:r>
              <a:rPr lang="de-DE" sz="2000" b="1" dirty="0">
                <a:solidFill>
                  <a:srgbClr val="339966"/>
                </a:solidFill>
                <a:latin typeface="+mn-lt"/>
              </a:rPr>
              <a:t>) </a:t>
            </a:r>
            <a:r>
              <a:rPr lang="de-DE" sz="2000" b="1" dirty="0" err="1">
                <a:solidFill>
                  <a:srgbClr val="339966"/>
                </a:solidFill>
                <a:latin typeface="+mn-lt"/>
              </a:rPr>
              <a:t>needs</a:t>
            </a:r>
            <a:r>
              <a:rPr lang="de-DE" sz="2000" b="1" dirty="0">
                <a:solidFill>
                  <a:srgbClr val="339966"/>
                </a:solidFill>
                <a:latin typeface="+mn-lt"/>
              </a:rPr>
              <a:t> 0.03mm² (0.25um CMOS</a:t>
            </a:r>
            <a:r>
              <a:rPr lang="de-DE" b="1" dirty="0">
                <a:solidFill>
                  <a:srgbClr val="339966"/>
                </a:solidFill>
              </a:rPr>
              <a:t>)</a:t>
            </a:r>
          </a:p>
          <a:p>
            <a:pPr marL="527050" lvl="1" defTabSz="1054100">
              <a:lnSpc>
                <a:spcPct val="80000"/>
              </a:lnSpc>
              <a:spcBef>
                <a:spcPct val="20000"/>
              </a:spcBef>
              <a:defRPr/>
            </a:pPr>
            <a:r>
              <a:rPr lang="de-DE" b="1" dirty="0">
                <a:solidFill>
                  <a:srgbClr val="FF0000"/>
                </a:solidFill>
              </a:rPr>
              <a:t>NOT FLEXIBLE!</a:t>
            </a:r>
            <a:endParaRPr lang="de-DE" b="1" dirty="0">
              <a:solidFill>
                <a:srgbClr val="339966"/>
              </a:solidFill>
            </a:endParaRPr>
          </a:p>
        </p:txBody>
      </p:sp>
      <p:sp>
        <p:nvSpPr>
          <p:cNvPr id="11" name="Rechteck 10"/>
          <p:cNvSpPr/>
          <p:nvPr/>
        </p:nvSpPr>
        <p:spPr bwMode="auto">
          <a:xfrm>
            <a:off x="4175125" y="3714750"/>
            <a:ext cx="5303838" cy="1214438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dirty="0">
                <a:latin typeface="+mn-lt"/>
              </a:rPr>
              <a:t>C1’∙r</a:t>
            </a:r>
          </a:p>
        </p:txBody>
      </p:sp>
      <p:sp>
        <p:nvSpPr>
          <p:cNvPr id="12" name="Rechteck 11"/>
          <p:cNvSpPr>
            <a:spLocks noChangeArrowheads="1"/>
          </p:cNvSpPr>
          <p:nvPr/>
        </p:nvSpPr>
        <p:spPr bwMode="auto">
          <a:xfrm>
            <a:off x="1514475" y="1820863"/>
            <a:ext cx="857250" cy="64293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hteck 12"/>
          <p:cNvSpPr>
            <a:spLocks noChangeArrowheads="1"/>
          </p:cNvSpPr>
          <p:nvPr/>
        </p:nvSpPr>
        <p:spPr bwMode="auto">
          <a:xfrm>
            <a:off x="1782763" y="2857500"/>
            <a:ext cx="571500" cy="5000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hteck 13"/>
          <p:cNvSpPr>
            <a:spLocks noChangeArrowheads="1"/>
          </p:cNvSpPr>
          <p:nvPr/>
        </p:nvSpPr>
        <p:spPr bwMode="auto">
          <a:xfrm>
            <a:off x="2174875" y="3463925"/>
            <a:ext cx="857250" cy="6429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hteck 14"/>
          <p:cNvSpPr>
            <a:spLocks noChangeArrowheads="1"/>
          </p:cNvSpPr>
          <p:nvPr/>
        </p:nvSpPr>
        <p:spPr bwMode="auto">
          <a:xfrm>
            <a:off x="2443163" y="4535488"/>
            <a:ext cx="571500" cy="3571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feld 15"/>
          <p:cNvSpPr txBox="1"/>
          <p:nvPr/>
        </p:nvSpPr>
        <p:spPr>
          <a:xfrm>
            <a:off x="5035550" y="2028825"/>
            <a:ext cx="83661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accent6"/>
                </a:solidFill>
                <a:latin typeface="+mn-lt"/>
              </a:rPr>
              <a:t>(∙x</a:t>
            </a:r>
            <a:r>
              <a:rPr lang="en-US" sz="2000" baseline="30000" dirty="0">
                <a:solidFill>
                  <a:schemeClr val="accent6"/>
                </a:solidFill>
                <a:latin typeface="+mn-lt"/>
              </a:rPr>
              <a:t>233</a:t>
            </a:r>
            <a:r>
              <a:rPr lang="en-US" sz="2000" dirty="0">
                <a:solidFill>
                  <a:schemeClr val="accent6"/>
                </a:solidFill>
                <a:latin typeface="+mn-lt"/>
              </a:rPr>
              <a:t>)</a:t>
            </a:r>
            <a:endParaRPr lang="en-US" sz="2000" baseline="3000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6657975" y="2500313"/>
            <a:ext cx="7429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accent6"/>
                </a:solidFill>
                <a:latin typeface="+mn-lt"/>
              </a:rPr>
              <a:t>(∙x</a:t>
            </a:r>
            <a:r>
              <a:rPr lang="en-US" sz="2000" baseline="30000" dirty="0">
                <a:solidFill>
                  <a:schemeClr val="accent6"/>
                </a:solidFill>
                <a:latin typeface="+mn-lt"/>
              </a:rPr>
              <a:t>74</a:t>
            </a:r>
            <a:r>
              <a:rPr lang="en-US" sz="2000" dirty="0">
                <a:solidFill>
                  <a:schemeClr val="accent6"/>
                </a:solidFill>
                <a:latin typeface="+mn-lt"/>
              </a:rPr>
              <a:t>)</a:t>
            </a:r>
            <a:endParaRPr lang="en-US" sz="2000" baseline="3000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8658225" y="2857500"/>
            <a:ext cx="6477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accent6"/>
                </a:solidFill>
                <a:latin typeface="+mn-lt"/>
              </a:rPr>
              <a:t>(∙x</a:t>
            </a:r>
            <a:r>
              <a:rPr lang="en-US" sz="2000" baseline="30000" dirty="0">
                <a:solidFill>
                  <a:schemeClr val="accent6"/>
                </a:solidFill>
                <a:latin typeface="+mn-lt"/>
              </a:rPr>
              <a:t>0</a:t>
            </a:r>
            <a:r>
              <a:rPr lang="en-US" sz="2000" dirty="0">
                <a:solidFill>
                  <a:schemeClr val="accent6"/>
                </a:solidFill>
                <a:latin typeface="+mn-lt"/>
              </a:rPr>
              <a:t>)</a:t>
            </a:r>
            <a:endParaRPr lang="en-US" sz="2000" baseline="3000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5157788" y="3714750"/>
            <a:ext cx="83661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accent6"/>
                </a:solidFill>
                <a:latin typeface="+mn-lt"/>
              </a:rPr>
              <a:t>(∙x</a:t>
            </a:r>
            <a:r>
              <a:rPr lang="en-US" sz="2000" baseline="30000" dirty="0">
                <a:solidFill>
                  <a:schemeClr val="accent6"/>
                </a:solidFill>
                <a:latin typeface="+mn-lt"/>
              </a:rPr>
              <a:t>233</a:t>
            </a:r>
            <a:r>
              <a:rPr lang="en-US" sz="2000" dirty="0">
                <a:solidFill>
                  <a:schemeClr val="accent6"/>
                </a:solidFill>
                <a:latin typeface="+mn-lt"/>
              </a:rPr>
              <a:t>)</a:t>
            </a:r>
            <a:endParaRPr lang="en-US" sz="2000" baseline="3000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6799263" y="4114800"/>
            <a:ext cx="74136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accent6"/>
                </a:solidFill>
                <a:latin typeface="+mn-lt"/>
              </a:rPr>
              <a:t>(∙x</a:t>
            </a:r>
            <a:r>
              <a:rPr lang="en-US" sz="2000" baseline="30000" dirty="0">
                <a:solidFill>
                  <a:schemeClr val="accent6"/>
                </a:solidFill>
                <a:latin typeface="+mn-lt"/>
              </a:rPr>
              <a:t>74</a:t>
            </a:r>
            <a:r>
              <a:rPr lang="en-US" sz="2000" dirty="0">
                <a:solidFill>
                  <a:schemeClr val="accent6"/>
                </a:solidFill>
                <a:latin typeface="+mn-lt"/>
              </a:rPr>
              <a:t>)</a:t>
            </a:r>
            <a:endParaRPr lang="en-US" sz="2000" baseline="3000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8780463" y="4543425"/>
            <a:ext cx="6477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accent6"/>
                </a:solidFill>
                <a:latin typeface="+mn-lt"/>
              </a:rPr>
              <a:t>(∙x</a:t>
            </a:r>
            <a:r>
              <a:rPr lang="en-US" sz="2000" baseline="30000" dirty="0">
                <a:solidFill>
                  <a:schemeClr val="accent6"/>
                </a:solidFill>
                <a:latin typeface="+mn-lt"/>
              </a:rPr>
              <a:t>0</a:t>
            </a:r>
            <a:r>
              <a:rPr lang="en-US" sz="2000" dirty="0">
                <a:solidFill>
                  <a:schemeClr val="accent6"/>
                </a:solidFill>
                <a:latin typeface="+mn-lt"/>
              </a:rPr>
              <a:t>)</a:t>
            </a:r>
            <a:endParaRPr lang="en-US" sz="2000" baseline="3000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10" name="Rechteck 9"/>
          <p:cNvSpPr/>
          <p:nvPr/>
        </p:nvSpPr>
        <p:spPr bwMode="auto">
          <a:xfrm>
            <a:off x="2514600" y="2071688"/>
            <a:ext cx="6946900" cy="1214437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dirty="0">
                <a:latin typeface="+mn-lt"/>
              </a:rPr>
              <a:t>C1∙r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6943725" y="2500313"/>
            <a:ext cx="18764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accent6"/>
                </a:solidFill>
                <a:latin typeface="+mn-lt"/>
              </a:rPr>
              <a:t>r=(x</a:t>
            </a:r>
            <a:r>
              <a:rPr lang="en-US" sz="2000" baseline="30000" dirty="0">
                <a:solidFill>
                  <a:schemeClr val="accent6"/>
                </a:solidFill>
                <a:latin typeface="+mn-lt"/>
              </a:rPr>
              <a:t>233</a:t>
            </a:r>
            <a:r>
              <a:rPr lang="en-US" sz="2000" dirty="0">
                <a:solidFill>
                  <a:schemeClr val="accent6"/>
                </a:solidFill>
                <a:latin typeface="+mn-lt"/>
              </a:rPr>
              <a:t>+x</a:t>
            </a:r>
            <a:r>
              <a:rPr lang="en-US" sz="2000" baseline="30000" dirty="0">
                <a:solidFill>
                  <a:schemeClr val="accent6"/>
                </a:solidFill>
              </a:rPr>
              <a:t>74</a:t>
            </a:r>
            <a:r>
              <a:rPr lang="en-US" sz="2000" dirty="0">
                <a:solidFill>
                  <a:schemeClr val="accent6"/>
                </a:solidFill>
              </a:rPr>
              <a:t>+x</a:t>
            </a:r>
            <a:r>
              <a:rPr lang="en-US" sz="2000" baseline="30000" dirty="0">
                <a:solidFill>
                  <a:schemeClr val="accent6"/>
                </a:solidFill>
              </a:rPr>
              <a:t>0</a:t>
            </a:r>
            <a:r>
              <a:rPr lang="en-US" sz="2000" dirty="0">
                <a:solidFill>
                  <a:schemeClr val="accent6"/>
                </a:solidFill>
              </a:rPr>
              <a:t>)</a:t>
            </a:r>
            <a:endParaRPr lang="en-US" sz="2000" baseline="3000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7515225" y="4143375"/>
            <a:ext cx="18764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accent6"/>
                </a:solidFill>
                <a:latin typeface="+mn-lt"/>
              </a:rPr>
              <a:t>r=(x</a:t>
            </a:r>
            <a:r>
              <a:rPr lang="en-US" sz="2000" baseline="30000" dirty="0">
                <a:solidFill>
                  <a:schemeClr val="accent6"/>
                </a:solidFill>
                <a:latin typeface="+mn-lt"/>
              </a:rPr>
              <a:t>233</a:t>
            </a:r>
            <a:r>
              <a:rPr lang="en-US" sz="2000" dirty="0">
                <a:solidFill>
                  <a:schemeClr val="accent6"/>
                </a:solidFill>
                <a:latin typeface="+mn-lt"/>
              </a:rPr>
              <a:t>+x</a:t>
            </a:r>
            <a:r>
              <a:rPr lang="en-US" sz="2000" baseline="30000" dirty="0">
                <a:solidFill>
                  <a:schemeClr val="accent6"/>
                </a:solidFill>
              </a:rPr>
              <a:t>74</a:t>
            </a:r>
            <a:r>
              <a:rPr lang="en-US" sz="2000" dirty="0">
                <a:solidFill>
                  <a:schemeClr val="accent6"/>
                </a:solidFill>
              </a:rPr>
              <a:t>+x</a:t>
            </a:r>
            <a:r>
              <a:rPr lang="en-US" sz="2000" baseline="30000" dirty="0">
                <a:solidFill>
                  <a:schemeClr val="accent6"/>
                </a:solidFill>
              </a:rPr>
              <a:t>0</a:t>
            </a:r>
            <a:r>
              <a:rPr lang="en-US" sz="2000" dirty="0">
                <a:solidFill>
                  <a:schemeClr val="accent6"/>
                </a:solidFill>
              </a:rPr>
              <a:t>)</a:t>
            </a:r>
            <a:endParaRPr lang="en-US" sz="2000" baseline="30000" dirty="0">
              <a:solidFill>
                <a:schemeClr val="accent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8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10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el 1"/>
          <p:cNvSpPr>
            <a:spLocks noGrp="1"/>
          </p:cNvSpPr>
          <p:nvPr>
            <p:ph type="title" idx="4294967295"/>
          </p:nvPr>
        </p:nvSpPr>
        <p:spPr>
          <a:xfrm>
            <a:off x="1514475" y="958850"/>
            <a:ext cx="6934200" cy="355600"/>
          </a:xfrm>
        </p:spPr>
        <p:txBody>
          <a:bodyPr/>
          <a:lstStyle/>
          <a:p>
            <a:r>
              <a:rPr lang="en-US" sz="2400" smtClean="0"/>
              <a:t>Multiple Hard-Wired Reduction Blocks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945188" y="2200275"/>
            <a:ext cx="464185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b="1" kern="0" dirty="0">
                <a:solidFill>
                  <a:schemeClr val="accent6"/>
                </a:solidFill>
                <a:latin typeface="+mn-lt"/>
                <a:sym typeface="Wingdings" pitchFamily="2" charset="2"/>
              </a:rPr>
              <a:t>Fast, small</a:t>
            </a: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endParaRPr lang="en-US" b="1" kern="0" dirty="0">
              <a:solidFill>
                <a:schemeClr val="accent6"/>
              </a:solidFill>
              <a:latin typeface="+mn-lt"/>
              <a:sym typeface="Wingdings" pitchFamily="2" charset="2"/>
            </a:endParaRP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endParaRPr lang="en-US" b="1" kern="0" dirty="0">
              <a:solidFill>
                <a:schemeClr val="accent6"/>
              </a:solidFill>
              <a:latin typeface="+mn-lt"/>
              <a:sym typeface="Wingdings" pitchFamily="2" charset="2"/>
            </a:endParaRP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endParaRPr lang="en-US" b="1" kern="0" dirty="0">
              <a:solidFill>
                <a:schemeClr val="accent6"/>
              </a:solidFill>
              <a:latin typeface="+mn-lt"/>
              <a:sym typeface="Wingdings" pitchFamily="2" charset="2"/>
            </a:endParaRP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endParaRPr lang="en-US" b="1" kern="0" dirty="0">
              <a:solidFill>
                <a:schemeClr val="accent6"/>
              </a:solidFill>
              <a:latin typeface="+mn-lt"/>
              <a:sym typeface="Wingdings" pitchFamily="2" charset="2"/>
            </a:endParaRP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endParaRPr lang="en-US" b="1" kern="0" dirty="0">
              <a:solidFill>
                <a:schemeClr val="accent6"/>
              </a:solidFill>
              <a:latin typeface="+mn-lt"/>
              <a:sym typeface="Wingdings" pitchFamily="2" charset="2"/>
            </a:endParaRP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endParaRPr lang="en-US" b="1" kern="0" dirty="0">
              <a:solidFill>
                <a:schemeClr val="accent6"/>
              </a:solidFill>
              <a:latin typeface="+mn-lt"/>
              <a:sym typeface="Wingdings" pitchFamily="2" charset="2"/>
            </a:endParaRPr>
          </a:p>
          <a:p>
            <a:pPr marL="395288" indent="-395288" defTabSz="1054100">
              <a:spcBef>
                <a:spcPct val="20000"/>
              </a:spcBef>
              <a:buFontTx/>
              <a:buChar char="•"/>
              <a:defRPr/>
            </a:pPr>
            <a:r>
              <a:rPr lang="en-US" b="1" kern="0" dirty="0">
                <a:solidFill>
                  <a:schemeClr val="accent6"/>
                </a:solidFill>
                <a:latin typeface="+mn-lt"/>
                <a:sym typeface="Wingdings" pitchFamily="2" charset="2"/>
              </a:rPr>
              <a:t>Limited flexibility</a:t>
            </a: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endParaRPr lang="de-DE" sz="2800" b="1" kern="0" dirty="0">
              <a:solidFill>
                <a:srgbClr val="339966"/>
              </a:solidFill>
              <a:latin typeface="+mn-lt"/>
            </a:endParaRPr>
          </a:p>
          <a:p>
            <a:pPr marL="527050" lvl="1" indent="-69850" defTabSz="1054100">
              <a:spcBef>
                <a:spcPct val="20000"/>
              </a:spcBef>
              <a:buFontTx/>
              <a:buChar char="–"/>
              <a:defRPr/>
            </a:pPr>
            <a:endParaRPr lang="de-DE" sz="1500" b="1" kern="0" dirty="0">
              <a:solidFill>
                <a:srgbClr val="339966"/>
              </a:solidFill>
              <a:latin typeface="+mn-lt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987550" y="2200275"/>
            <a:ext cx="2951163" cy="360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de-DE">
                <a:latin typeface="+mn-lt"/>
              </a:rPr>
              <a:t>C</a:t>
            </a:r>
          </a:p>
        </p:txBody>
      </p:sp>
      <p:cxnSp>
        <p:nvCxnSpPr>
          <p:cNvPr id="48133" name="AutoShape 11"/>
          <p:cNvCxnSpPr>
            <a:cxnSpLocks noChangeShapeType="1"/>
            <a:stCxn id="7" idx="2"/>
            <a:endCxn id="22" idx="0"/>
          </p:cNvCxnSpPr>
          <p:nvPr/>
        </p:nvCxnSpPr>
        <p:spPr bwMode="auto">
          <a:xfrm rot="5400000">
            <a:off x="2347119" y="2307432"/>
            <a:ext cx="863600" cy="137001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8134" name="AutoShape 12"/>
          <p:cNvCxnSpPr>
            <a:cxnSpLocks noChangeShapeType="1"/>
            <a:stCxn id="7" idx="2"/>
          </p:cNvCxnSpPr>
          <p:nvPr/>
        </p:nvCxnSpPr>
        <p:spPr bwMode="auto">
          <a:xfrm rot="16200000" flipH="1">
            <a:off x="3715544" y="2309019"/>
            <a:ext cx="863600" cy="136683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8135" name="AutoShape 13"/>
          <p:cNvCxnSpPr>
            <a:cxnSpLocks noChangeShapeType="1"/>
            <a:stCxn id="7" idx="2"/>
          </p:cNvCxnSpPr>
          <p:nvPr/>
        </p:nvCxnSpPr>
        <p:spPr bwMode="auto">
          <a:xfrm>
            <a:off x="3463925" y="2560638"/>
            <a:ext cx="0" cy="863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1" name="AutoShape 14"/>
          <p:cNvSpPr>
            <a:spLocks noChangeArrowheads="1"/>
          </p:cNvSpPr>
          <p:nvPr/>
        </p:nvSpPr>
        <p:spPr bwMode="auto">
          <a:xfrm>
            <a:off x="2852738" y="4864100"/>
            <a:ext cx="1223962" cy="50482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de-DE">
                <a:latin typeface="+mn-lt"/>
              </a:rPr>
              <a:t>MUX</a:t>
            </a:r>
          </a:p>
        </p:txBody>
      </p:sp>
      <p:cxnSp>
        <p:nvCxnSpPr>
          <p:cNvPr id="48137" name="AutoShape 15"/>
          <p:cNvCxnSpPr>
            <a:cxnSpLocks noChangeShapeType="1"/>
            <a:endCxn id="17" idx="0"/>
          </p:cNvCxnSpPr>
          <p:nvPr/>
        </p:nvCxnSpPr>
        <p:spPr bwMode="auto">
          <a:xfrm rot="16200000" flipH="1">
            <a:off x="2256632" y="3910806"/>
            <a:ext cx="647700" cy="96996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8138" name="AutoShape 16"/>
          <p:cNvCxnSpPr>
            <a:cxnSpLocks noChangeShapeType="1"/>
            <a:endCxn id="18" idx="0"/>
          </p:cNvCxnSpPr>
          <p:nvPr/>
        </p:nvCxnSpPr>
        <p:spPr bwMode="auto">
          <a:xfrm rot="5400000">
            <a:off x="3984626" y="3873500"/>
            <a:ext cx="647700" cy="10445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8139" name="AutoShape 17"/>
          <p:cNvCxnSpPr>
            <a:cxnSpLocks noChangeShapeType="1"/>
            <a:endCxn id="11" idx="0"/>
          </p:cNvCxnSpPr>
          <p:nvPr/>
        </p:nvCxnSpPr>
        <p:spPr bwMode="auto">
          <a:xfrm>
            <a:off x="3463925" y="4071938"/>
            <a:ext cx="1588" cy="7921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2525713" y="5945188"/>
            <a:ext cx="1873250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de-DE">
                <a:latin typeface="+mn-lt"/>
              </a:rPr>
              <a:t>C‘‘</a:t>
            </a:r>
          </a:p>
        </p:txBody>
      </p:sp>
      <p:cxnSp>
        <p:nvCxnSpPr>
          <p:cNvPr id="48141" name="AutoShape 22"/>
          <p:cNvCxnSpPr>
            <a:cxnSpLocks noChangeShapeType="1"/>
            <a:stCxn id="11" idx="2"/>
            <a:endCxn id="15" idx="0"/>
          </p:cNvCxnSpPr>
          <p:nvPr/>
        </p:nvCxnSpPr>
        <p:spPr bwMode="auto">
          <a:xfrm flipH="1">
            <a:off x="3462338" y="5368925"/>
            <a:ext cx="3175" cy="5762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7" name="Line 23"/>
          <p:cNvSpPr>
            <a:spLocks noChangeShapeType="1"/>
          </p:cNvSpPr>
          <p:nvPr/>
        </p:nvSpPr>
        <p:spPr bwMode="auto">
          <a:xfrm>
            <a:off x="3065463" y="471963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8" name="Line 25"/>
          <p:cNvSpPr>
            <a:spLocks noChangeShapeType="1"/>
          </p:cNvSpPr>
          <p:nvPr/>
        </p:nvSpPr>
        <p:spPr bwMode="auto">
          <a:xfrm>
            <a:off x="3786188" y="471963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cxnSp>
        <p:nvCxnSpPr>
          <p:cNvPr id="48144" name="AutoShape 27"/>
          <p:cNvCxnSpPr>
            <a:cxnSpLocks noChangeShapeType="1"/>
          </p:cNvCxnSpPr>
          <p:nvPr/>
        </p:nvCxnSpPr>
        <p:spPr bwMode="auto">
          <a:xfrm>
            <a:off x="2490788" y="5080000"/>
            <a:ext cx="35877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0" name="Text Box 28"/>
          <p:cNvSpPr txBox="1">
            <a:spLocks noChangeArrowheads="1"/>
          </p:cNvSpPr>
          <p:nvPr/>
        </p:nvSpPr>
        <p:spPr bwMode="auto">
          <a:xfrm>
            <a:off x="2163763" y="4919663"/>
            <a:ext cx="4143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400">
                <a:latin typeface="+mn-lt"/>
              </a:rPr>
              <a:t>sel</a:t>
            </a:r>
          </a:p>
        </p:txBody>
      </p:sp>
      <p:graphicFrame>
        <p:nvGraphicFramePr>
          <p:cNvPr id="21" name="Group 66"/>
          <p:cNvGraphicFramePr>
            <a:graphicFrameLocks noGrp="1"/>
          </p:cNvGraphicFramePr>
          <p:nvPr>
            <p:ph sz="half" idx="4294967295"/>
          </p:nvPr>
        </p:nvGraphicFramePr>
        <p:xfrm>
          <a:off x="6300788" y="3143250"/>
          <a:ext cx="4138612" cy="1781175"/>
        </p:xfrm>
        <a:graphic>
          <a:graphicData uri="http://schemas.openxmlformats.org/drawingml/2006/table">
            <a:tbl>
              <a:tblPr/>
              <a:tblGrid>
                <a:gridCol w="3148599"/>
                <a:gridCol w="990013"/>
              </a:tblGrid>
              <a:tr h="399025"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Configuration</a:t>
                      </a:r>
                      <a:endParaRPr kumimoji="0" lang="de-DE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marT="45740" marB="457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mm²</a:t>
                      </a:r>
                    </a:p>
                  </a:txBody>
                  <a:tcPr marL="91439" marR="91439" marT="45740" marB="457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243"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163+233+283</a:t>
                      </a:r>
                    </a:p>
                  </a:txBody>
                  <a:tcPr marL="91439" marR="91439" marT="45740" marB="457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0,18</a:t>
                      </a:r>
                    </a:p>
                  </a:txBody>
                  <a:tcPr marL="91439" marR="91439" marT="45740" marB="457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8907"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163+233+283+409+571</a:t>
                      </a:r>
                    </a:p>
                  </a:txBody>
                  <a:tcPr marL="91439" marR="91439" marT="45740" marB="457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0,44</a:t>
                      </a:r>
                    </a:p>
                  </a:txBody>
                  <a:tcPr marL="91439" marR="91439" marT="45740" marB="457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AutoShape 67"/>
          <p:cNvSpPr>
            <a:spLocks noChangeArrowheads="1"/>
          </p:cNvSpPr>
          <p:nvPr/>
        </p:nvSpPr>
        <p:spPr bwMode="auto">
          <a:xfrm>
            <a:off x="1481138" y="3424238"/>
            <a:ext cx="1223962" cy="6477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de-DE">
                <a:latin typeface="+mn-lt"/>
              </a:rPr>
              <a:t>Red163</a:t>
            </a:r>
          </a:p>
        </p:txBody>
      </p:sp>
      <p:sp>
        <p:nvSpPr>
          <p:cNvPr id="23" name="AutoShape 68"/>
          <p:cNvSpPr>
            <a:spLocks noChangeArrowheads="1"/>
          </p:cNvSpPr>
          <p:nvPr/>
        </p:nvSpPr>
        <p:spPr bwMode="auto">
          <a:xfrm>
            <a:off x="2849563" y="3424238"/>
            <a:ext cx="1223962" cy="6477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de-DE">
                <a:latin typeface="+mn-lt"/>
              </a:rPr>
              <a:t>Red233</a:t>
            </a:r>
          </a:p>
        </p:txBody>
      </p:sp>
      <p:sp>
        <p:nvSpPr>
          <p:cNvPr id="24" name="AutoShape 69"/>
          <p:cNvSpPr>
            <a:spLocks noChangeArrowheads="1"/>
          </p:cNvSpPr>
          <p:nvPr/>
        </p:nvSpPr>
        <p:spPr bwMode="auto">
          <a:xfrm>
            <a:off x="4217988" y="3424238"/>
            <a:ext cx="1223962" cy="6477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de-DE">
                <a:latin typeface="+mn-lt"/>
              </a:rPr>
              <a:t>Red283</a:t>
            </a:r>
          </a:p>
        </p:txBody>
      </p:sp>
    </p:spTree>
    <p:extLst>
      <p:ext uri="{BB962C8B-B14F-4D97-AF65-F5344CB8AC3E}">
        <p14:creationId xmlns:p14="http://schemas.microsoft.com/office/powerpoint/2010/main" xmlns="" val="351429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el 1"/>
          <p:cNvSpPr>
            <a:spLocks noGrp="1"/>
          </p:cNvSpPr>
          <p:nvPr>
            <p:ph type="title" idx="4294967295"/>
          </p:nvPr>
        </p:nvSpPr>
        <p:spPr>
          <a:xfrm>
            <a:off x="1514475" y="958850"/>
            <a:ext cx="6934200" cy="355600"/>
          </a:xfrm>
        </p:spPr>
        <p:txBody>
          <a:bodyPr/>
          <a:lstStyle/>
          <a:p>
            <a:r>
              <a:rPr lang="en-US" sz="2400" smtClean="0"/>
              <a:t>Flexible Shift Reduction - Design</a:t>
            </a:r>
          </a:p>
        </p:txBody>
      </p:sp>
      <p:pic>
        <p:nvPicPr>
          <p:cNvPr id="49155" name="Picture 5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65200" y="1571625"/>
            <a:ext cx="8764588" cy="5286375"/>
          </a:xfrm>
          <a:noFill/>
        </p:spPr>
      </p:pic>
    </p:spTree>
    <p:extLst>
      <p:ext uri="{BB962C8B-B14F-4D97-AF65-F5344CB8AC3E}">
        <p14:creationId xmlns:p14="http://schemas.microsoft.com/office/powerpoint/2010/main" xmlns="" val="141810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el 1"/>
          <p:cNvSpPr>
            <a:spLocks noGrp="1"/>
          </p:cNvSpPr>
          <p:nvPr>
            <p:ph type="title" idx="4294967295"/>
          </p:nvPr>
        </p:nvSpPr>
        <p:spPr>
          <a:xfrm>
            <a:off x="1514475" y="958850"/>
            <a:ext cx="6934200" cy="355600"/>
          </a:xfrm>
        </p:spPr>
        <p:txBody>
          <a:bodyPr/>
          <a:lstStyle/>
          <a:p>
            <a:r>
              <a:rPr lang="en-US" sz="2400" smtClean="0"/>
              <a:t>Comparison of complete ECC designs</a:t>
            </a:r>
          </a:p>
        </p:txBody>
      </p:sp>
      <p:graphicFrame>
        <p:nvGraphicFramePr>
          <p:cNvPr id="50179" name="Diagramm 6"/>
          <p:cNvGraphicFramePr>
            <a:graphicFrameLocks/>
          </p:cNvGraphicFramePr>
          <p:nvPr/>
        </p:nvGraphicFramePr>
        <p:xfrm>
          <a:off x="441325" y="1571625"/>
          <a:ext cx="3073400" cy="4957763"/>
        </p:xfrm>
        <a:graphic>
          <a:graphicData uri="http://schemas.openxmlformats.org/presentationml/2006/ole">
            <p:oleObj spid="_x0000_s52247" r:id="rId3" imgW="3078747" imgH="4956478" progId="Excel.Chart.8">
              <p:embed/>
            </p:oleObj>
          </a:graphicData>
        </a:graphic>
      </p:graphicFrame>
      <p:graphicFrame>
        <p:nvGraphicFramePr>
          <p:cNvPr id="50180" name="Diagramm 7"/>
          <p:cNvGraphicFramePr>
            <a:graphicFrameLocks/>
          </p:cNvGraphicFramePr>
          <p:nvPr/>
        </p:nvGraphicFramePr>
        <p:xfrm>
          <a:off x="3443288" y="1571625"/>
          <a:ext cx="3286125" cy="4972050"/>
        </p:xfrm>
        <a:graphic>
          <a:graphicData uri="http://schemas.openxmlformats.org/presentationml/2006/ole">
            <p:oleObj spid="_x0000_s52248" r:id="rId4" imgW="3286029" imgH="4968671" progId="Excel.Chart.8">
              <p:embed/>
            </p:oleObj>
          </a:graphicData>
        </a:graphic>
      </p:graphicFrame>
      <p:graphicFrame>
        <p:nvGraphicFramePr>
          <p:cNvPr id="50181" name="Diagramm 8"/>
          <p:cNvGraphicFramePr>
            <a:graphicFrameLocks/>
          </p:cNvGraphicFramePr>
          <p:nvPr/>
        </p:nvGraphicFramePr>
        <p:xfrm>
          <a:off x="6443663" y="1581150"/>
          <a:ext cx="4814887" cy="4972050"/>
        </p:xfrm>
        <a:graphic>
          <a:graphicData uri="http://schemas.openxmlformats.org/presentationml/2006/ole">
            <p:oleObj spid="_x0000_s52249" r:id="rId5" imgW="4816257" imgH="4974767" progId="Excel.Chart.8">
              <p:embed/>
            </p:oleObj>
          </a:graphicData>
        </a:graphic>
      </p:graphicFrame>
      <p:sp>
        <p:nvSpPr>
          <p:cNvPr id="9" name="Textfeld 8"/>
          <p:cNvSpPr txBox="1"/>
          <p:nvPr/>
        </p:nvSpPr>
        <p:spPr>
          <a:xfrm>
            <a:off x="1085850" y="1428750"/>
            <a:ext cx="67452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accent6"/>
                </a:solidFill>
                <a:latin typeface="+mn-lt"/>
              </a:rPr>
              <a:t>Time and energy for one Elliptic Curve Point Multiplication</a:t>
            </a:r>
          </a:p>
        </p:txBody>
      </p:sp>
    </p:spTree>
    <p:extLst>
      <p:ext uri="{BB962C8B-B14F-4D97-AF65-F5344CB8AC3E}">
        <p14:creationId xmlns:p14="http://schemas.microsoft.com/office/powerpoint/2010/main" xmlns="" val="98519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5" name="Picture 2" descr="C:\Dokumente und Einstellungen\Administrator\Desktop\stp\tex\da\pix\blocks_ecc23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9063" y="1452563"/>
            <a:ext cx="7037387" cy="456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/>
              <a:t>Interface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12713" y="4113213"/>
            <a:ext cx="8139112" cy="291147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b="1"/>
              <a:t>Memory like or AMBA interface</a:t>
            </a:r>
          </a:p>
          <a:p>
            <a:endParaRPr lang="en-US" sz="1600" b="1">
              <a:latin typeface="Courier New" pitchFamily="49" charset="0"/>
            </a:endParaRPr>
          </a:p>
          <a:p>
            <a:r>
              <a:rPr lang="en-US" sz="1600" b="1">
                <a:latin typeface="Courier New" pitchFamily="49" charset="0"/>
              </a:rPr>
              <a:t>entity eccx is</a:t>
            </a:r>
          </a:p>
          <a:p>
            <a:r>
              <a:rPr lang="en-US" sz="1600" b="1">
                <a:latin typeface="Courier New" pitchFamily="49" charset="0"/>
              </a:rPr>
              <a:t>  port (clk               : in    std_logic;</a:t>
            </a:r>
          </a:p>
          <a:p>
            <a:r>
              <a:rPr lang="en-US" sz="1600" b="1">
                <a:latin typeface="Courier New" pitchFamily="49" charset="0"/>
              </a:rPr>
              <a:t>        resetn            : in    std_logic;</a:t>
            </a:r>
          </a:p>
          <a:p>
            <a:r>
              <a:rPr lang="en-US" sz="1600" b="1">
                <a:latin typeface="Courier New" pitchFamily="49" charset="0"/>
              </a:rPr>
              <a:t>        ex_ad             : in    std_logic_vector(7 downto 0);</a:t>
            </a:r>
          </a:p>
          <a:p>
            <a:r>
              <a:rPr lang="en-US" sz="1600" b="1">
                <a:latin typeface="Courier New" pitchFamily="49" charset="0"/>
              </a:rPr>
              <a:t>        ex_en             : in    std_logic;</a:t>
            </a:r>
          </a:p>
          <a:p>
            <a:r>
              <a:rPr lang="en-US" sz="1600" b="1">
                <a:latin typeface="Courier New" pitchFamily="49" charset="0"/>
              </a:rPr>
              <a:t>        ex_we             : in    std_logic;</a:t>
            </a:r>
          </a:p>
          <a:p>
            <a:r>
              <a:rPr lang="en-US" sz="1600" b="1">
                <a:latin typeface="Courier New" pitchFamily="49" charset="0"/>
              </a:rPr>
              <a:t>        ex_in             : in    std_logic_vector(31 downto 0);</a:t>
            </a:r>
          </a:p>
          <a:p>
            <a:r>
              <a:rPr lang="en-US" sz="1600" b="1">
                <a:latin typeface="Courier New" pitchFamily="49" charset="0"/>
              </a:rPr>
              <a:t>        ex_out            : out   std_logic_vector(31 downto 0));</a:t>
            </a:r>
          </a:p>
          <a:p>
            <a:r>
              <a:rPr lang="en-US" sz="1600" b="1">
                <a:latin typeface="Courier New" pitchFamily="49" charset="0"/>
              </a:rPr>
              <a:t>end eccx;</a:t>
            </a:r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185738" y="2416175"/>
            <a:ext cx="3600450" cy="1006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000"/>
              <a:t>One 32 bit control register </a:t>
            </a:r>
            <a:br>
              <a:rPr lang="en-US" sz="2000"/>
            </a:br>
            <a:r>
              <a:rPr lang="en-US" sz="2000"/>
              <a:t>in controller</a:t>
            </a:r>
          </a:p>
          <a:p>
            <a:pPr algn="ctr"/>
            <a:r>
              <a:rPr lang="en-US" sz="2000"/>
              <a:t>[Busy + CMD + PARAM]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6234113" y="2271713"/>
            <a:ext cx="3240087" cy="1006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000"/>
              <a:t>[n/32] x 32 bit register </a:t>
            </a:r>
            <a:br>
              <a:rPr lang="en-US" sz="2000"/>
            </a:br>
            <a:r>
              <a:rPr lang="en-US" sz="2000"/>
              <a:t>as external data interface</a:t>
            </a:r>
          </a:p>
        </p:txBody>
      </p:sp>
    </p:spTree>
    <p:extLst>
      <p:ext uri="{BB962C8B-B14F-4D97-AF65-F5344CB8AC3E}">
        <p14:creationId xmlns:p14="http://schemas.microsoft.com/office/powerpoint/2010/main" xmlns="" val="260795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/>
              <a:t>Performance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1554163" y="5872163"/>
            <a:ext cx="68373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ECC 233 bit designs with different internal multipliers</a:t>
            </a:r>
          </a:p>
          <a:p>
            <a:r>
              <a:rPr lang="en-US"/>
              <a:t>Synthesized for 66MHz or maximum speed</a:t>
            </a:r>
          </a:p>
        </p:txBody>
      </p:sp>
      <p:graphicFrame>
        <p:nvGraphicFramePr>
          <p:cNvPr id="52322" name="Group 98"/>
          <p:cNvGraphicFramePr>
            <a:graphicFrameLocks noGrp="1"/>
          </p:cNvGraphicFramePr>
          <p:nvPr>
            <p:ph idx="1"/>
          </p:nvPr>
        </p:nvGraphicFramePr>
        <p:xfrm>
          <a:off x="401638" y="2128838"/>
          <a:ext cx="10585450" cy="3352800"/>
        </p:xfrm>
        <a:graphic>
          <a:graphicData uri="http://schemas.openxmlformats.org/drawingml/2006/table">
            <a:tbl>
              <a:tblPr/>
              <a:tblGrid>
                <a:gridCol w="1323975"/>
                <a:gridCol w="1322387"/>
                <a:gridCol w="1323975"/>
                <a:gridCol w="1322388"/>
                <a:gridCol w="1323975"/>
                <a:gridCol w="1322387"/>
                <a:gridCol w="1323975"/>
                <a:gridCol w="1322388"/>
              </a:tblGrid>
              <a:tr h="649288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Mul</a:t>
                      </a:r>
                      <a:b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Size</a:t>
                      </a:r>
                    </a:p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[mm</a:t>
                      </a:r>
                      <a:r>
                        <a:rPr kumimoji="0" lang="en-US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Size</a:t>
                      </a:r>
                    </a:p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[kgates]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Speed</a:t>
                      </a:r>
                    </a:p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[ns]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Needed clk cycles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Total time</a:t>
                      </a:r>
                    </a:p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[ms]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Power</a:t>
                      </a:r>
                    </a:p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[mW]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Energy</a:t>
                      </a:r>
                    </a:p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[uWs]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233 Bit </a:t>
                      </a:r>
                    </a:p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 Segm.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1.20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1.30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42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15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38507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38507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0.58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86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50.1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51.0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233 Bit </a:t>
                      </a:r>
                    </a:p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 Segm.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1.42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1.51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49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15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13164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13164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0.20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0.08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136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26.8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27.3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233 Bit </a:t>
                      </a:r>
                    </a:p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 Segm.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2.05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2.12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72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15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7383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7383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0.11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0.06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186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20.6</a:t>
                      </a:r>
                    </a:p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21.6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88870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6600" dirty="0" smtClean="0"/>
              <a:t>AES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2815844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Qualitative Security Metric</a:t>
            </a:r>
            <a:endParaRPr lang="de-DE" dirty="0" smtClean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1524000" y="1714500"/>
          <a:ext cx="8153400" cy="375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8350"/>
                <a:gridCol w="2038350"/>
                <a:gridCol w="2038350"/>
                <a:gridCol w="203835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 class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Attacker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Attacker tools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Budget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 security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attack can be succeed 'by accident' 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curious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hacker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common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tools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&lt; 10,000$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organized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attacker</a:t>
                      </a:r>
                      <a:r>
                        <a:rPr lang="de-DE" dirty="0" smtClean="0"/>
                        <a:t> (</a:t>
                      </a:r>
                      <a:r>
                        <a:rPr lang="de-DE" dirty="0" err="1" smtClean="0"/>
                        <a:t>academic</a:t>
                      </a:r>
                      <a:r>
                        <a:rPr lang="de-DE" dirty="0" smtClean="0"/>
                        <a:t>, </a:t>
                      </a:r>
                      <a:r>
                        <a:rPr lang="de-DE" dirty="0" err="1" smtClean="0"/>
                        <a:t>crime</a:t>
                      </a:r>
                      <a:r>
                        <a:rPr lang="de-DE" dirty="0" smtClean="0"/>
                        <a:t>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special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tools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 smtClean="0"/>
                    </a:p>
                    <a:p>
                      <a:r>
                        <a:rPr lang="de-DE" dirty="0" smtClean="0"/>
                        <a:t>&lt; 100,000$ 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3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large </a:t>
                      </a:r>
                      <a:r>
                        <a:rPr lang="de-DE" dirty="0" err="1" smtClean="0"/>
                        <a:t>organized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attacker</a:t>
                      </a:r>
                      <a:endParaRPr lang="de-DE" dirty="0" smtClean="0"/>
                    </a:p>
                    <a:p>
                      <a:r>
                        <a:rPr lang="de-DE" dirty="0" smtClean="0"/>
                        <a:t>(</a:t>
                      </a:r>
                      <a:r>
                        <a:rPr lang="de-DE" dirty="0" err="1" smtClean="0"/>
                        <a:t>crime</a:t>
                      </a:r>
                      <a:r>
                        <a:rPr lang="de-DE" dirty="0" smtClean="0"/>
                        <a:t>, </a:t>
                      </a:r>
                      <a:r>
                        <a:rPr lang="de-DE" dirty="0" err="1" smtClean="0"/>
                        <a:t>government</a:t>
                      </a:r>
                      <a:r>
                        <a:rPr lang="de-DE" dirty="0" smtClean="0"/>
                        <a:t>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highly specialized tools, laboratory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&gt; 100,000$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1443038" y="5643563"/>
            <a:ext cx="60071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A system belongs </a:t>
            </a:r>
            <a:r>
              <a:rPr lang="en-US" sz="1800" dirty="0">
                <a:latin typeface="+mj-lt"/>
              </a:rPr>
              <a:t>to class c if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it resists all attacks from attacker groups smaller than c.</a:t>
            </a:r>
          </a:p>
          <a:p>
            <a:pPr>
              <a:defRPr/>
            </a:pP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236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/>
              <a:t>AES – Introduction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ADVANCED ENCRYPTION STANDARD</a:t>
            </a:r>
          </a:p>
          <a:p>
            <a:r>
              <a:rPr lang="de-DE"/>
              <a:t>Symmetric cipher algorithm</a:t>
            </a:r>
          </a:p>
          <a:p>
            <a:r>
              <a:rPr lang="de-DE"/>
              <a:t>Standardized in November 2000 of NIST (National Institute for Standards and Technology; USA)</a:t>
            </a:r>
          </a:p>
          <a:p>
            <a:r>
              <a:rPr lang="de-DE"/>
              <a:t>Input data length: 128 bit</a:t>
            </a:r>
          </a:p>
          <a:p>
            <a:r>
              <a:rPr lang="de-DE"/>
              <a:t>Input key length: 128, 196, 256 bit</a:t>
            </a:r>
          </a:p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60277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/>
              <a:t>Overview: AES Algorithm</a:t>
            </a:r>
          </a:p>
        </p:txBody>
      </p:sp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257175" y="2487613"/>
            <a:ext cx="10636250" cy="4033837"/>
            <a:chOff x="162" y="1567"/>
            <a:chExt cx="6700" cy="2541"/>
          </a:xfrm>
        </p:grpSpPr>
        <p:grpSp>
          <p:nvGrpSpPr>
            <p:cNvPr id="23559" name="Group 7"/>
            <p:cNvGrpSpPr>
              <a:grpSpLocks/>
            </p:cNvGrpSpPr>
            <p:nvPr/>
          </p:nvGrpSpPr>
          <p:grpSpPr bwMode="auto">
            <a:xfrm>
              <a:off x="389" y="2838"/>
              <a:ext cx="617" cy="620"/>
              <a:chOff x="1745" y="1610"/>
              <a:chExt cx="905" cy="909"/>
            </a:xfrm>
          </p:grpSpPr>
          <p:sp>
            <p:nvSpPr>
              <p:cNvPr id="23560" name="Rectangle 8"/>
              <p:cNvSpPr>
                <a:spLocks noChangeArrowheads="1"/>
              </p:cNvSpPr>
              <p:nvPr/>
            </p:nvSpPr>
            <p:spPr bwMode="auto">
              <a:xfrm>
                <a:off x="1745" y="1610"/>
                <a:ext cx="905" cy="90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61" name="Line 9"/>
              <p:cNvSpPr>
                <a:spLocks noChangeShapeType="1"/>
              </p:cNvSpPr>
              <p:nvPr/>
            </p:nvSpPr>
            <p:spPr bwMode="auto">
              <a:xfrm>
                <a:off x="2201" y="1610"/>
                <a:ext cx="0" cy="90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2" name="Line 10"/>
              <p:cNvSpPr>
                <a:spLocks noChangeShapeType="1"/>
              </p:cNvSpPr>
              <p:nvPr/>
            </p:nvSpPr>
            <p:spPr bwMode="auto">
              <a:xfrm>
                <a:off x="1975" y="1610"/>
                <a:ext cx="0" cy="90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3" name="Line 11"/>
              <p:cNvSpPr>
                <a:spLocks noChangeShapeType="1"/>
              </p:cNvSpPr>
              <p:nvPr/>
            </p:nvSpPr>
            <p:spPr bwMode="auto">
              <a:xfrm>
                <a:off x="2431" y="1618"/>
                <a:ext cx="0" cy="89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4" name="Line 12"/>
              <p:cNvSpPr>
                <a:spLocks noChangeShapeType="1"/>
              </p:cNvSpPr>
              <p:nvPr/>
            </p:nvSpPr>
            <p:spPr bwMode="auto">
              <a:xfrm>
                <a:off x="1745" y="2066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5" name="Line 13"/>
              <p:cNvSpPr>
                <a:spLocks noChangeShapeType="1"/>
              </p:cNvSpPr>
              <p:nvPr/>
            </p:nvSpPr>
            <p:spPr bwMode="auto">
              <a:xfrm>
                <a:off x="1745" y="2289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6" name="Line 14"/>
              <p:cNvSpPr>
                <a:spLocks noChangeShapeType="1"/>
              </p:cNvSpPr>
              <p:nvPr/>
            </p:nvSpPr>
            <p:spPr bwMode="auto">
              <a:xfrm>
                <a:off x="1745" y="1840"/>
                <a:ext cx="90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567" name="Group 15"/>
            <p:cNvGrpSpPr>
              <a:grpSpLocks/>
            </p:cNvGrpSpPr>
            <p:nvPr/>
          </p:nvGrpSpPr>
          <p:grpSpPr bwMode="auto">
            <a:xfrm>
              <a:off x="343" y="1840"/>
              <a:ext cx="617" cy="620"/>
              <a:chOff x="1745" y="1610"/>
              <a:chExt cx="905" cy="909"/>
            </a:xfrm>
          </p:grpSpPr>
          <p:sp>
            <p:nvSpPr>
              <p:cNvPr id="23568" name="Rectangle 16"/>
              <p:cNvSpPr>
                <a:spLocks noChangeArrowheads="1"/>
              </p:cNvSpPr>
              <p:nvPr/>
            </p:nvSpPr>
            <p:spPr bwMode="auto">
              <a:xfrm>
                <a:off x="1745" y="1610"/>
                <a:ext cx="905" cy="90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69" name="Line 17"/>
              <p:cNvSpPr>
                <a:spLocks noChangeShapeType="1"/>
              </p:cNvSpPr>
              <p:nvPr/>
            </p:nvSpPr>
            <p:spPr bwMode="auto">
              <a:xfrm>
                <a:off x="2201" y="1610"/>
                <a:ext cx="0" cy="90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70" name="Line 18"/>
              <p:cNvSpPr>
                <a:spLocks noChangeShapeType="1"/>
              </p:cNvSpPr>
              <p:nvPr/>
            </p:nvSpPr>
            <p:spPr bwMode="auto">
              <a:xfrm>
                <a:off x="1975" y="1610"/>
                <a:ext cx="0" cy="90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71" name="Line 19"/>
              <p:cNvSpPr>
                <a:spLocks noChangeShapeType="1"/>
              </p:cNvSpPr>
              <p:nvPr/>
            </p:nvSpPr>
            <p:spPr bwMode="auto">
              <a:xfrm>
                <a:off x="2431" y="1618"/>
                <a:ext cx="0" cy="89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72" name="Line 20"/>
              <p:cNvSpPr>
                <a:spLocks noChangeShapeType="1"/>
              </p:cNvSpPr>
              <p:nvPr/>
            </p:nvSpPr>
            <p:spPr bwMode="auto">
              <a:xfrm>
                <a:off x="1745" y="2066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73" name="Line 21"/>
              <p:cNvSpPr>
                <a:spLocks noChangeShapeType="1"/>
              </p:cNvSpPr>
              <p:nvPr/>
            </p:nvSpPr>
            <p:spPr bwMode="auto">
              <a:xfrm>
                <a:off x="1745" y="2289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74" name="Line 22"/>
              <p:cNvSpPr>
                <a:spLocks noChangeShapeType="1"/>
              </p:cNvSpPr>
              <p:nvPr/>
            </p:nvSpPr>
            <p:spPr bwMode="auto">
              <a:xfrm>
                <a:off x="1745" y="1840"/>
                <a:ext cx="90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575" name="Text Box 23"/>
            <p:cNvSpPr txBox="1">
              <a:spLocks noChangeArrowheads="1"/>
            </p:cNvSpPr>
            <p:nvPr/>
          </p:nvSpPr>
          <p:spPr bwMode="auto">
            <a:xfrm>
              <a:off x="265" y="3509"/>
              <a:ext cx="8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/>
                <a:t>Input data</a:t>
              </a:r>
            </a:p>
          </p:txBody>
        </p:sp>
        <p:sp>
          <p:nvSpPr>
            <p:cNvPr id="23576" name="Text Box 24"/>
            <p:cNvSpPr txBox="1">
              <a:spLocks noChangeArrowheads="1"/>
            </p:cNvSpPr>
            <p:nvPr/>
          </p:nvSpPr>
          <p:spPr bwMode="auto">
            <a:xfrm>
              <a:off x="162" y="2475"/>
              <a:ext cx="84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/>
                <a:t>Input key</a:t>
              </a:r>
            </a:p>
          </p:txBody>
        </p:sp>
        <p:sp>
          <p:nvSpPr>
            <p:cNvPr id="23577" name="Line 25"/>
            <p:cNvSpPr>
              <a:spLocks noChangeShapeType="1"/>
            </p:cNvSpPr>
            <p:nvPr/>
          </p:nvSpPr>
          <p:spPr bwMode="auto">
            <a:xfrm>
              <a:off x="1931" y="3155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578" name="Group 26"/>
            <p:cNvGrpSpPr>
              <a:grpSpLocks/>
            </p:cNvGrpSpPr>
            <p:nvPr/>
          </p:nvGrpSpPr>
          <p:grpSpPr bwMode="auto">
            <a:xfrm>
              <a:off x="1341" y="2838"/>
              <a:ext cx="617" cy="620"/>
              <a:chOff x="1745" y="1610"/>
              <a:chExt cx="905" cy="909"/>
            </a:xfrm>
          </p:grpSpPr>
          <p:sp>
            <p:nvSpPr>
              <p:cNvPr id="23579" name="Rectangle 27"/>
              <p:cNvSpPr>
                <a:spLocks noChangeArrowheads="1"/>
              </p:cNvSpPr>
              <p:nvPr/>
            </p:nvSpPr>
            <p:spPr bwMode="auto">
              <a:xfrm>
                <a:off x="1745" y="1610"/>
                <a:ext cx="905" cy="90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80" name="Line 28"/>
              <p:cNvSpPr>
                <a:spLocks noChangeShapeType="1"/>
              </p:cNvSpPr>
              <p:nvPr/>
            </p:nvSpPr>
            <p:spPr bwMode="auto">
              <a:xfrm>
                <a:off x="2201" y="1610"/>
                <a:ext cx="0" cy="90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81" name="Line 29"/>
              <p:cNvSpPr>
                <a:spLocks noChangeShapeType="1"/>
              </p:cNvSpPr>
              <p:nvPr/>
            </p:nvSpPr>
            <p:spPr bwMode="auto">
              <a:xfrm>
                <a:off x="1975" y="1610"/>
                <a:ext cx="0" cy="90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82" name="Line 30"/>
              <p:cNvSpPr>
                <a:spLocks noChangeShapeType="1"/>
              </p:cNvSpPr>
              <p:nvPr/>
            </p:nvSpPr>
            <p:spPr bwMode="auto">
              <a:xfrm>
                <a:off x="2431" y="1618"/>
                <a:ext cx="0" cy="89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83" name="Line 31"/>
              <p:cNvSpPr>
                <a:spLocks noChangeShapeType="1"/>
              </p:cNvSpPr>
              <p:nvPr/>
            </p:nvSpPr>
            <p:spPr bwMode="auto">
              <a:xfrm>
                <a:off x="1745" y="2066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84" name="Line 32"/>
              <p:cNvSpPr>
                <a:spLocks noChangeShapeType="1"/>
              </p:cNvSpPr>
              <p:nvPr/>
            </p:nvSpPr>
            <p:spPr bwMode="auto">
              <a:xfrm>
                <a:off x="1745" y="2289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85" name="Line 33"/>
              <p:cNvSpPr>
                <a:spLocks noChangeShapeType="1"/>
              </p:cNvSpPr>
              <p:nvPr/>
            </p:nvSpPr>
            <p:spPr bwMode="auto">
              <a:xfrm>
                <a:off x="1745" y="1840"/>
                <a:ext cx="90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586" name="Group 34"/>
            <p:cNvGrpSpPr>
              <a:grpSpLocks/>
            </p:cNvGrpSpPr>
            <p:nvPr/>
          </p:nvGrpSpPr>
          <p:grpSpPr bwMode="auto">
            <a:xfrm>
              <a:off x="2158" y="2838"/>
              <a:ext cx="685" cy="672"/>
              <a:chOff x="2215" y="2248"/>
              <a:chExt cx="685" cy="672"/>
            </a:xfrm>
          </p:grpSpPr>
          <p:grpSp>
            <p:nvGrpSpPr>
              <p:cNvPr id="23587" name="Group 35"/>
              <p:cNvGrpSpPr>
                <a:grpSpLocks/>
              </p:cNvGrpSpPr>
              <p:nvPr/>
            </p:nvGrpSpPr>
            <p:grpSpPr bwMode="auto">
              <a:xfrm>
                <a:off x="2244" y="2274"/>
                <a:ext cx="617" cy="620"/>
                <a:chOff x="1745" y="1610"/>
                <a:chExt cx="905" cy="909"/>
              </a:xfrm>
            </p:grpSpPr>
            <p:sp>
              <p:nvSpPr>
                <p:cNvPr id="23588" name="Rectangle 36"/>
                <p:cNvSpPr>
                  <a:spLocks noChangeArrowheads="1"/>
                </p:cNvSpPr>
                <p:nvPr/>
              </p:nvSpPr>
              <p:spPr bwMode="auto">
                <a:xfrm>
                  <a:off x="1745" y="1610"/>
                  <a:ext cx="905" cy="90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folHlink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89" name="Line 37"/>
                <p:cNvSpPr>
                  <a:spLocks noChangeShapeType="1"/>
                </p:cNvSpPr>
                <p:nvPr/>
              </p:nvSpPr>
              <p:spPr bwMode="auto">
                <a:xfrm>
                  <a:off x="2201" y="1610"/>
                  <a:ext cx="0" cy="905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590" name="Line 38"/>
                <p:cNvSpPr>
                  <a:spLocks noChangeShapeType="1"/>
                </p:cNvSpPr>
                <p:nvPr/>
              </p:nvSpPr>
              <p:spPr bwMode="auto">
                <a:xfrm>
                  <a:off x="1975" y="1610"/>
                  <a:ext cx="0" cy="909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591" name="Line 39"/>
                <p:cNvSpPr>
                  <a:spLocks noChangeShapeType="1"/>
                </p:cNvSpPr>
                <p:nvPr/>
              </p:nvSpPr>
              <p:spPr bwMode="auto">
                <a:xfrm>
                  <a:off x="2431" y="1618"/>
                  <a:ext cx="0" cy="893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592" name="Line 40"/>
                <p:cNvSpPr>
                  <a:spLocks noChangeShapeType="1"/>
                </p:cNvSpPr>
                <p:nvPr/>
              </p:nvSpPr>
              <p:spPr bwMode="auto">
                <a:xfrm>
                  <a:off x="1745" y="2066"/>
                  <a:ext cx="893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593" name="Line 41"/>
                <p:cNvSpPr>
                  <a:spLocks noChangeShapeType="1"/>
                </p:cNvSpPr>
                <p:nvPr/>
              </p:nvSpPr>
              <p:spPr bwMode="auto">
                <a:xfrm>
                  <a:off x="1745" y="2289"/>
                  <a:ext cx="893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594" name="Line 42"/>
                <p:cNvSpPr>
                  <a:spLocks noChangeShapeType="1"/>
                </p:cNvSpPr>
                <p:nvPr/>
              </p:nvSpPr>
              <p:spPr bwMode="auto">
                <a:xfrm>
                  <a:off x="1745" y="1840"/>
                  <a:ext cx="901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595" name="Rectangle 43"/>
              <p:cNvSpPr>
                <a:spLocks noChangeArrowheads="1"/>
              </p:cNvSpPr>
              <p:nvPr/>
            </p:nvSpPr>
            <p:spPr bwMode="auto">
              <a:xfrm>
                <a:off x="2215" y="2248"/>
                <a:ext cx="685" cy="67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de-DE"/>
                  <a:t>xor</a:t>
                </a:r>
              </a:p>
            </p:txBody>
          </p:sp>
        </p:grpSp>
        <p:grpSp>
          <p:nvGrpSpPr>
            <p:cNvPr id="23596" name="Group 44"/>
            <p:cNvGrpSpPr>
              <a:grpSpLocks/>
            </p:cNvGrpSpPr>
            <p:nvPr/>
          </p:nvGrpSpPr>
          <p:grpSpPr bwMode="auto">
            <a:xfrm>
              <a:off x="5968" y="2838"/>
              <a:ext cx="617" cy="620"/>
              <a:chOff x="1745" y="1610"/>
              <a:chExt cx="905" cy="909"/>
            </a:xfrm>
          </p:grpSpPr>
          <p:sp>
            <p:nvSpPr>
              <p:cNvPr id="23597" name="Rectangle 45"/>
              <p:cNvSpPr>
                <a:spLocks noChangeArrowheads="1"/>
              </p:cNvSpPr>
              <p:nvPr/>
            </p:nvSpPr>
            <p:spPr bwMode="auto">
              <a:xfrm>
                <a:off x="1745" y="1610"/>
                <a:ext cx="905" cy="90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8" name="Line 46"/>
              <p:cNvSpPr>
                <a:spLocks noChangeShapeType="1"/>
              </p:cNvSpPr>
              <p:nvPr/>
            </p:nvSpPr>
            <p:spPr bwMode="auto">
              <a:xfrm>
                <a:off x="2201" y="1610"/>
                <a:ext cx="0" cy="90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99" name="Line 47"/>
              <p:cNvSpPr>
                <a:spLocks noChangeShapeType="1"/>
              </p:cNvSpPr>
              <p:nvPr/>
            </p:nvSpPr>
            <p:spPr bwMode="auto">
              <a:xfrm>
                <a:off x="1975" y="1610"/>
                <a:ext cx="0" cy="90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00" name="Line 48"/>
              <p:cNvSpPr>
                <a:spLocks noChangeShapeType="1"/>
              </p:cNvSpPr>
              <p:nvPr/>
            </p:nvSpPr>
            <p:spPr bwMode="auto">
              <a:xfrm>
                <a:off x="2431" y="1618"/>
                <a:ext cx="0" cy="89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01" name="Line 49"/>
              <p:cNvSpPr>
                <a:spLocks noChangeShapeType="1"/>
              </p:cNvSpPr>
              <p:nvPr/>
            </p:nvSpPr>
            <p:spPr bwMode="auto">
              <a:xfrm>
                <a:off x="1745" y="2066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02" name="Line 50"/>
              <p:cNvSpPr>
                <a:spLocks noChangeShapeType="1"/>
              </p:cNvSpPr>
              <p:nvPr/>
            </p:nvSpPr>
            <p:spPr bwMode="auto">
              <a:xfrm>
                <a:off x="1745" y="2289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03" name="Line 51"/>
              <p:cNvSpPr>
                <a:spLocks noChangeShapeType="1"/>
              </p:cNvSpPr>
              <p:nvPr/>
            </p:nvSpPr>
            <p:spPr bwMode="auto">
              <a:xfrm>
                <a:off x="1745" y="1840"/>
                <a:ext cx="90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604" name="Group 52"/>
            <p:cNvGrpSpPr>
              <a:grpSpLocks/>
            </p:cNvGrpSpPr>
            <p:nvPr/>
          </p:nvGrpSpPr>
          <p:grpSpPr bwMode="auto">
            <a:xfrm>
              <a:off x="3065" y="2838"/>
              <a:ext cx="685" cy="672"/>
              <a:chOff x="2215" y="2248"/>
              <a:chExt cx="685" cy="672"/>
            </a:xfrm>
          </p:grpSpPr>
          <p:grpSp>
            <p:nvGrpSpPr>
              <p:cNvPr id="23605" name="Group 53"/>
              <p:cNvGrpSpPr>
                <a:grpSpLocks/>
              </p:cNvGrpSpPr>
              <p:nvPr/>
            </p:nvGrpSpPr>
            <p:grpSpPr bwMode="auto">
              <a:xfrm>
                <a:off x="2244" y="2274"/>
                <a:ext cx="617" cy="620"/>
                <a:chOff x="1745" y="1610"/>
                <a:chExt cx="905" cy="909"/>
              </a:xfrm>
            </p:grpSpPr>
            <p:sp>
              <p:nvSpPr>
                <p:cNvPr id="23606" name="Rectangle 54"/>
                <p:cNvSpPr>
                  <a:spLocks noChangeArrowheads="1"/>
                </p:cNvSpPr>
                <p:nvPr/>
              </p:nvSpPr>
              <p:spPr bwMode="auto">
                <a:xfrm>
                  <a:off x="1745" y="1610"/>
                  <a:ext cx="905" cy="90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folHlink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607" name="Line 55"/>
                <p:cNvSpPr>
                  <a:spLocks noChangeShapeType="1"/>
                </p:cNvSpPr>
                <p:nvPr/>
              </p:nvSpPr>
              <p:spPr bwMode="auto">
                <a:xfrm>
                  <a:off x="2201" y="1610"/>
                  <a:ext cx="0" cy="905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08" name="Line 56"/>
                <p:cNvSpPr>
                  <a:spLocks noChangeShapeType="1"/>
                </p:cNvSpPr>
                <p:nvPr/>
              </p:nvSpPr>
              <p:spPr bwMode="auto">
                <a:xfrm>
                  <a:off x="1975" y="1610"/>
                  <a:ext cx="0" cy="909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09" name="Line 57"/>
                <p:cNvSpPr>
                  <a:spLocks noChangeShapeType="1"/>
                </p:cNvSpPr>
                <p:nvPr/>
              </p:nvSpPr>
              <p:spPr bwMode="auto">
                <a:xfrm>
                  <a:off x="2431" y="1618"/>
                  <a:ext cx="0" cy="893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10" name="Line 58"/>
                <p:cNvSpPr>
                  <a:spLocks noChangeShapeType="1"/>
                </p:cNvSpPr>
                <p:nvPr/>
              </p:nvSpPr>
              <p:spPr bwMode="auto">
                <a:xfrm>
                  <a:off x="1745" y="2066"/>
                  <a:ext cx="893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11" name="Line 59"/>
                <p:cNvSpPr>
                  <a:spLocks noChangeShapeType="1"/>
                </p:cNvSpPr>
                <p:nvPr/>
              </p:nvSpPr>
              <p:spPr bwMode="auto">
                <a:xfrm>
                  <a:off x="1745" y="2289"/>
                  <a:ext cx="893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12" name="Line 60"/>
                <p:cNvSpPr>
                  <a:spLocks noChangeShapeType="1"/>
                </p:cNvSpPr>
                <p:nvPr/>
              </p:nvSpPr>
              <p:spPr bwMode="auto">
                <a:xfrm>
                  <a:off x="1745" y="1840"/>
                  <a:ext cx="901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613" name="Rectangle 61"/>
              <p:cNvSpPr>
                <a:spLocks noChangeArrowheads="1"/>
              </p:cNvSpPr>
              <p:nvPr/>
            </p:nvSpPr>
            <p:spPr bwMode="auto">
              <a:xfrm>
                <a:off x="2215" y="2248"/>
                <a:ext cx="685" cy="67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de-DE"/>
                  <a:t>S-Box</a:t>
                </a:r>
              </a:p>
            </p:txBody>
          </p:sp>
        </p:grpSp>
        <p:grpSp>
          <p:nvGrpSpPr>
            <p:cNvPr id="23614" name="Group 62"/>
            <p:cNvGrpSpPr>
              <a:grpSpLocks/>
            </p:cNvGrpSpPr>
            <p:nvPr/>
          </p:nvGrpSpPr>
          <p:grpSpPr bwMode="auto">
            <a:xfrm>
              <a:off x="3973" y="2838"/>
              <a:ext cx="685" cy="672"/>
              <a:chOff x="2215" y="2248"/>
              <a:chExt cx="685" cy="672"/>
            </a:xfrm>
          </p:grpSpPr>
          <p:grpSp>
            <p:nvGrpSpPr>
              <p:cNvPr id="23615" name="Group 63"/>
              <p:cNvGrpSpPr>
                <a:grpSpLocks/>
              </p:cNvGrpSpPr>
              <p:nvPr/>
            </p:nvGrpSpPr>
            <p:grpSpPr bwMode="auto">
              <a:xfrm>
                <a:off x="2244" y="2274"/>
                <a:ext cx="617" cy="620"/>
                <a:chOff x="1745" y="1610"/>
                <a:chExt cx="905" cy="909"/>
              </a:xfrm>
            </p:grpSpPr>
            <p:sp>
              <p:nvSpPr>
                <p:cNvPr id="23616" name="Rectangle 64"/>
                <p:cNvSpPr>
                  <a:spLocks noChangeArrowheads="1"/>
                </p:cNvSpPr>
                <p:nvPr/>
              </p:nvSpPr>
              <p:spPr bwMode="auto">
                <a:xfrm>
                  <a:off x="1745" y="1610"/>
                  <a:ext cx="905" cy="90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folHlink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617" name="Line 65"/>
                <p:cNvSpPr>
                  <a:spLocks noChangeShapeType="1"/>
                </p:cNvSpPr>
                <p:nvPr/>
              </p:nvSpPr>
              <p:spPr bwMode="auto">
                <a:xfrm>
                  <a:off x="2201" y="1610"/>
                  <a:ext cx="0" cy="905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18" name="Line 66"/>
                <p:cNvSpPr>
                  <a:spLocks noChangeShapeType="1"/>
                </p:cNvSpPr>
                <p:nvPr/>
              </p:nvSpPr>
              <p:spPr bwMode="auto">
                <a:xfrm>
                  <a:off x="1975" y="1610"/>
                  <a:ext cx="0" cy="909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19" name="Line 67"/>
                <p:cNvSpPr>
                  <a:spLocks noChangeShapeType="1"/>
                </p:cNvSpPr>
                <p:nvPr/>
              </p:nvSpPr>
              <p:spPr bwMode="auto">
                <a:xfrm>
                  <a:off x="2431" y="1618"/>
                  <a:ext cx="0" cy="893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20" name="Line 68"/>
                <p:cNvSpPr>
                  <a:spLocks noChangeShapeType="1"/>
                </p:cNvSpPr>
                <p:nvPr/>
              </p:nvSpPr>
              <p:spPr bwMode="auto">
                <a:xfrm>
                  <a:off x="1745" y="2066"/>
                  <a:ext cx="893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21" name="Line 69"/>
                <p:cNvSpPr>
                  <a:spLocks noChangeShapeType="1"/>
                </p:cNvSpPr>
                <p:nvPr/>
              </p:nvSpPr>
              <p:spPr bwMode="auto">
                <a:xfrm>
                  <a:off x="1745" y="2289"/>
                  <a:ext cx="893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22" name="Line 70"/>
                <p:cNvSpPr>
                  <a:spLocks noChangeShapeType="1"/>
                </p:cNvSpPr>
                <p:nvPr/>
              </p:nvSpPr>
              <p:spPr bwMode="auto">
                <a:xfrm>
                  <a:off x="1745" y="1840"/>
                  <a:ext cx="901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623" name="Rectangle 71"/>
              <p:cNvSpPr>
                <a:spLocks noChangeArrowheads="1"/>
              </p:cNvSpPr>
              <p:nvPr/>
            </p:nvSpPr>
            <p:spPr bwMode="auto">
              <a:xfrm>
                <a:off x="2215" y="2248"/>
                <a:ext cx="685" cy="67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de-DE"/>
                  <a:t>Shift</a:t>
                </a:r>
                <a:br>
                  <a:rPr lang="de-DE"/>
                </a:br>
                <a:r>
                  <a:rPr lang="de-DE"/>
                  <a:t>row</a:t>
                </a:r>
              </a:p>
            </p:txBody>
          </p:sp>
        </p:grpSp>
        <p:grpSp>
          <p:nvGrpSpPr>
            <p:cNvPr id="23624" name="Group 72"/>
            <p:cNvGrpSpPr>
              <a:grpSpLocks/>
            </p:cNvGrpSpPr>
            <p:nvPr/>
          </p:nvGrpSpPr>
          <p:grpSpPr bwMode="auto">
            <a:xfrm>
              <a:off x="4880" y="2838"/>
              <a:ext cx="685" cy="672"/>
              <a:chOff x="2215" y="2248"/>
              <a:chExt cx="685" cy="672"/>
            </a:xfrm>
          </p:grpSpPr>
          <p:grpSp>
            <p:nvGrpSpPr>
              <p:cNvPr id="23625" name="Group 73"/>
              <p:cNvGrpSpPr>
                <a:grpSpLocks/>
              </p:cNvGrpSpPr>
              <p:nvPr/>
            </p:nvGrpSpPr>
            <p:grpSpPr bwMode="auto">
              <a:xfrm>
                <a:off x="2244" y="2274"/>
                <a:ext cx="617" cy="620"/>
                <a:chOff x="1745" y="1610"/>
                <a:chExt cx="905" cy="909"/>
              </a:xfrm>
            </p:grpSpPr>
            <p:sp>
              <p:nvSpPr>
                <p:cNvPr id="23626" name="Rectangle 74"/>
                <p:cNvSpPr>
                  <a:spLocks noChangeArrowheads="1"/>
                </p:cNvSpPr>
                <p:nvPr/>
              </p:nvSpPr>
              <p:spPr bwMode="auto">
                <a:xfrm>
                  <a:off x="1745" y="1610"/>
                  <a:ext cx="905" cy="90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folHlink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627" name="Line 75"/>
                <p:cNvSpPr>
                  <a:spLocks noChangeShapeType="1"/>
                </p:cNvSpPr>
                <p:nvPr/>
              </p:nvSpPr>
              <p:spPr bwMode="auto">
                <a:xfrm>
                  <a:off x="2201" y="1610"/>
                  <a:ext cx="0" cy="905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28" name="Line 76"/>
                <p:cNvSpPr>
                  <a:spLocks noChangeShapeType="1"/>
                </p:cNvSpPr>
                <p:nvPr/>
              </p:nvSpPr>
              <p:spPr bwMode="auto">
                <a:xfrm>
                  <a:off x="1975" y="1610"/>
                  <a:ext cx="0" cy="909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29" name="Line 77"/>
                <p:cNvSpPr>
                  <a:spLocks noChangeShapeType="1"/>
                </p:cNvSpPr>
                <p:nvPr/>
              </p:nvSpPr>
              <p:spPr bwMode="auto">
                <a:xfrm>
                  <a:off x="2431" y="1618"/>
                  <a:ext cx="0" cy="893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30" name="Line 78"/>
                <p:cNvSpPr>
                  <a:spLocks noChangeShapeType="1"/>
                </p:cNvSpPr>
                <p:nvPr/>
              </p:nvSpPr>
              <p:spPr bwMode="auto">
                <a:xfrm>
                  <a:off x="1745" y="2066"/>
                  <a:ext cx="893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31" name="Line 79"/>
                <p:cNvSpPr>
                  <a:spLocks noChangeShapeType="1"/>
                </p:cNvSpPr>
                <p:nvPr/>
              </p:nvSpPr>
              <p:spPr bwMode="auto">
                <a:xfrm>
                  <a:off x="1745" y="2289"/>
                  <a:ext cx="893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32" name="Line 80"/>
                <p:cNvSpPr>
                  <a:spLocks noChangeShapeType="1"/>
                </p:cNvSpPr>
                <p:nvPr/>
              </p:nvSpPr>
              <p:spPr bwMode="auto">
                <a:xfrm>
                  <a:off x="1745" y="1840"/>
                  <a:ext cx="901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633" name="Rectangle 81"/>
              <p:cNvSpPr>
                <a:spLocks noChangeArrowheads="1"/>
              </p:cNvSpPr>
              <p:nvPr/>
            </p:nvSpPr>
            <p:spPr bwMode="auto">
              <a:xfrm>
                <a:off x="2215" y="2248"/>
                <a:ext cx="685" cy="67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de-DE"/>
                  <a:t>Mix</a:t>
                </a:r>
                <a:br>
                  <a:rPr lang="de-DE"/>
                </a:br>
                <a:r>
                  <a:rPr lang="de-DE"/>
                  <a:t>Column</a:t>
                </a:r>
              </a:p>
            </p:txBody>
          </p:sp>
        </p:grpSp>
        <p:sp>
          <p:nvSpPr>
            <p:cNvPr id="23634" name="Line 82"/>
            <p:cNvSpPr>
              <a:spLocks noChangeShapeType="1"/>
            </p:cNvSpPr>
            <p:nvPr/>
          </p:nvSpPr>
          <p:spPr bwMode="auto">
            <a:xfrm>
              <a:off x="2839" y="3155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35" name="Line 83"/>
            <p:cNvSpPr>
              <a:spLocks noChangeShapeType="1"/>
            </p:cNvSpPr>
            <p:nvPr/>
          </p:nvSpPr>
          <p:spPr bwMode="auto">
            <a:xfrm>
              <a:off x="3746" y="3155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36" name="Line 84"/>
            <p:cNvSpPr>
              <a:spLocks noChangeShapeType="1"/>
            </p:cNvSpPr>
            <p:nvPr/>
          </p:nvSpPr>
          <p:spPr bwMode="auto">
            <a:xfrm>
              <a:off x="4653" y="3155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37" name="Rectangle 85"/>
            <p:cNvSpPr>
              <a:spLocks noChangeArrowheads="1"/>
            </p:cNvSpPr>
            <p:nvPr/>
          </p:nvSpPr>
          <p:spPr bwMode="auto">
            <a:xfrm>
              <a:off x="1160" y="1567"/>
              <a:ext cx="4627" cy="25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38" name="Line 86"/>
            <p:cNvSpPr>
              <a:spLocks noChangeShapeType="1"/>
            </p:cNvSpPr>
            <p:nvPr/>
          </p:nvSpPr>
          <p:spPr bwMode="auto">
            <a:xfrm flipV="1">
              <a:off x="1659" y="3473"/>
              <a:ext cx="0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39" name="Line 87"/>
            <p:cNvSpPr>
              <a:spLocks noChangeShapeType="1"/>
            </p:cNvSpPr>
            <p:nvPr/>
          </p:nvSpPr>
          <p:spPr bwMode="auto">
            <a:xfrm>
              <a:off x="1659" y="3790"/>
              <a:ext cx="35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40" name="Line 88"/>
            <p:cNvSpPr>
              <a:spLocks noChangeShapeType="1"/>
            </p:cNvSpPr>
            <p:nvPr/>
          </p:nvSpPr>
          <p:spPr bwMode="auto">
            <a:xfrm flipV="1">
              <a:off x="5243" y="3518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41" name="Line 89"/>
            <p:cNvSpPr>
              <a:spLocks noChangeShapeType="1"/>
            </p:cNvSpPr>
            <p:nvPr/>
          </p:nvSpPr>
          <p:spPr bwMode="auto">
            <a:xfrm>
              <a:off x="1024" y="3155"/>
              <a:ext cx="3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642" name="Group 90"/>
            <p:cNvGrpSpPr>
              <a:grpSpLocks/>
            </p:cNvGrpSpPr>
            <p:nvPr/>
          </p:nvGrpSpPr>
          <p:grpSpPr bwMode="auto">
            <a:xfrm>
              <a:off x="2178" y="1885"/>
              <a:ext cx="685" cy="672"/>
              <a:chOff x="2215" y="2248"/>
              <a:chExt cx="685" cy="672"/>
            </a:xfrm>
          </p:grpSpPr>
          <p:grpSp>
            <p:nvGrpSpPr>
              <p:cNvPr id="23643" name="Group 91"/>
              <p:cNvGrpSpPr>
                <a:grpSpLocks/>
              </p:cNvGrpSpPr>
              <p:nvPr/>
            </p:nvGrpSpPr>
            <p:grpSpPr bwMode="auto">
              <a:xfrm>
                <a:off x="2244" y="2274"/>
                <a:ext cx="617" cy="620"/>
                <a:chOff x="1745" y="1610"/>
                <a:chExt cx="905" cy="909"/>
              </a:xfrm>
            </p:grpSpPr>
            <p:sp>
              <p:nvSpPr>
                <p:cNvPr id="23644" name="Rectangle 92"/>
                <p:cNvSpPr>
                  <a:spLocks noChangeArrowheads="1"/>
                </p:cNvSpPr>
                <p:nvPr/>
              </p:nvSpPr>
              <p:spPr bwMode="auto">
                <a:xfrm>
                  <a:off x="1745" y="1610"/>
                  <a:ext cx="905" cy="90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folHlink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645" name="Line 93"/>
                <p:cNvSpPr>
                  <a:spLocks noChangeShapeType="1"/>
                </p:cNvSpPr>
                <p:nvPr/>
              </p:nvSpPr>
              <p:spPr bwMode="auto">
                <a:xfrm>
                  <a:off x="2201" y="1610"/>
                  <a:ext cx="0" cy="905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46" name="Line 94"/>
                <p:cNvSpPr>
                  <a:spLocks noChangeShapeType="1"/>
                </p:cNvSpPr>
                <p:nvPr/>
              </p:nvSpPr>
              <p:spPr bwMode="auto">
                <a:xfrm>
                  <a:off x="1975" y="1610"/>
                  <a:ext cx="0" cy="909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47" name="Line 95"/>
                <p:cNvSpPr>
                  <a:spLocks noChangeShapeType="1"/>
                </p:cNvSpPr>
                <p:nvPr/>
              </p:nvSpPr>
              <p:spPr bwMode="auto">
                <a:xfrm>
                  <a:off x="2431" y="1618"/>
                  <a:ext cx="0" cy="893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48" name="Line 96"/>
                <p:cNvSpPr>
                  <a:spLocks noChangeShapeType="1"/>
                </p:cNvSpPr>
                <p:nvPr/>
              </p:nvSpPr>
              <p:spPr bwMode="auto">
                <a:xfrm>
                  <a:off x="1745" y="2066"/>
                  <a:ext cx="893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49" name="Line 97"/>
                <p:cNvSpPr>
                  <a:spLocks noChangeShapeType="1"/>
                </p:cNvSpPr>
                <p:nvPr/>
              </p:nvSpPr>
              <p:spPr bwMode="auto">
                <a:xfrm>
                  <a:off x="1745" y="2289"/>
                  <a:ext cx="893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50" name="Line 98"/>
                <p:cNvSpPr>
                  <a:spLocks noChangeShapeType="1"/>
                </p:cNvSpPr>
                <p:nvPr/>
              </p:nvSpPr>
              <p:spPr bwMode="auto">
                <a:xfrm>
                  <a:off x="1745" y="1840"/>
                  <a:ext cx="901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651" name="Rectangle 99"/>
              <p:cNvSpPr>
                <a:spLocks noChangeArrowheads="1"/>
              </p:cNvSpPr>
              <p:nvPr/>
            </p:nvSpPr>
            <p:spPr bwMode="auto">
              <a:xfrm>
                <a:off x="2215" y="2248"/>
                <a:ext cx="685" cy="67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de-DE"/>
                  <a:t>Calc</a:t>
                </a:r>
                <a:br>
                  <a:rPr lang="de-DE"/>
                </a:br>
                <a:r>
                  <a:rPr lang="de-DE"/>
                  <a:t>key</a:t>
                </a:r>
              </a:p>
            </p:txBody>
          </p:sp>
        </p:grpSp>
        <p:sp>
          <p:nvSpPr>
            <p:cNvPr id="23652" name="Line 100"/>
            <p:cNvSpPr>
              <a:spLocks noChangeShapeType="1"/>
            </p:cNvSpPr>
            <p:nvPr/>
          </p:nvSpPr>
          <p:spPr bwMode="auto">
            <a:xfrm>
              <a:off x="5560" y="3155"/>
              <a:ext cx="4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53" name="Text Box 101"/>
            <p:cNvSpPr txBox="1">
              <a:spLocks noChangeArrowheads="1"/>
            </p:cNvSpPr>
            <p:nvPr/>
          </p:nvSpPr>
          <p:spPr bwMode="auto">
            <a:xfrm>
              <a:off x="5832" y="3563"/>
              <a:ext cx="101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/>
                <a:t>Output data</a:t>
              </a:r>
            </a:p>
          </p:txBody>
        </p:sp>
        <p:sp>
          <p:nvSpPr>
            <p:cNvPr id="23654" name="Line 102"/>
            <p:cNvSpPr>
              <a:spLocks noChangeShapeType="1"/>
            </p:cNvSpPr>
            <p:nvPr/>
          </p:nvSpPr>
          <p:spPr bwMode="auto">
            <a:xfrm>
              <a:off x="979" y="2157"/>
              <a:ext cx="1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55" name="Line 103"/>
            <p:cNvSpPr>
              <a:spLocks noChangeShapeType="1"/>
            </p:cNvSpPr>
            <p:nvPr/>
          </p:nvSpPr>
          <p:spPr bwMode="auto">
            <a:xfrm flipH="1">
              <a:off x="2521" y="2520"/>
              <a:ext cx="0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56" name="AutoShape 104"/>
            <p:cNvSpPr>
              <a:spLocks noChangeArrowheads="1"/>
            </p:cNvSpPr>
            <p:nvPr/>
          </p:nvSpPr>
          <p:spPr bwMode="auto">
            <a:xfrm>
              <a:off x="5787" y="1762"/>
              <a:ext cx="1075" cy="460"/>
            </a:xfrm>
            <a:prstGeom prst="leftArrow">
              <a:avLst>
                <a:gd name="adj1" fmla="val 50000"/>
                <a:gd name="adj2" fmla="val 58424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de-DE"/>
                <a:t>10 Rounds</a:t>
              </a:r>
            </a:p>
          </p:txBody>
        </p:sp>
      </p:grpSp>
      <p:grpSp>
        <p:nvGrpSpPr>
          <p:cNvPr id="23661" name="Group 109"/>
          <p:cNvGrpSpPr>
            <a:grpSpLocks/>
          </p:cNvGrpSpPr>
          <p:nvPr/>
        </p:nvGrpSpPr>
        <p:grpSpPr bwMode="auto">
          <a:xfrm>
            <a:off x="4144963" y="2055813"/>
            <a:ext cx="431800" cy="215900"/>
            <a:chOff x="2339" y="1386"/>
            <a:chExt cx="272" cy="136"/>
          </a:xfrm>
        </p:grpSpPr>
        <p:sp>
          <p:nvSpPr>
            <p:cNvPr id="23657" name="Line 105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58" name="Line 106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59" name="Line 107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60" name="Line 108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662" name="Group 110"/>
          <p:cNvGrpSpPr>
            <a:grpSpLocks/>
          </p:cNvGrpSpPr>
          <p:nvPr/>
        </p:nvGrpSpPr>
        <p:grpSpPr bwMode="auto">
          <a:xfrm>
            <a:off x="4576763" y="2055813"/>
            <a:ext cx="431800" cy="215900"/>
            <a:chOff x="2339" y="1386"/>
            <a:chExt cx="272" cy="136"/>
          </a:xfrm>
        </p:grpSpPr>
        <p:sp>
          <p:nvSpPr>
            <p:cNvPr id="23663" name="Line 111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64" name="Line 112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65" name="Line 113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66" name="Line 114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667" name="Group 115"/>
          <p:cNvGrpSpPr>
            <a:grpSpLocks/>
          </p:cNvGrpSpPr>
          <p:nvPr/>
        </p:nvGrpSpPr>
        <p:grpSpPr bwMode="auto">
          <a:xfrm>
            <a:off x="5010150" y="2055813"/>
            <a:ext cx="431800" cy="215900"/>
            <a:chOff x="2339" y="1386"/>
            <a:chExt cx="272" cy="136"/>
          </a:xfrm>
        </p:grpSpPr>
        <p:sp>
          <p:nvSpPr>
            <p:cNvPr id="23668" name="Line 116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69" name="Line 117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70" name="Line 118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71" name="Line 119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672" name="Group 120"/>
          <p:cNvGrpSpPr>
            <a:grpSpLocks/>
          </p:cNvGrpSpPr>
          <p:nvPr/>
        </p:nvGrpSpPr>
        <p:grpSpPr bwMode="auto">
          <a:xfrm>
            <a:off x="5441950" y="2055813"/>
            <a:ext cx="431800" cy="215900"/>
            <a:chOff x="2339" y="1386"/>
            <a:chExt cx="272" cy="136"/>
          </a:xfrm>
        </p:grpSpPr>
        <p:sp>
          <p:nvSpPr>
            <p:cNvPr id="23673" name="Line 121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74" name="Line 122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75" name="Line 123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76" name="Line 124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677" name="Group 125"/>
          <p:cNvGrpSpPr>
            <a:grpSpLocks/>
          </p:cNvGrpSpPr>
          <p:nvPr/>
        </p:nvGrpSpPr>
        <p:grpSpPr bwMode="auto">
          <a:xfrm>
            <a:off x="5873750" y="2055813"/>
            <a:ext cx="431800" cy="215900"/>
            <a:chOff x="2339" y="1386"/>
            <a:chExt cx="272" cy="136"/>
          </a:xfrm>
        </p:grpSpPr>
        <p:sp>
          <p:nvSpPr>
            <p:cNvPr id="23678" name="Line 126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79" name="Line 127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80" name="Line 128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81" name="Line 129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687" name="Group 135"/>
          <p:cNvGrpSpPr>
            <a:grpSpLocks/>
          </p:cNvGrpSpPr>
          <p:nvPr/>
        </p:nvGrpSpPr>
        <p:grpSpPr bwMode="auto">
          <a:xfrm>
            <a:off x="6305550" y="2055813"/>
            <a:ext cx="431800" cy="215900"/>
            <a:chOff x="2339" y="1386"/>
            <a:chExt cx="272" cy="136"/>
          </a:xfrm>
        </p:grpSpPr>
        <p:sp>
          <p:nvSpPr>
            <p:cNvPr id="23688" name="Line 136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89" name="Line 137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90" name="Line 138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91" name="Line 139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692" name="Group 140"/>
          <p:cNvGrpSpPr>
            <a:grpSpLocks/>
          </p:cNvGrpSpPr>
          <p:nvPr/>
        </p:nvGrpSpPr>
        <p:grpSpPr bwMode="auto">
          <a:xfrm>
            <a:off x="6737350" y="2055813"/>
            <a:ext cx="431800" cy="215900"/>
            <a:chOff x="2339" y="1386"/>
            <a:chExt cx="272" cy="136"/>
          </a:xfrm>
        </p:grpSpPr>
        <p:sp>
          <p:nvSpPr>
            <p:cNvPr id="23693" name="Line 141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94" name="Line 142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95" name="Line 143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96" name="Line 144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697" name="Group 145"/>
          <p:cNvGrpSpPr>
            <a:grpSpLocks/>
          </p:cNvGrpSpPr>
          <p:nvPr/>
        </p:nvGrpSpPr>
        <p:grpSpPr bwMode="auto">
          <a:xfrm>
            <a:off x="7170738" y="2055813"/>
            <a:ext cx="431800" cy="215900"/>
            <a:chOff x="2339" y="1386"/>
            <a:chExt cx="272" cy="136"/>
          </a:xfrm>
        </p:grpSpPr>
        <p:sp>
          <p:nvSpPr>
            <p:cNvPr id="23698" name="Line 146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99" name="Line 147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00" name="Line 148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01" name="Line 149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702" name="Group 150"/>
          <p:cNvGrpSpPr>
            <a:grpSpLocks/>
          </p:cNvGrpSpPr>
          <p:nvPr/>
        </p:nvGrpSpPr>
        <p:grpSpPr bwMode="auto">
          <a:xfrm>
            <a:off x="7602538" y="2055813"/>
            <a:ext cx="431800" cy="215900"/>
            <a:chOff x="2339" y="1386"/>
            <a:chExt cx="272" cy="136"/>
          </a:xfrm>
        </p:grpSpPr>
        <p:sp>
          <p:nvSpPr>
            <p:cNvPr id="23703" name="Line 151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04" name="Line 152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05" name="Line 153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06" name="Line 154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707" name="Group 155"/>
          <p:cNvGrpSpPr>
            <a:grpSpLocks/>
          </p:cNvGrpSpPr>
          <p:nvPr/>
        </p:nvGrpSpPr>
        <p:grpSpPr bwMode="auto">
          <a:xfrm>
            <a:off x="8034338" y="2055813"/>
            <a:ext cx="431800" cy="215900"/>
            <a:chOff x="2339" y="1386"/>
            <a:chExt cx="272" cy="136"/>
          </a:xfrm>
        </p:grpSpPr>
        <p:sp>
          <p:nvSpPr>
            <p:cNvPr id="23708" name="Line 156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09" name="Line 157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10" name="Line 158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11" name="Line 159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712" name="Line 160"/>
          <p:cNvSpPr>
            <a:spLocks noChangeShapeType="1"/>
          </p:cNvSpPr>
          <p:nvPr/>
        </p:nvSpPr>
        <p:spPr bwMode="auto">
          <a:xfrm flipV="1">
            <a:off x="4073525" y="2271713"/>
            <a:ext cx="288925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13" name="Line 161"/>
          <p:cNvSpPr>
            <a:spLocks noChangeShapeType="1"/>
          </p:cNvSpPr>
          <p:nvPr/>
        </p:nvSpPr>
        <p:spPr bwMode="auto">
          <a:xfrm flipH="1" flipV="1">
            <a:off x="4794250" y="2271713"/>
            <a:ext cx="215900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14" name="Line 162"/>
          <p:cNvSpPr>
            <a:spLocks noChangeShapeType="1"/>
          </p:cNvSpPr>
          <p:nvPr/>
        </p:nvSpPr>
        <p:spPr bwMode="auto">
          <a:xfrm flipH="1" flipV="1">
            <a:off x="5226050" y="2271713"/>
            <a:ext cx="71438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15" name="Line 163"/>
          <p:cNvSpPr>
            <a:spLocks noChangeShapeType="1"/>
          </p:cNvSpPr>
          <p:nvPr/>
        </p:nvSpPr>
        <p:spPr bwMode="auto">
          <a:xfrm flipV="1">
            <a:off x="5513388" y="2271713"/>
            <a:ext cx="144462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16" name="Line 164"/>
          <p:cNvSpPr>
            <a:spLocks noChangeShapeType="1"/>
          </p:cNvSpPr>
          <p:nvPr/>
        </p:nvSpPr>
        <p:spPr bwMode="auto">
          <a:xfrm flipV="1">
            <a:off x="5729288" y="2271713"/>
            <a:ext cx="360362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17" name="AutoShape 165"/>
          <p:cNvSpPr>
            <a:spLocks/>
          </p:cNvSpPr>
          <p:nvPr/>
        </p:nvSpPr>
        <p:spPr bwMode="auto">
          <a:xfrm rot="16200000">
            <a:off x="6774656" y="3891757"/>
            <a:ext cx="142875" cy="1081088"/>
          </a:xfrm>
          <a:prstGeom prst="rightBrace">
            <a:avLst>
              <a:gd name="adj1" fmla="val 6305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18" name="AutoShape 166"/>
          <p:cNvSpPr>
            <a:spLocks/>
          </p:cNvSpPr>
          <p:nvPr/>
        </p:nvSpPr>
        <p:spPr bwMode="auto">
          <a:xfrm rot="16200000">
            <a:off x="3966369" y="2378869"/>
            <a:ext cx="142875" cy="1081087"/>
          </a:xfrm>
          <a:prstGeom prst="rightBrace">
            <a:avLst>
              <a:gd name="adj1" fmla="val 6305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19" name="Line 167"/>
          <p:cNvSpPr>
            <a:spLocks noChangeShapeType="1"/>
          </p:cNvSpPr>
          <p:nvPr/>
        </p:nvSpPr>
        <p:spPr bwMode="auto">
          <a:xfrm flipH="1" flipV="1">
            <a:off x="6521450" y="2271713"/>
            <a:ext cx="323850" cy="20716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20" name="Line 168"/>
          <p:cNvSpPr>
            <a:spLocks noChangeShapeType="1"/>
          </p:cNvSpPr>
          <p:nvPr/>
        </p:nvSpPr>
        <p:spPr bwMode="auto">
          <a:xfrm flipH="1" flipV="1">
            <a:off x="6953250" y="2271713"/>
            <a:ext cx="936625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21" name="Line 169"/>
          <p:cNvSpPr>
            <a:spLocks noChangeShapeType="1"/>
          </p:cNvSpPr>
          <p:nvPr/>
        </p:nvSpPr>
        <p:spPr bwMode="auto">
          <a:xfrm flipH="1" flipV="1">
            <a:off x="7386638" y="2271713"/>
            <a:ext cx="792162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22" name="Line 170"/>
          <p:cNvSpPr>
            <a:spLocks noChangeShapeType="1"/>
          </p:cNvSpPr>
          <p:nvPr/>
        </p:nvSpPr>
        <p:spPr bwMode="auto">
          <a:xfrm flipH="1" flipV="1">
            <a:off x="7818438" y="2271713"/>
            <a:ext cx="576262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23" name="Line 171"/>
          <p:cNvSpPr>
            <a:spLocks noChangeShapeType="1"/>
          </p:cNvSpPr>
          <p:nvPr/>
        </p:nvSpPr>
        <p:spPr bwMode="auto">
          <a:xfrm flipH="1" flipV="1">
            <a:off x="8250238" y="2271713"/>
            <a:ext cx="431800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810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/>
              <a:t>Overview: AES Algorithm</a:t>
            </a:r>
          </a:p>
        </p:txBody>
      </p:sp>
      <p:grpSp>
        <p:nvGrpSpPr>
          <p:cNvPr id="38916" name="Group 4"/>
          <p:cNvGrpSpPr>
            <a:grpSpLocks/>
          </p:cNvGrpSpPr>
          <p:nvPr/>
        </p:nvGrpSpPr>
        <p:grpSpPr bwMode="auto">
          <a:xfrm>
            <a:off x="617538" y="4505325"/>
            <a:ext cx="979487" cy="984250"/>
            <a:chOff x="1745" y="1610"/>
            <a:chExt cx="905" cy="909"/>
          </a:xfrm>
        </p:grpSpPr>
        <p:sp>
          <p:nvSpPr>
            <p:cNvPr id="38917" name="Rectangle 5"/>
            <p:cNvSpPr>
              <a:spLocks noChangeArrowheads="1"/>
            </p:cNvSpPr>
            <p:nvPr/>
          </p:nvSpPr>
          <p:spPr bwMode="auto">
            <a:xfrm>
              <a:off x="1745" y="1610"/>
              <a:ext cx="905" cy="9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18" name="Line 6"/>
            <p:cNvSpPr>
              <a:spLocks noChangeShapeType="1"/>
            </p:cNvSpPr>
            <p:nvPr/>
          </p:nvSpPr>
          <p:spPr bwMode="auto">
            <a:xfrm>
              <a:off x="2201" y="1610"/>
              <a:ext cx="0" cy="9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19" name="Line 7"/>
            <p:cNvSpPr>
              <a:spLocks noChangeShapeType="1"/>
            </p:cNvSpPr>
            <p:nvPr/>
          </p:nvSpPr>
          <p:spPr bwMode="auto">
            <a:xfrm>
              <a:off x="1975" y="1610"/>
              <a:ext cx="0" cy="9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20" name="Line 8"/>
            <p:cNvSpPr>
              <a:spLocks noChangeShapeType="1"/>
            </p:cNvSpPr>
            <p:nvPr/>
          </p:nvSpPr>
          <p:spPr bwMode="auto">
            <a:xfrm>
              <a:off x="2431" y="1618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21" name="Line 9"/>
            <p:cNvSpPr>
              <a:spLocks noChangeShapeType="1"/>
            </p:cNvSpPr>
            <p:nvPr/>
          </p:nvSpPr>
          <p:spPr bwMode="auto">
            <a:xfrm>
              <a:off x="1745" y="2066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22" name="Line 10"/>
            <p:cNvSpPr>
              <a:spLocks noChangeShapeType="1"/>
            </p:cNvSpPr>
            <p:nvPr/>
          </p:nvSpPr>
          <p:spPr bwMode="auto">
            <a:xfrm>
              <a:off x="1745" y="2289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23" name="Line 11"/>
            <p:cNvSpPr>
              <a:spLocks noChangeShapeType="1"/>
            </p:cNvSpPr>
            <p:nvPr/>
          </p:nvSpPr>
          <p:spPr bwMode="auto">
            <a:xfrm>
              <a:off x="1745" y="1840"/>
              <a:ext cx="9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8924" name="Group 12"/>
          <p:cNvGrpSpPr>
            <a:grpSpLocks/>
          </p:cNvGrpSpPr>
          <p:nvPr/>
        </p:nvGrpSpPr>
        <p:grpSpPr bwMode="auto">
          <a:xfrm>
            <a:off x="544513" y="2921000"/>
            <a:ext cx="979487" cy="984250"/>
            <a:chOff x="1745" y="1610"/>
            <a:chExt cx="905" cy="909"/>
          </a:xfrm>
        </p:grpSpPr>
        <p:sp>
          <p:nvSpPr>
            <p:cNvPr id="38925" name="Rectangle 13"/>
            <p:cNvSpPr>
              <a:spLocks noChangeArrowheads="1"/>
            </p:cNvSpPr>
            <p:nvPr/>
          </p:nvSpPr>
          <p:spPr bwMode="auto">
            <a:xfrm>
              <a:off x="1745" y="1610"/>
              <a:ext cx="905" cy="9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6" name="Line 14"/>
            <p:cNvSpPr>
              <a:spLocks noChangeShapeType="1"/>
            </p:cNvSpPr>
            <p:nvPr/>
          </p:nvSpPr>
          <p:spPr bwMode="auto">
            <a:xfrm>
              <a:off x="2201" y="1610"/>
              <a:ext cx="0" cy="9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27" name="Line 15"/>
            <p:cNvSpPr>
              <a:spLocks noChangeShapeType="1"/>
            </p:cNvSpPr>
            <p:nvPr/>
          </p:nvSpPr>
          <p:spPr bwMode="auto">
            <a:xfrm>
              <a:off x="1975" y="1610"/>
              <a:ext cx="0" cy="9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28" name="Line 16"/>
            <p:cNvSpPr>
              <a:spLocks noChangeShapeType="1"/>
            </p:cNvSpPr>
            <p:nvPr/>
          </p:nvSpPr>
          <p:spPr bwMode="auto">
            <a:xfrm>
              <a:off x="2431" y="1618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29" name="Line 17"/>
            <p:cNvSpPr>
              <a:spLocks noChangeShapeType="1"/>
            </p:cNvSpPr>
            <p:nvPr/>
          </p:nvSpPr>
          <p:spPr bwMode="auto">
            <a:xfrm>
              <a:off x="1745" y="2066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30" name="Line 18"/>
            <p:cNvSpPr>
              <a:spLocks noChangeShapeType="1"/>
            </p:cNvSpPr>
            <p:nvPr/>
          </p:nvSpPr>
          <p:spPr bwMode="auto">
            <a:xfrm>
              <a:off x="1745" y="2289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31" name="Line 19"/>
            <p:cNvSpPr>
              <a:spLocks noChangeShapeType="1"/>
            </p:cNvSpPr>
            <p:nvPr/>
          </p:nvSpPr>
          <p:spPr bwMode="auto">
            <a:xfrm>
              <a:off x="1745" y="1840"/>
              <a:ext cx="9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932" name="Text Box 20"/>
          <p:cNvSpPr txBox="1">
            <a:spLocks noChangeArrowheads="1"/>
          </p:cNvSpPr>
          <p:nvPr/>
        </p:nvSpPr>
        <p:spPr bwMode="auto">
          <a:xfrm>
            <a:off x="420688" y="5570538"/>
            <a:ext cx="1409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/>
              <a:t>Input data</a:t>
            </a:r>
          </a:p>
        </p:txBody>
      </p:sp>
      <p:sp>
        <p:nvSpPr>
          <p:cNvPr id="38933" name="Text Box 21"/>
          <p:cNvSpPr txBox="1">
            <a:spLocks noChangeArrowheads="1"/>
          </p:cNvSpPr>
          <p:nvPr/>
        </p:nvSpPr>
        <p:spPr bwMode="auto">
          <a:xfrm>
            <a:off x="257175" y="3929063"/>
            <a:ext cx="1343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/>
              <a:t>Input key</a:t>
            </a:r>
          </a:p>
        </p:txBody>
      </p:sp>
      <p:sp>
        <p:nvSpPr>
          <p:cNvPr id="38934" name="Line 22"/>
          <p:cNvSpPr>
            <a:spLocks noChangeShapeType="1"/>
          </p:cNvSpPr>
          <p:nvPr/>
        </p:nvSpPr>
        <p:spPr bwMode="auto">
          <a:xfrm>
            <a:off x="3065463" y="5008563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8935" name="Group 23"/>
          <p:cNvGrpSpPr>
            <a:grpSpLocks/>
          </p:cNvGrpSpPr>
          <p:nvPr/>
        </p:nvGrpSpPr>
        <p:grpSpPr bwMode="auto">
          <a:xfrm>
            <a:off x="2128838" y="4505325"/>
            <a:ext cx="979487" cy="984250"/>
            <a:chOff x="1745" y="1610"/>
            <a:chExt cx="905" cy="909"/>
          </a:xfrm>
        </p:grpSpPr>
        <p:sp>
          <p:nvSpPr>
            <p:cNvPr id="38936" name="Rectangle 24"/>
            <p:cNvSpPr>
              <a:spLocks noChangeArrowheads="1"/>
            </p:cNvSpPr>
            <p:nvPr/>
          </p:nvSpPr>
          <p:spPr bwMode="auto">
            <a:xfrm>
              <a:off x="1745" y="1610"/>
              <a:ext cx="905" cy="9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7" name="Line 25"/>
            <p:cNvSpPr>
              <a:spLocks noChangeShapeType="1"/>
            </p:cNvSpPr>
            <p:nvPr/>
          </p:nvSpPr>
          <p:spPr bwMode="auto">
            <a:xfrm>
              <a:off x="2201" y="1610"/>
              <a:ext cx="0" cy="9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38" name="Line 26"/>
            <p:cNvSpPr>
              <a:spLocks noChangeShapeType="1"/>
            </p:cNvSpPr>
            <p:nvPr/>
          </p:nvSpPr>
          <p:spPr bwMode="auto">
            <a:xfrm>
              <a:off x="1975" y="1610"/>
              <a:ext cx="0" cy="9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39" name="Line 27"/>
            <p:cNvSpPr>
              <a:spLocks noChangeShapeType="1"/>
            </p:cNvSpPr>
            <p:nvPr/>
          </p:nvSpPr>
          <p:spPr bwMode="auto">
            <a:xfrm>
              <a:off x="2431" y="1618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40" name="Line 28"/>
            <p:cNvSpPr>
              <a:spLocks noChangeShapeType="1"/>
            </p:cNvSpPr>
            <p:nvPr/>
          </p:nvSpPr>
          <p:spPr bwMode="auto">
            <a:xfrm>
              <a:off x="1745" y="2066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41" name="Line 29"/>
            <p:cNvSpPr>
              <a:spLocks noChangeShapeType="1"/>
            </p:cNvSpPr>
            <p:nvPr/>
          </p:nvSpPr>
          <p:spPr bwMode="auto">
            <a:xfrm>
              <a:off x="1745" y="2289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42" name="Line 30"/>
            <p:cNvSpPr>
              <a:spLocks noChangeShapeType="1"/>
            </p:cNvSpPr>
            <p:nvPr/>
          </p:nvSpPr>
          <p:spPr bwMode="auto">
            <a:xfrm>
              <a:off x="1745" y="1840"/>
              <a:ext cx="9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8943" name="Group 31"/>
          <p:cNvGrpSpPr>
            <a:grpSpLocks/>
          </p:cNvGrpSpPr>
          <p:nvPr/>
        </p:nvGrpSpPr>
        <p:grpSpPr bwMode="auto">
          <a:xfrm>
            <a:off x="3425825" y="4505325"/>
            <a:ext cx="1087438" cy="1066800"/>
            <a:chOff x="2215" y="2248"/>
            <a:chExt cx="685" cy="672"/>
          </a:xfrm>
        </p:grpSpPr>
        <p:grpSp>
          <p:nvGrpSpPr>
            <p:cNvPr id="38944" name="Group 32"/>
            <p:cNvGrpSpPr>
              <a:grpSpLocks/>
            </p:cNvGrpSpPr>
            <p:nvPr/>
          </p:nvGrpSpPr>
          <p:grpSpPr bwMode="auto">
            <a:xfrm>
              <a:off x="2244" y="2274"/>
              <a:ext cx="617" cy="620"/>
              <a:chOff x="1745" y="1610"/>
              <a:chExt cx="905" cy="909"/>
            </a:xfrm>
          </p:grpSpPr>
          <p:sp>
            <p:nvSpPr>
              <p:cNvPr id="38945" name="Rectangle 33"/>
              <p:cNvSpPr>
                <a:spLocks noChangeArrowheads="1"/>
              </p:cNvSpPr>
              <p:nvPr/>
            </p:nvSpPr>
            <p:spPr bwMode="auto">
              <a:xfrm>
                <a:off x="1745" y="1610"/>
                <a:ext cx="905" cy="90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folHlink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6" name="Line 34"/>
              <p:cNvSpPr>
                <a:spLocks noChangeShapeType="1"/>
              </p:cNvSpPr>
              <p:nvPr/>
            </p:nvSpPr>
            <p:spPr bwMode="auto">
              <a:xfrm>
                <a:off x="2201" y="1610"/>
                <a:ext cx="0" cy="905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47" name="Line 35"/>
              <p:cNvSpPr>
                <a:spLocks noChangeShapeType="1"/>
              </p:cNvSpPr>
              <p:nvPr/>
            </p:nvSpPr>
            <p:spPr bwMode="auto">
              <a:xfrm>
                <a:off x="1975" y="1610"/>
                <a:ext cx="0" cy="909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48" name="Line 36"/>
              <p:cNvSpPr>
                <a:spLocks noChangeShapeType="1"/>
              </p:cNvSpPr>
              <p:nvPr/>
            </p:nvSpPr>
            <p:spPr bwMode="auto">
              <a:xfrm>
                <a:off x="2431" y="1618"/>
                <a:ext cx="0" cy="893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49" name="Line 37"/>
              <p:cNvSpPr>
                <a:spLocks noChangeShapeType="1"/>
              </p:cNvSpPr>
              <p:nvPr/>
            </p:nvSpPr>
            <p:spPr bwMode="auto">
              <a:xfrm>
                <a:off x="1745" y="2066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50" name="Line 38"/>
              <p:cNvSpPr>
                <a:spLocks noChangeShapeType="1"/>
              </p:cNvSpPr>
              <p:nvPr/>
            </p:nvSpPr>
            <p:spPr bwMode="auto">
              <a:xfrm>
                <a:off x="1745" y="2289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51" name="Line 39"/>
              <p:cNvSpPr>
                <a:spLocks noChangeShapeType="1"/>
              </p:cNvSpPr>
              <p:nvPr/>
            </p:nvSpPr>
            <p:spPr bwMode="auto">
              <a:xfrm>
                <a:off x="1745" y="1840"/>
                <a:ext cx="901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8952" name="Rectangle 40"/>
            <p:cNvSpPr>
              <a:spLocks noChangeArrowheads="1"/>
            </p:cNvSpPr>
            <p:nvPr/>
          </p:nvSpPr>
          <p:spPr bwMode="auto">
            <a:xfrm>
              <a:off x="2215" y="2248"/>
              <a:ext cx="685" cy="6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de-DE"/>
                <a:t>xor</a:t>
              </a:r>
            </a:p>
          </p:txBody>
        </p:sp>
      </p:grpSp>
      <p:grpSp>
        <p:nvGrpSpPr>
          <p:cNvPr id="38953" name="Group 41"/>
          <p:cNvGrpSpPr>
            <a:grpSpLocks/>
          </p:cNvGrpSpPr>
          <p:nvPr/>
        </p:nvGrpSpPr>
        <p:grpSpPr bwMode="auto">
          <a:xfrm>
            <a:off x="9474200" y="4505325"/>
            <a:ext cx="979488" cy="984250"/>
            <a:chOff x="1745" y="1610"/>
            <a:chExt cx="905" cy="909"/>
          </a:xfrm>
        </p:grpSpPr>
        <p:sp>
          <p:nvSpPr>
            <p:cNvPr id="38954" name="Rectangle 42"/>
            <p:cNvSpPr>
              <a:spLocks noChangeArrowheads="1"/>
            </p:cNvSpPr>
            <p:nvPr/>
          </p:nvSpPr>
          <p:spPr bwMode="auto">
            <a:xfrm>
              <a:off x="1745" y="1610"/>
              <a:ext cx="905" cy="9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55" name="Line 43"/>
            <p:cNvSpPr>
              <a:spLocks noChangeShapeType="1"/>
            </p:cNvSpPr>
            <p:nvPr/>
          </p:nvSpPr>
          <p:spPr bwMode="auto">
            <a:xfrm>
              <a:off x="2201" y="1610"/>
              <a:ext cx="0" cy="9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56" name="Line 44"/>
            <p:cNvSpPr>
              <a:spLocks noChangeShapeType="1"/>
            </p:cNvSpPr>
            <p:nvPr/>
          </p:nvSpPr>
          <p:spPr bwMode="auto">
            <a:xfrm>
              <a:off x="1975" y="1610"/>
              <a:ext cx="0" cy="9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57" name="Line 45"/>
            <p:cNvSpPr>
              <a:spLocks noChangeShapeType="1"/>
            </p:cNvSpPr>
            <p:nvPr/>
          </p:nvSpPr>
          <p:spPr bwMode="auto">
            <a:xfrm>
              <a:off x="2431" y="1618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58" name="Line 46"/>
            <p:cNvSpPr>
              <a:spLocks noChangeShapeType="1"/>
            </p:cNvSpPr>
            <p:nvPr/>
          </p:nvSpPr>
          <p:spPr bwMode="auto">
            <a:xfrm>
              <a:off x="1745" y="2066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59" name="Line 47"/>
            <p:cNvSpPr>
              <a:spLocks noChangeShapeType="1"/>
            </p:cNvSpPr>
            <p:nvPr/>
          </p:nvSpPr>
          <p:spPr bwMode="auto">
            <a:xfrm>
              <a:off x="1745" y="2289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60" name="Line 48"/>
            <p:cNvSpPr>
              <a:spLocks noChangeShapeType="1"/>
            </p:cNvSpPr>
            <p:nvPr/>
          </p:nvSpPr>
          <p:spPr bwMode="auto">
            <a:xfrm>
              <a:off x="1745" y="1840"/>
              <a:ext cx="9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8961" name="Group 49"/>
          <p:cNvGrpSpPr>
            <a:grpSpLocks/>
          </p:cNvGrpSpPr>
          <p:nvPr/>
        </p:nvGrpSpPr>
        <p:grpSpPr bwMode="auto">
          <a:xfrm>
            <a:off x="4865688" y="4505325"/>
            <a:ext cx="1087437" cy="1066800"/>
            <a:chOff x="2215" y="2248"/>
            <a:chExt cx="685" cy="672"/>
          </a:xfrm>
        </p:grpSpPr>
        <p:grpSp>
          <p:nvGrpSpPr>
            <p:cNvPr id="38962" name="Group 50"/>
            <p:cNvGrpSpPr>
              <a:grpSpLocks/>
            </p:cNvGrpSpPr>
            <p:nvPr/>
          </p:nvGrpSpPr>
          <p:grpSpPr bwMode="auto">
            <a:xfrm>
              <a:off x="2244" y="2274"/>
              <a:ext cx="617" cy="620"/>
              <a:chOff x="1745" y="1610"/>
              <a:chExt cx="905" cy="909"/>
            </a:xfrm>
          </p:grpSpPr>
          <p:sp>
            <p:nvSpPr>
              <p:cNvPr id="38963" name="Rectangle 51"/>
              <p:cNvSpPr>
                <a:spLocks noChangeArrowheads="1"/>
              </p:cNvSpPr>
              <p:nvPr/>
            </p:nvSpPr>
            <p:spPr bwMode="auto">
              <a:xfrm>
                <a:off x="1745" y="1610"/>
                <a:ext cx="905" cy="90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folHlink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4" name="Line 52"/>
              <p:cNvSpPr>
                <a:spLocks noChangeShapeType="1"/>
              </p:cNvSpPr>
              <p:nvPr/>
            </p:nvSpPr>
            <p:spPr bwMode="auto">
              <a:xfrm>
                <a:off x="2201" y="1610"/>
                <a:ext cx="0" cy="905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65" name="Line 53"/>
              <p:cNvSpPr>
                <a:spLocks noChangeShapeType="1"/>
              </p:cNvSpPr>
              <p:nvPr/>
            </p:nvSpPr>
            <p:spPr bwMode="auto">
              <a:xfrm>
                <a:off x="1975" y="1610"/>
                <a:ext cx="0" cy="909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66" name="Line 54"/>
              <p:cNvSpPr>
                <a:spLocks noChangeShapeType="1"/>
              </p:cNvSpPr>
              <p:nvPr/>
            </p:nvSpPr>
            <p:spPr bwMode="auto">
              <a:xfrm>
                <a:off x="2431" y="1618"/>
                <a:ext cx="0" cy="893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67" name="Line 55"/>
              <p:cNvSpPr>
                <a:spLocks noChangeShapeType="1"/>
              </p:cNvSpPr>
              <p:nvPr/>
            </p:nvSpPr>
            <p:spPr bwMode="auto">
              <a:xfrm>
                <a:off x="1745" y="2066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68" name="Line 56"/>
              <p:cNvSpPr>
                <a:spLocks noChangeShapeType="1"/>
              </p:cNvSpPr>
              <p:nvPr/>
            </p:nvSpPr>
            <p:spPr bwMode="auto">
              <a:xfrm>
                <a:off x="1745" y="2289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69" name="Line 57"/>
              <p:cNvSpPr>
                <a:spLocks noChangeShapeType="1"/>
              </p:cNvSpPr>
              <p:nvPr/>
            </p:nvSpPr>
            <p:spPr bwMode="auto">
              <a:xfrm>
                <a:off x="1745" y="1840"/>
                <a:ext cx="901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8970" name="Rectangle 58"/>
            <p:cNvSpPr>
              <a:spLocks noChangeArrowheads="1"/>
            </p:cNvSpPr>
            <p:nvPr/>
          </p:nvSpPr>
          <p:spPr bwMode="auto">
            <a:xfrm>
              <a:off x="2215" y="2248"/>
              <a:ext cx="685" cy="6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de-DE"/>
                <a:t>S-Box</a:t>
              </a:r>
            </a:p>
          </p:txBody>
        </p:sp>
      </p:grpSp>
      <p:grpSp>
        <p:nvGrpSpPr>
          <p:cNvPr id="38971" name="Group 59"/>
          <p:cNvGrpSpPr>
            <a:grpSpLocks/>
          </p:cNvGrpSpPr>
          <p:nvPr/>
        </p:nvGrpSpPr>
        <p:grpSpPr bwMode="auto">
          <a:xfrm>
            <a:off x="6307138" y="4505325"/>
            <a:ext cx="1087437" cy="1066800"/>
            <a:chOff x="2215" y="2248"/>
            <a:chExt cx="685" cy="672"/>
          </a:xfrm>
        </p:grpSpPr>
        <p:grpSp>
          <p:nvGrpSpPr>
            <p:cNvPr id="38972" name="Group 60"/>
            <p:cNvGrpSpPr>
              <a:grpSpLocks/>
            </p:cNvGrpSpPr>
            <p:nvPr/>
          </p:nvGrpSpPr>
          <p:grpSpPr bwMode="auto">
            <a:xfrm>
              <a:off x="2244" y="2274"/>
              <a:ext cx="617" cy="620"/>
              <a:chOff x="1745" y="1610"/>
              <a:chExt cx="905" cy="909"/>
            </a:xfrm>
          </p:grpSpPr>
          <p:sp>
            <p:nvSpPr>
              <p:cNvPr id="38973" name="Rectangle 61"/>
              <p:cNvSpPr>
                <a:spLocks noChangeArrowheads="1"/>
              </p:cNvSpPr>
              <p:nvPr/>
            </p:nvSpPr>
            <p:spPr bwMode="auto">
              <a:xfrm>
                <a:off x="1745" y="1610"/>
                <a:ext cx="905" cy="90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folHlink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4" name="Line 62"/>
              <p:cNvSpPr>
                <a:spLocks noChangeShapeType="1"/>
              </p:cNvSpPr>
              <p:nvPr/>
            </p:nvSpPr>
            <p:spPr bwMode="auto">
              <a:xfrm>
                <a:off x="2201" y="1610"/>
                <a:ext cx="0" cy="905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75" name="Line 63"/>
              <p:cNvSpPr>
                <a:spLocks noChangeShapeType="1"/>
              </p:cNvSpPr>
              <p:nvPr/>
            </p:nvSpPr>
            <p:spPr bwMode="auto">
              <a:xfrm>
                <a:off x="1975" y="1610"/>
                <a:ext cx="0" cy="909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76" name="Line 64"/>
              <p:cNvSpPr>
                <a:spLocks noChangeShapeType="1"/>
              </p:cNvSpPr>
              <p:nvPr/>
            </p:nvSpPr>
            <p:spPr bwMode="auto">
              <a:xfrm>
                <a:off x="2431" y="1618"/>
                <a:ext cx="0" cy="893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77" name="Line 65"/>
              <p:cNvSpPr>
                <a:spLocks noChangeShapeType="1"/>
              </p:cNvSpPr>
              <p:nvPr/>
            </p:nvSpPr>
            <p:spPr bwMode="auto">
              <a:xfrm>
                <a:off x="1745" y="2066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78" name="Line 66"/>
              <p:cNvSpPr>
                <a:spLocks noChangeShapeType="1"/>
              </p:cNvSpPr>
              <p:nvPr/>
            </p:nvSpPr>
            <p:spPr bwMode="auto">
              <a:xfrm>
                <a:off x="1745" y="2289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79" name="Line 67"/>
              <p:cNvSpPr>
                <a:spLocks noChangeShapeType="1"/>
              </p:cNvSpPr>
              <p:nvPr/>
            </p:nvSpPr>
            <p:spPr bwMode="auto">
              <a:xfrm>
                <a:off x="1745" y="1840"/>
                <a:ext cx="901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8980" name="Rectangle 68"/>
            <p:cNvSpPr>
              <a:spLocks noChangeArrowheads="1"/>
            </p:cNvSpPr>
            <p:nvPr/>
          </p:nvSpPr>
          <p:spPr bwMode="auto">
            <a:xfrm>
              <a:off x="2215" y="2248"/>
              <a:ext cx="685" cy="6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de-DE"/>
                <a:t>Shift</a:t>
              </a:r>
              <a:br>
                <a:rPr lang="de-DE"/>
              </a:br>
              <a:r>
                <a:rPr lang="de-DE"/>
                <a:t>row</a:t>
              </a:r>
            </a:p>
          </p:txBody>
        </p:sp>
      </p:grpSp>
      <p:grpSp>
        <p:nvGrpSpPr>
          <p:cNvPr id="38981" name="Group 69"/>
          <p:cNvGrpSpPr>
            <a:grpSpLocks/>
          </p:cNvGrpSpPr>
          <p:nvPr/>
        </p:nvGrpSpPr>
        <p:grpSpPr bwMode="auto">
          <a:xfrm>
            <a:off x="7747000" y="4505325"/>
            <a:ext cx="1087438" cy="1066800"/>
            <a:chOff x="2215" y="2248"/>
            <a:chExt cx="685" cy="672"/>
          </a:xfrm>
        </p:grpSpPr>
        <p:grpSp>
          <p:nvGrpSpPr>
            <p:cNvPr id="38982" name="Group 70"/>
            <p:cNvGrpSpPr>
              <a:grpSpLocks/>
            </p:cNvGrpSpPr>
            <p:nvPr/>
          </p:nvGrpSpPr>
          <p:grpSpPr bwMode="auto">
            <a:xfrm>
              <a:off x="2244" y="2274"/>
              <a:ext cx="617" cy="620"/>
              <a:chOff x="1745" y="1610"/>
              <a:chExt cx="905" cy="909"/>
            </a:xfrm>
          </p:grpSpPr>
          <p:sp>
            <p:nvSpPr>
              <p:cNvPr id="38983" name="Rectangle 71"/>
              <p:cNvSpPr>
                <a:spLocks noChangeArrowheads="1"/>
              </p:cNvSpPr>
              <p:nvPr/>
            </p:nvSpPr>
            <p:spPr bwMode="auto">
              <a:xfrm>
                <a:off x="1745" y="1610"/>
                <a:ext cx="905" cy="90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folHlink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84" name="Line 72"/>
              <p:cNvSpPr>
                <a:spLocks noChangeShapeType="1"/>
              </p:cNvSpPr>
              <p:nvPr/>
            </p:nvSpPr>
            <p:spPr bwMode="auto">
              <a:xfrm>
                <a:off x="2201" y="1610"/>
                <a:ext cx="0" cy="905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85" name="Line 73"/>
              <p:cNvSpPr>
                <a:spLocks noChangeShapeType="1"/>
              </p:cNvSpPr>
              <p:nvPr/>
            </p:nvSpPr>
            <p:spPr bwMode="auto">
              <a:xfrm>
                <a:off x="1975" y="1610"/>
                <a:ext cx="0" cy="909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86" name="Line 74"/>
              <p:cNvSpPr>
                <a:spLocks noChangeShapeType="1"/>
              </p:cNvSpPr>
              <p:nvPr/>
            </p:nvSpPr>
            <p:spPr bwMode="auto">
              <a:xfrm>
                <a:off x="2431" y="1618"/>
                <a:ext cx="0" cy="893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87" name="Line 75"/>
              <p:cNvSpPr>
                <a:spLocks noChangeShapeType="1"/>
              </p:cNvSpPr>
              <p:nvPr/>
            </p:nvSpPr>
            <p:spPr bwMode="auto">
              <a:xfrm>
                <a:off x="1745" y="2066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88" name="Line 76"/>
              <p:cNvSpPr>
                <a:spLocks noChangeShapeType="1"/>
              </p:cNvSpPr>
              <p:nvPr/>
            </p:nvSpPr>
            <p:spPr bwMode="auto">
              <a:xfrm>
                <a:off x="1745" y="2289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89" name="Line 77"/>
              <p:cNvSpPr>
                <a:spLocks noChangeShapeType="1"/>
              </p:cNvSpPr>
              <p:nvPr/>
            </p:nvSpPr>
            <p:spPr bwMode="auto">
              <a:xfrm>
                <a:off x="1745" y="1840"/>
                <a:ext cx="901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8990" name="Rectangle 78"/>
            <p:cNvSpPr>
              <a:spLocks noChangeArrowheads="1"/>
            </p:cNvSpPr>
            <p:nvPr/>
          </p:nvSpPr>
          <p:spPr bwMode="auto">
            <a:xfrm>
              <a:off x="2215" y="2248"/>
              <a:ext cx="685" cy="6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de-DE"/>
                <a:t>Mix</a:t>
              </a:r>
              <a:br>
                <a:rPr lang="de-DE"/>
              </a:br>
              <a:r>
                <a:rPr lang="de-DE"/>
                <a:t>Column</a:t>
              </a:r>
            </a:p>
          </p:txBody>
        </p:sp>
      </p:grpSp>
      <p:sp>
        <p:nvSpPr>
          <p:cNvPr id="38991" name="Line 79"/>
          <p:cNvSpPr>
            <a:spLocks noChangeShapeType="1"/>
          </p:cNvSpPr>
          <p:nvPr/>
        </p:nvSpPr>
        <p:spPr bwMode="auto">
          <a:xfrm>
            <a:off x="4506913" y="5008563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92" name="Line 80"/>
          <p:cNvSpPr>
            <a:spLocks noChangeShapeType="1"/>
          </p:cNvSpPr>
          <p:nvPr/>
        </p:nvSpPr>
        <p:spPr bwMode="auto">
          <a:xfrm>
            <a:off x="5946775" y="5008563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93" name="Line 81"/>
          <p:cNvSpPr>
            <a:spLocks noChangeShapeType="1"/>
          </p:cNvSpPr>
          <p:nvPr/>
        </p:nvSpPr>
        <p:spPr bwMode="auto">
          <a:xfrm>
            <a:off x="7386638" y="5008563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94" name="Rectangle 82"/>
          <p:cNvSpPr>
            <a:spLocks noChangeArrowheads="1"/>
          </p:cNvSpPr>
          <p:nvPr/>
        </p:nvSpPr>
        <p:spPr bwMode="auto">
          <a:xfrm>
            <a:off x="1841500" y="2487613"/>
            <a:ext cx="7345363" cy="40338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95" name="Line 83"/>
          <p:cNvSpPr>
            <a:spLocks noChangeShapeType="1"/>
          </p:cNvSpPr>
          <p:nvPr/>
        </p:nvSpPr>
        <p:spPr bwMode="auto">
          <a:xfrm flipV="1">
            <a:off x="2633663" y="5513388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96" name="Line 84"/>
          <p:cNvSpPr>
            <a:spLocks noChangeShapeType="1"/>
          </p:cNvSpPr>
          <p:nvPr/>
        </p:nvSpPr>
        <p:spPr bwMode="auto">
          <a:xfrm>
            <a:off x="2633663" y="6016625"/>
            <a:ext cx="568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97" name="Line 85"/>
          <p:cNvSpPr>
            <a:spLocks noChangeShapeType="1"/>
          </p:cNvSpPr>
          <p:nvPr/>
        </p:nvSpPr>
        <p:spPr bwMode="auto">
          <a:xfrm flipV="1">
            <a:off x="8323263" y="5584825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98" name="Line 86"/>
          <p:cNvSpPr>
            <a:spLocks noChangeShapeType="1"/>
          </p:cNvSpPr>
          <p:nvPr/>
        </p:nvSpPr>
        <p:spPr bwMode="auto">
          <a:xfrm>
            <a:off x="1625600" y="5008563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8999" name="Group 87"/>
          <p:cNvGrpSpPr>
            <a:grpSpLocks/>
          </p:cNvGrpSpPr>
          <p:nvPr/>
        </p:nvGrpSpPr>
        <p:grpSpPr bwMode="auto">
          <a:xfrm>
            <a:off x="3457575" y="2992438"/>
            <a:ext cx="1087438" cy="1066800"/>
            <a:chOff x="2215" y="2248"/>
            <a:chExt cx="685" cy="672"/>
          </a:xfrm>
        </p:grpSpPr>
        <p:grpSp>
          <p:nvGrpSpPr>
            <p:cNvPr id="39000" name="Group 88"/>
            <p:cNvGrpSpPr>
              <a:grpSpLocks/>
            </p:cNvGrpSpPr>
            <p:nvPr/>
          </p:nvGrpSpPr>
          <p:grpSpPr bwMode="auto">
            <a:xfrm>
              <a:off x="2244" y="2274"/>
              <a:ext cx="617" cy="620"/>
              <a:chOff x="1745" y="1610"/>
              <a:chExt cx="905" cy="909"/>
            </a:xfrm>
          </p:grpSpPr>
          <p:sp>
            <p:nvSpPr>
              <p:cNvPr id="39001" name="Rectangle 89"/>
              <p:cNvSpPr>
                <a:spLocks noChangeArrowheads="1"/>
              </p:cNvSpPr>
              <p:nvPr/>
            </p:nvSpPr>
            <p:spPr bwMode="auto">
              <a:xfrm>
                <a:off x="1745" y="1610"/>
                <a:ext cx="905" cy="90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folHlink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02" name="Line 90"/>
              <p:cNvSpPr>
                <a:spLocks noChangeShapeType="1"/>
              </p:cNvSpPr>
              <p:nvPr/>
            </p:nvSpPr>
            <p:spPr bwMode="auto">
              <a:xfrm>
                <a:off x="2201" y="1610"/>
                <a:ext cx="0" cy="905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03" name="Line 91"/>
              <p:cNvSpPr>
                <a:spLocks noChangeShapeType="1"/>
              </p:cNvSpPr>
              <p:nvPr/>
            </p:nvSpPr>
            <p:spPr bwMode="auto">
              <a:xfrm>
                <a:off x="1975" y="1610"/>
                <a:ext cx="0" cy="909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04" name="Line 92"/>
              <p:cNvSpPr>
                <a:spLocks noChangeShapeType="1"/>
              </p:cNvSpPr>
              <p:nvPr/>
            </p:nvSpPr>
            <p:spPr bwMode="auto">
              <a:xfrm>
                <a:off x="2431" y="1618"/>
                <a:ext cx="0" cy="893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05" name="Line 93"/>
              <p:cNvSpPr>
                <a:spLocks noChangeShapeType="1"/>
              </p:cNvSpPr>
              <p:nvPr/>
            </p:nvSpPr>
            <p:spPr bwMode="auto">
              <a:xfrm>
                <a:off x="1745" y="2066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06" name="Line 94"/>
              <p:cNvSpPr>
                <a:spLocks noChangeShapeType="1"/>
              </p:cNvSpPr>
              <p:nvPr/>
            </p:nvSpPr>
            <p:spPr bwMode="auto">
              <a:xfrm>
                <a:off x="1745" y="2289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07" name="Line 95"/>
              <p:cNvSpPr>
                <a:spLocks noChangeShapeType="1"/>
              </p:cNvSpPr>
              <p:nvPr/>
            </p:nvSpPr>
            <p:spPr bwMode="auto">
              <a:xfrm>
                <a:off x="1745" y="1840"/>
                <a:ext cx="901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9008" name="Rectangle 96"/>
            <p:cNvSpPr>
              <a:spLocks noChangeArrowheads="1"/>
            </p:cNvSpPr>
            <p:nvPr/>
          </p:nvSpPr>
          <p:spPr bwMode="auto">
            <a:xfrm>
              <a:off x="2215" y="2248"/>
              <a:ext cx="685" cy="6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de-DE"/>
                <a:t>Calc</a:t>
              </a:r>
              <a:br>
                <a:rPr lang="de-DE"/>
              </a:br>
              <a:r>
                <a:rPr lang="de-DE"/>
                <a:t>key</a:t>
              </a:r>
            </a:p>
          </p:txBody>
        </p:sp>
      </p:grpSp>
      <p:sp>
        <p:nvSpPr>
          <p:cNvPr id="39009" name="Line 97"/>
          <p:cNvSpPr>
            <a:spLocks noChangeShapeType="1"/>
          </p:cNvSpPr>
          <p:nvPr/>
        </p:nvSpPr>
        <p:spPr bwMode="auto">
          <a:xfrm>
            <a:off x="8826500" y="500856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010" name="Text Box 98"/>
          <p:cNvSpPr txBox="1">
            <a:spLocks noChangeArrowheads="1"/>
          </p:cNvSpPr>
          <p:nvPr/>
        </p:nvSpPr>
        <p:spPr bwMode="auto">
          <a:xfrm>
            <a:off x="9258300" y="5656263"/>
            <a:ext cx="1612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/>
              <a:t>Output data</a:t>
            </a:r>
          </a:p>
        </p:txBody>
      </p:sp>
      <p:sp>
        <p:nvSpPr>
          <p:cNvPr id="39011" name="Line 99"/>
          <p:cNvSpPr>
            <a:spLocks noChangeShapeType="1"/>
          </p:cNvSpPr>
          <p:nvPr/>
        </p:nvSpPr>
        <p:spPr bwMode="auto">
          <a:xfrm>
            <a:off x="1554163" y="3424238"/>
            <a:ext cx="1943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012" name="Line 100"/>
          <p:cNvSpPr>
            <a:spLocks noChangeShapeType="1"/>
          </p:cNvSpPr>
          <p:nvPr/>
        </p:nvSpPr>
        <p:spPr bwMode="auto">
          <a:xfrm flipH="1">
            <a:off x="4002088" y="4000500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013" name="AutoShape 101"/>
          <p:cNvSpPr>
            <a:spLocks noChangeArrowheads="1"/>
          </p:cNvSpPr>
          <p:nvPr/>
        </p:nvSpPr>
        <p:spPr bwMode="auto">
          <a:xfrm>
            <a:off x="9186863" y="2797175"/>
            <a:ext cx="1706562" cy="730250"/>
          </a:xfrm>
          <a:prstGeom prst="leftArrow">
            <a:avLst>
              <a:gd name="adj1" fmla="val 50000"/>
              <a:gd name="adj2" fmla="val 5842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/>
              <a:t>10 Rounds</a:t>
            </a:r>
          </a:p>
        </p:txBody>
      </p:sp>
      <p:grpSp>
        <p:nvGrpSpPr>
          <p:cNvPr id="39014" name="Group 102"/>
          <p:cNvGrpSpPr>
            <a:grpSpLocks/>
          </p:cNvGrpSpPr>
          <p:nvPr/>
        </p:nvGrpSpPr>
        <p:grpSpPr bwMode="auto">
          <a:xfrm>
            <a:off x="4144963" y="2055813"/>
            <a:ext cx="431800" cy="215900"/>
            <a:chOff x="2339" y="1386"/>
            <a:chExt cx="272" cy="136"/>
          </a:xfrm>
        </p:grpSpPr>
        <p:sp>
          <p:nvSpPr>
            <p:cNvPr id="39015" name="Line 103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16" name="Line 104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17" name="Line 105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18" name="Line 106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9019" name="Group 107"/>
          <p:cNvGrpSpPr>
            <a:grpSpLocks/>
          </p:cNvGrpSpPr>
          <p:nvPr/>
        </p:nvGrpSpPr>
        <p:grpSpPr bwMode="auto">
          <a:xfrm>
            <a:off x="4576763" y="2055813"/>
            <a:ext cx="431800" cy="215900"/>
            <a:chOff x="2339" y="1386"/>
            <a:chExt cx="272" cy="136"/>
          </a:xfrm>
        </p:grpSpPr>
        <p:sp>
          <p:nvSpPr>
            <p:cNvPr id="39020" name="Line 108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21" name="Line 109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22" name="Line 110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23" name="Line 111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9024" name="Group 112"/>
          <p:cNvGrpSpPr>
            <a:grpSpLocks/>
          </p:cNvGrpSpPr>
          <p:nvPr/>
        </p:nvGrpSpPr>
        <p:grpSpPr bwMode="auto">
          <a:xfrm>
            <a:off x="5010150" y="2055813"/>
            <a:ext cx="431800" cy="215900"/>
            <a:chOff x="2339" y="1386"/>
            <a:chExt cx="272" cy="136"/>
          </a:xfrm>
        </p:grpSpPr>
        <p:sp>
          <p:nvSpPr>
            <p:cNvPr id="39025" name="Line 113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26" name="Line 114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27" name="Line 115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28" name="Line 116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9029" name="Group 117"/>
          <p:cNvGrpSpPr>
            <a:grpSpLocks/>
          </p:cNvGrpSpPr>
          <p:nvPr/>
        </p:nvGrpSpPr>
        <p:grpSpPr bwMode="auto">
          <a:xfrm>
            <a:off x="5441950" y="2055813"/>
            <a:ext cx="431800" cy="215900"/>
            <a:chOff x="2339" y="1386"/>
            <a:chExt cx="272" cy="136"/>
          </a:xfrm>
        </p:grpSpPr>
        <p:sp>
          <p:nvSpPr>
            <p:cNvPr id="39030" name="Line 118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31" name="Line 119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32" name="Line 120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33" name="Line 121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9034" name="Group 122"/>
          <p:cNvGrpSpPr>
            <a:grpSpLocks/>
          </p:cNvGrpSpPr>
          <p:nvPr/>
        </p:nvGrpSpPr>
        <p:grpSpPr bwMode="auto">
          <a:xfrm>
            <a:off x="5873750" y="2055813"/>
            <a:ext cx="431800" cy="215900"/>
            <a:chOff x="2339" y="1386"/>
            <a:chExt cx="272" cy="136"/>
          </a:xfrm>
        </p:grpSpPr>
        <p:sp>
          <p:nvSpPr>
            <p:cNvPr id="39035" name="Line 123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36" name="Line 124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37" name="Line 125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38" name="Line 126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9039" name="Group 127"/>
          <p:cNvGrpSpPr>
            <a:grpSpLocks/>
          </p:cNvGrpSpPr>
          <p:nvPr/>
        </p:nvGrpSpPr>
        <p:grpSpPr bwMode="auto">
          <a:xfrm>
            <a:off x="6305550" y="2055813"/>
            <a:ext cx="431800" cy="215900"/>
            <a:chOff x="2339" y="1386"/>
            <a:chExt cx="272" cy="136"/>
          </a:xfrm>
        </p:grpSpPr>
        <p:sp>
          <p:nvSpPr>
            <p:cNvPr id="39040" name="Line 128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41" name="Line 129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42" name="Line 130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43" name="Line 131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9044" name="Group 132"/>
          <p:cNvGrpSpPr>
            <a:grpSpLocks/>
          </p:cNvGrpSpPr>
          <p:nvPr/>
        </p:nvGrpSpPr>
        <p:grpSpPr bwMode="auto">
          <a:xfrm>
            <a:off x="6737350" y="2055813"/>
            <a:ext cx="431800" cy="215900"/>
            <a:chOff x="2339" y="1386"/>
            <a:chExt cx="272" cy="136"/>
          </a:xfrm>
        </p:grpSpPr>
        <p:sp>
          <p:nvSpPr>
            <p:cNvPr id="39045" name="Line 133"/>
            <p:cNvSpPr>
              <a:spLocks noChangeShapeType="1"/>
            </p:cNvSpPr>
            <p:nvPr/>
          </p:nvSpPr>
          <p:spPr bwMode="auto">
            <a:xfrm>
              <a:off x="2339" y="152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46" name="Line 134"/>
            <p:cNvSpPr>
              <a:spLocks noChangeShapeType="1"/>
            </p:cNvSpPr>
            <p:nvPr/>
          </p:nvSpPr>
          <p:spPr bwMode="auto">
            <a:xfrm>
              <a:off x="2475" y="138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47" name="Line 135"/>
            <p:cNvSpPr>
              <a:spLocks noChangeShapeType="1"/>
            </p:cNvSpPr>
            <p:nvPr/>
          </p:nvSpPr>
          <p:spPr bwMode="auto">
            <a:xfrm>
              <a:off x="2475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048" name="Line 136"/>
            <p:cNvSpPr>
              <a:spLocks noChangeShapeType="1"/>
            </p:cNvSpPr>
            <p:nvPr/>
          </p:nvSpPr>
          <p:spPr bwMode="auto">
            <a:xfrm>
              <a:off x="2611" y="138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9064" name="Line 152"/>
          <p:cNvSpPr>
            <a:spLocks noChangeShapeType="1"/>
          </p:cNvSpPr>
          <p:nvPr/>
        </p:nvSpPr>
        <p:spPr bwMode="auto">
          <a:xfrm flipV="1">
            <a:off x="3995738" y="2271713"/>
            <a:ext cx="366712" cy="566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069" name="AutoShape 157"/>
          <p:cNvSpPr>
            <a:spLocks/>
          </p:cNvSpPr>
          <p:nvPr/>
        </p:nvSpPr>
        <p:spPr bwMode="auto">
          <a:xfrm rot="16200000">
            <a:off x="5334794" y="3891757"/>
            <a:ext cx="142875" cy="1081087"/>
          </a:xfrm>
          <a:prstGeom prst="rightBrace">
            <a:avLst>
              <a:gd name="adj1" fmla="val 6305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070" name="AutoShape 158"/>
          <p:cNvSpPr>
            <a:spLocks/>
          </p:cNvSpPr>
          <p:nvPr/>
        </p:nvSpPr>
        <p:spPr bwMode="auto">
          <a:xfrm rot="16200000">
            <a:off x="3928269" y="2374107"/>
            <a:ext cx="142875" cy="1081087"/>
          </a:xfrm>
          <a:prstGeom prst="rightBrace">
            <a:avLst>
              <a:gd name="adj1" fmla="val 6305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071" name="Line 159"/>
          <p:cNvSpPr>
            <a:spLocks noChangeShapeType="1"/>
          </p:cNvSpPr>
          <p:nvPr/>
        </p:nvSpPr>
        <p:spPr bwMode="auto">
          <a:xfrm flipH="1" flipV="1">
            <a:off x="4794250" y="2271713"/>
            <a:ext cx="603250" cy="2090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072" name="Line 160"/>
          <p:cNvSpPr>
            <a:spLocks noChangeShapeType="1"/>
          </p:cNvSpPr>
          <p:nvPr/>
        </p:nvSpPr>
        <p:spPr bwMode="auto">
          <a:xfrm flipH="1" flipV="1">
            <a:off x="5657850" y="2271713"/>
            <a:ext cx="1079500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073" name="Line 161"/>
          <p:cNvSpPr>
            <a:spLocks noChangeShapeType="1"/>
          </p:cNvSpPr>
          <p:nvPr/>
        </p:nvSpPr>
        <p:spPr bwMode="auto">
          <a:xfrm flipH="1" flipV="1">
            <a:off x="6089650" y="2271713"/>
            <a:ext cx="863600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074" name="Line 162"/>
          <p:cNvSpPr>
            <a:spLocks noChangeShapeType="1"/>
          </p:cNvSpPr>
          <p:nvPr/>
        </p:nvSpPr>
        <p:spPr bwMode="auto">
          <a:xfrm flipH="1" flipV="1">
            <a:off x="6521450" y="2271713"/>
            <a:ext cx="649288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075" name="Line 163"/>
          <p:cNvSpPr>
            <a:spLocks noChangeShapeType="1"/>
          </p:cNvSpPr>
          <p:nvPr/>
        </p:nvSpPr>
        <p:spPr bwMode="auto">
          <a:xfrm flipH="1" flipV="1">
            <a:off x="5657850" y="2271713"/>
            <a:ext cx="2232025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076" name="Line 164"/>
          <p:cNvSpPr>
            <a:spLocks noChangeShapeType="1"/>
          </p:cNvSpPr>
          <p:nvPr/>
        </p:nvSpPr>
        <p:spPr bwMode="auto">
          <a:xfrm flipH="1" flipV="1">
            <a:off x="5226050" y="2271713"/>
            <a:ext cx="1223963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077" name="Line 165"/>
          <p:cNvSpPr>
            <a:spLocks noChangeShapeType="1"/>
          </p:cNvSpPr>
          <p:nvPr/>
        </p:nvSpPr>
        <p:spPr bwMode="auto">
          <a:xfrm flipH="1" flipV="1">
            <a:off x="6089650" y="2271713"/>
            <a:ext cx="2089150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078" name="Line 166"/>
          <p:cNvSpPr>
            <a:spLocks noChangeShapeType="1"/>
          </p:cNvSpPr>
          <p:nvPr/>
        </p:nvSpPr>
        <p:spPr bwMode="auto">
          <a:xfrm flipH="1" flipV="1">
            <a:off x="6521450" y="2271713"/>
            <a:ext cx="1873250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079" name="Line 167"/>
          <p:cNvSpPr>
            <a:spLocks noChangeShapeType="1"/>
          </p:cNvSpPr>
          <p:nvPr/>
        </p:nvSpPr>
        <p:spPr bwMode="auto">
          <a:xfrm flipH="1" flipV="1">
            <a:off x="6953250" y="2271713"/>
            <a:ext cx="1657350" cy="2233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379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8631E-6 -1.90476E-6 L 0.12683 0.00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9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2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6 0.00059 L -0.12486 0.0013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89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5" y="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9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9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9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9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9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9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9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9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9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9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9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064" grpId="0" animBg="1"/>
      <p:bldP spid="39069" grpId="0" animBg="1"/>
      <p:bldP spid="39070" grpId="0" animBg="1"/>
      <p:bldP spid="39071" grpId="0" animBg="1"/>
      <p:bldP spid="39072" grpId="0" animBg="1"/>
      <p:bldP spid="39073" grpId="0" animBg="1"/>
      <p:bldP spid="39074" grpId="0" animBg="1"/>
      <p:bldP spid="39075" grpId="0" animBg="1"/>
      <p:bldP spid="39076" grpId="0" animBg="1"/>
      <p:bldP spid="39077" grpId="0" animBg="1"/>
      <p:bldP spid="39078" grpId="0" animBg="1"/>
      <p:bldP spid="39079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/>
              <a:t>Steps of Algorithm (1)</a:t>
            </a:r>
          </a:p>
        </p:txBody>
      </p:sp>
      <p:grpSp>
        <p:nvGrpSpPr>
          <p:cNvPr id="24580" name="Group 4"/>
          <p:cNvGrpSpPr>
            <a:grpSpLocks/>
          </p:cNvGrpSpPr>
          <p:nvPr/>
        </p:nvGrpSpPr>
        <p:grpSpPr bwMode="auto">
          <a:xfrm>
            <a:off x="4094163" y="4144963"/>
            <a:ext cx="1436687" cy="1443037"/>
            <a:chOff x="1745" y="1610"/>
            <a:chExt cx="905" cy="909"/>
          </a:xfrm>
        </p:grpSpPr>
        <p:sp>
          <p:nvSpPr>
            <p:cNvPr id="24581" name="Rectangle 5"/>
            <p:cNvSpPr>
              <a:spLocks noChangeArrowheads="1"/>
            </p:cNvSpPr>
            <p:nvPr/>
          </p:nvSpPr>
          <p:spPr bwMode="auto">
            <a:xfrm>
              <a:off x="1745" y="1610"/>
              <a:ext cx="905" cy="9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82" name="Line 6"/>
            <p:cNvSpPr>
              <a:spLocks noChangeShapeType="1"/>
            </p:cNvSpPr>
            <p:nvPr/>
          </p:nvSpPr>
          <p:spPr bwMode="auto">
            <a:xfrm>
              <a:off x="2201" y="1610"/>
              <a:ext cx="0" cy="9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3" name="Line 7"/>
            <p:cNvSpPr>
              <a:spLocks noChangeShapeType="1"/>
            </p:cNvSpPr>
            <p:nvPr/>
          </p:nvSpPr>
          <p:spPr bwMode="auto">
            <a:xfrm>
              <a:off x="1975" y="1610"/>
              <a:ext cx="0" cy="9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4" name="Line 8"/>
            <p:cNvSpPr>
              <a:spLocks noChangeShapeType="1"/>
            </p:cNvSpPr>
            <p:nvPr/>
          </p:nvSpPr>
          <p:spPr bwMode="auto">
            <a:xfrm>
              <a:off x="2431" y="1618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5" name="Line 9"/>
            <p:cNvSpPr>
              <a:spLocks noChangeShapeType="1"/>
            </p:cNvSpPr>
            <p:nvPr/>
          </p:nvSpPr>
          <p:spPr bwMode="auto">
            <a:xfrm>
              <a:off x="1745" y="2066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6" name="Line 10"/>
            <p:cNvSpPr>
              <a:spLocks noChangeShapeType="1"/>
            </p:cNvSpPr>
            <p:nvPr/>
          </p:nvSpPr>
          <p:spPr bwMode="auto">
            <a:xfrm>
              <a:off x="1745" y="2289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7" name="Line 11"/>
            <p:cNvSpPr>
              <a:spLocks noChangeShapeType="1"/>
            </p:cNvSpPr>
            <p:nvPr/>
          </p:nvSpPr>
          <p:spPr bwMode="auto">
            <a:xfrm>
              <a:off x="1745" y="1840"/>
              <a:ext cx="9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588" name="Group 12"/>
          <p:cNvGrpSpPr>
            <a:grpSpLocks/>
          </p:cNvGrpSpPr>
          <p:nvPr/>
        </p:nvGrpSpPr>
        <p:grpSpPr bwMode="auto">
          <a:xfrm>
            <a:off x="977900" y="4216400"/>
            <a:ext cx="1436688" cy="1443038"/>
            <a:chOff x="1745" y="1610"/>
            <a:chExt cx="905" cy="909"/>
          </a:xfrm>
        </p:grpSpPr>
        <p:sp>
          <p:nvSpPr>
            <p:cNvPr id="24589" name="Rectangle 13"/>
            <p:cNvSpPr>
              <a:spLocks noChangeArrowheads="1"/>
            </p:cNvSpPr>
            <p:nvPr/>
          </p:nvSpPr>
          <p:spPr bwMode="auto">
            <a:xfrm>
              <a:off x="1745" y="1610"/>
              <a:ext cx="905" cy="9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90" name="Line 14"/>
            <p:cNvSpPr>
              <a:spLocks noChangeShapeType="1"/>
            </p:cNvSpPr>
            <p:nvPr/>
          </p:nvSpPr>
          <p:spPr bwMode="auto">
            <a:xfrm>
              <a:off x="2201" y="1610"/>
              <a:ext cx="0" cy="9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1" name="Line 15"/>
            <p:cNvSpPr>
              <a:spLocks noChangeShapeType="1"/>
            </p:cNvSpPr>
            <p:nvPr/>
          </p:nvSpPr>
          <p:spPr bwMode="auto">
            <a:xfrm>
              <a:off x="1975" y="1610"/>
              <a:ext cx="0" cy="9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2" name="Line 16"/>
            <p:cNvSpPr>
              <a:spLocks noChangeShapeType="1"/>
            </p:cNvSpPr>
            <p:nvPr/>
          </p:nvSpPr>
          <p:spPr bwMode="auto">
            <a:xfrm>
              <a:off x="2431" y="1618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3" name="Line 17"/>
            <p:cNvSpPr>
              <a:spLocks noChangeShapeType="1"/>
            </p:cNvSpPr>
            <p:nvPr/>
          </p:nvSpPr>
          <p:spPr bwMode="auto">
            <a:xfrm>
              <a:off x="1745" y="2066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4" name="Line 18"/>
            <p:cNvSpPr>
              <a:spLocks noChangeShapeType="1"/>
            </p:cNvSpPr>
            <p:nvPr/>
          </p:nvSpPr>
          <p:spPr bwMode="auto">
            <a:xfrm>
              <a:off x="1745" y="2289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5" name="Line 19"/>
            <p:cNvSpPr>
              <a:spLocks noChangeShapeType="1"/>
            </p:cNvSpPr>
            <p:nvPr/>
          </p:nvSpPr>
          <p:spPr bwMode="auto">
            <a:xfrm>
              <a:off x="1745" y="1840"/>
              <a:ext cx="9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596" name="Group 20"/>
          <p:cNvGrpSpPr>
            <a:grpSpLocks/>
          </p:cNvGrpSpPr>
          <p:nvPr/>
        </p:nvGrpSpPr>
        <p:grpSpPr bwMode="auto">
          <a:xfrm>
            <a:off x="2633663" y="2632075"/>
            <a:ext cx="1436687" cy="1443038"/>
            <a:chOff x="1745" y="1610"/>
            <a:chExt cx="905" cy="909"/>
          </a:xfrm>
        </p:grpSpPr>
        <p:sp>
          <p:nvSpPr>
            <p:cNvPr id="24597" name="Rectangle 21"/>
            <p:cNvSpPr>
              <a:spLocks noChangeArrowheads="1"/>
            </p:cNvSpPr>
            <p:nvPr/>
          </p:nvSpPr>
          <p:spPr bwMode="auto">
            <a:xfrm>
              <a:off x="1745" y="1610"/>
              <a:ext cx="905" cy="9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98" name="Line 22"/>
            <p:cNvSpPr>
              <a:spLocks noChangeShapeType="1"/>
            </p:cNvSpPr>
            <p:nvPr/>
          </p:nvSpPr>
          <p:spPr bwMode="auto">
            <a:xfrm>
              <a:off x="2201" y="1610"/>
              <a:ext cx="0" cy="9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9" name="Line 23"/>
            <p:cNvSpPr>
              <a:spLocks noChangeShapeType="1"/>
            </p:cNvSpPr>
            <p:nvPr/>
          </p:nvSpPr>
          <p:spPr bwMode="auto">
            <a:xfrm>
              <a:off x="1975" y="1610"/>
              <a:ext cx="0" cy="9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00" name="Line 24"/>
            <p:cNvSpPr>
              <a:spLocks noChangeShapeType="1"/>
            </p:cNvSpPr>
            <p:nvPr/>
          </p:nvSpPr>
          <p:spPr bwMode="auto">
            <a:xfrm>
              <a:off x="2431" y="1618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01" name="Line 25"/>
            <p:cNvSpPr>
              <a:spLocks noChangeShapeType="1"/>
            </p:cNvSpPr>
            <p:nvPr/>
          </p:nvSpPr>
          <p:spPr bwMode="auto">
            <a:xfrm>
              <a:off x="1745" y="2066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02" name="Line 26"/>
            <p:cNvSpPr>
              <a:spLocks noChangeShapeType="1"/>
            </p:cNvSpPr>
            <p:nvPr/>
          </p:nvSpPr>
          <p:spPr bwMode="auto">
            <a:xfrm>
              <a:off x="1745" y="2289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03" name="Line 27"/>
            <p:cNvSpPr>
              <a:spLocks noChangeShapeType="1"/>
            </p:cNvSpPr>
            <p:nvPr/>
          </p:nvSpPr>
          <p:spPr bwMode="auto">
            <a:xfrm>
              <a:off x="1745" y="1840"/>
              <a:ext cx="9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2921000" y="4576763"/>
            <a:ext cx="719138" cy="719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/>
              <a:t>XOR</a:t>
            </a:r>
          </a:p>
        </p:txBody>
      </p:sp>
      <p:sp>
        <p:nvSpPr>
          <p:cNvPr id="24605" name="Line 29"/>
          <p:cNvSpPr>
            <a:spLocks noChangeShapeType="1"/>
          </p:cNvSpPr>
          <p:nvPr/>
        </p:nvSpPr>
        <p:spPr bwMode="auto">
          <a:xfrm>
            <a:off x="2417763" y="4937125"/>
            <a:ext cx="50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6" name="Line 30"/>
          <p:cNvSpPr>
            <a:spLocks noChangeShapeType="1"/>
          </p:cNvSpPr>
          <p:nvPr/>
        </p:nvSpPr>
        <p:spPr bwMode="auto">
          <a:xfrm>
            <a:off x="3281363" y="4071938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7" name="Line 31"/>
          <p:cNvSpPr>
            <a:spLocks noChangeShapeType="1"/>
          </p:cNvSpPr>
          <p:nvPr/>
        </p:nvSpPr>
        <p:spPr bwMode="auto">
          <a:xfrm>
            <a:off x="3641725" y="493712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4608" name="Group 32"/>
          <p:cNvGrpSpPr>
            <a:grpSpLocks/>
          </p:cNvGrpSpPr>
          <p:nvPr/>
        </p:nvGrpSpPr>
        <p:grpSpPr bwMode="auto">
          <a:xfrm>
            <a:off x="7396163" y="4221163"/>
            <a:ext cx="1436687" cy="1443037"/>
            <a:chOff x="1745" y="1610"/>
            <a:chExt cx="905" cy="909"/>
          </a:xfrm>
        </p:grpSpPr>
        <p:sp>
          <p:nvSpPr>
            <p:cNvPr id="24609" name="Rectangle 33"/>
            <p:cNvSpPr>
              <a:spLocks noChangeArrowheads="1"/>
            </p:cNvSpPr>
            <p:nvPr/>
          </p:nvSpPr>
          <p:spPr bwMode="auto">
            <a:xfrm>
              <a:off x="1745" y="1610"/>
              <a:ext cx="905" cy="9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10" name="Line 34"/>
            <p:cNvSpPr>
              <a:spLocks noChangeShapeType="1"/>
            </p:cNvSpPr>
            <p:nvPr/>
          </p:nvSpPr>
          <p:spPr bwMode="auto">
            <a:xfrm>
              <a:off x="2201" y="1610"/>
              <a:ext cx="0" cy="9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11" name="Line 35"/>
            <p:cNvSpPr>
              <a:spLocks noChangeShapeType="1"/>
            </p:cNvSpPr>
            <p:nvPr/>
          </p:nvSpPr>
          <p:spPr bwMode="auto">
            <a:xfrm>
              <a:off x="1975" y="1610"/>
              <a:ext cx="0" cy="9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12" name="Line 36"/>
            <p:cNvSpPr>
              <a:spLocks noChangeShapeType="1"/>
            </p:cNvSpPr>
            <p:nvPr/>
          </p:nvSpPr>
          <p:spPr bwMode="auto">
            <a:xfrm>
              <a:off x="2431" y="1618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13" name="Line 37"/>
            <p:cNvSpPr>
              <a:spLocks noChangeShapeType="1"/>
            </p:cNvSpPr>
            <p:nvPr/>
          </p:nvSpPr>
          <p:spPr bwMode="auto">
            <a:xfrm>
              <a:off x="1745" y="2066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14" name="Line 38"/>
            <p:cNvSpPr>
              <a:spLocks noChangeShapeType="1"/>
            </p:cNvSpPr>
            <p:nvPr/>
          </p:nvSpPr>
          <p:spPr bwMode="auto">
            <a:xfrm>
              <a:off x="1745" y="2289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15" name="Line 39"/>
            <p:cNvSpPr>
              <a:spLocks noChangeShapeType="1"/>
            </p:cNvSpPr>
            <p:nvPr/>
          </p:nvSpPr>
          <p:spPr bwMode="auto">
            <a:xfrm>
              <a:off x="1745" y="1840"/>
              <a:ext cx="9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616" name="Rectangle 40"/>
          <p:cNvSpPr>
            <a:spLocks noChangeArrowheads="1"/>
          </p:cNvSpPr>
          <p:nvPr/>
        </p:nvSpPr>
        <p:spPr bwMode="auto">
          <a:xfrm>
            <a:off x="5905500" y="4586288"/>
            <a:ext cx="1054100" cy="965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/>
              <a:t>SBOX</a:t>
            </a:r>
          </a:p>
        </p:txBody>
      </p:sp>
      <p:graphicFrame>
        <p:nvGraphicFramePr>
          <p:cNvPr id="24617" name="Group 41"/>
          <p:cNvGraphicFramePr>
            <a:graphicFrameLocks noGrp="1"/>
          </p:cNvGraphicFramePr>
          <p:nvPr/>
        </p:nvGraphicFramePr>
        <p:xfrm>
          <a:off x="5634038" y="2017713"/>
          <a:ext cx="1892300" cy="1676400"/>
        </p:xfrm>
        <a:graphic>
          <a:graphicData uri="http://schemas.openxmlformats.org/drawingml/2006/table">
            <a:tbl>
              <a:tblPr/>
              <a:tblGrid>
                <a:gridCol w="946150"/>
                <a:gridCol w="946150"/>
              </a:tblGrid>
              <a:tr h="239713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Input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Output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37" name="Rectangle 61"/>
          <p:cNvSpPr>
            <a:spLocks noChangeArrowheads="1"/>
          </p:cNvSpPr>
          <p:nvPr/>
        </p:nvSpPr>
        <p:spPr bwMode="auto">
          <a:xfrm>
            <a:off x="4094163" y="4868863"/>
            <a:ext cx="365125" cy="355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638" name="Text Box 62"/>
          <p:cNvSpPr txBox="1">
            <a:spLocks noChangeArrowheads="1"/>
          </p:cNvSpPr>
          <p:nvPr/>
        </p:nvSpPr>
        <p:spPr bwMode="auto">
          <a:xfrm>
            <a:off x="1292225" y="5743575"/>
            <a:ext cx="1409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/>
              <a:t>Input data</a:t>
            </a:r>
          </a:p>
        </p:txBody>
      </p:sp>
      <p:sp>
        <p:nvSpPr>
          <p:cNvPr id="24639" name="Text Box 63"/>
          <p:cNvSpPr txBox="1">
            <a:spLocks noChangeArrowheads="1"/>
          </p:cNvSpPr>
          <p:nvPr/>
        </p:nvSpPr>
        <p:spPr bwMode="auto">
          <a:xfrm>
            <a:off x="2943225" y="2022475"/>
            <a:ext cx="692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/>
              <a:t>Key</a:t>
            </a:r>
          </a:p>
        </p:txBody>
      </p:sp>
      <p:sp>
        <p:nvSpPr>
          <p:cNvPr id="24640" name="Text Box 64"/>
          <p:cNvSpPr txBox="1">
            <a:spLocks noChangeArrowheads="1"/>
          </p:cNvSpPr>
          <p:nvPr/>
        </p:nvSpPr>
        <p:spPr bwMode="auto">
          <a:xfrm>
            <a:off x="5800725" y="5565775"/>
            <a:ext cx="13938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/>
              <a:t>(for every</a:t>
            </a:r>
          </a:p>
          <a:p>
            <a:r>
              <a:rPr lang="de-DE"/>
              <a:t> cell)</a:t>
            </a:r>
          </a:p>
        </p:txBody>
      </p:sp>
      <p:sp>
        <p:nvSpPr>
          <p:cNvPr id="24641" name="Rectangle 65"/>
          <p:cNvSpPr>
            <a:spLocks noChangeArrowheads="1"/>
          </p:cNvSpPr>
          <p:nvPr/>
        </p:nvSpPr>
        <p:spPr bwMode="auto">
          <a:xfrm>
            <a:off x="7396163" y="4937125"/>
            <a:ext cx="365125" cy="3619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642" name="Line 66"/>
          <p:cNvSpPr>
            <a:spLocks noChangeShapeType="1"/>
          </p:cNvSpPr>
          <p:nvPr/>
        </p:nvSpPr>
        <p:spPr bwMode="auto">
          <a:xfrm>
            <a:off x="6972300" y="5080000"/>
            <a:ext cx="4238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43" name="Line 67"/>
          <p:cNvSpPr>
            <a:spLocks noChangeShapeType="1"/>
          </p:cNvSpPr>
          <p:nvPr/>
        </p:nvSpPr>
        <p:spPr bwMode="auto">
          <a:xfrm>
            <a:off x="4459288" y="5041900"/>
            <a:ext cx="14525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44" name="Line 68"/>
          <p:cNvSpPr>
            <a:spLocks noChangeShapeType="1"/>
          </p:cNvSpPr>
          <p:nvPr/>
        </p:nvSpPr>
        <p:spPr bwMode="auto">
          <a:xfrm>
            <a:off x="8832850" y="4945063"/>
            <a:ext cx="630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45" name="Text Box 69"/>
          <p:cNvSpPr txBox="1">
            <a:spLocks noChangeArrowheads="1"/>
          </p:cNvSpPr>
          <p:nvPr/>
        </p:nvSpPr>
        <p:spPr bwMode="auto">
          <a:xfrm>
            <a:off x="2633663" y="26543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sz="1600">
              <a:latin typeface="Arial" pitchFamily="34" charset="0"/>
            </a:endParaRPr>
          </a:p>
        </p:txBody>
      </p:sp>
      <p:sp>
        <p:nvSpPr>
          <p:cNvPr id="24646" name="Text Box 70"/>
          <p:cNvSpPr txBox="1">
            <a:spLocks noChangeArrowheads="1"/>
          </p:cNvSpPr>
          <p:nvPr/>
        </p:nvSpPr>
        <p:spPr bwMode="auto">
          <a:xfrm>
            <a:off x="2633663" y="26670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2b</a:t>
            </a:r>
          </a:p>
        </p:txBody>
      </p:sp>
      <p:sp>
        <p:nvSpPr>
          <p:cNvPr id="24647" name="Text Box 71"/>
          <p:cNvSpPr txBox="1">
            <a:spLocks noChangeArrowheads="1"/>
          </p:cNvSpPr>
          <p:nvPr/>
        </p:nvSpPr>
        <p:spPr bwMode="auto">
          <a:xfrm>
            <a:off x="2633663" y="29972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7e</a:t>
            </a:r>
          </a:p>
        </p:txBody>
      </p:sp>
      <p:sp>
        <p:nvSpPr>
          <p:cNvPr id="24648" name="Text Box 72"/>
          <p:cNvSpPr txBox="1">
            <a:spLocks noChangeArrowheads="1"/>
          </p:cNvSpPr>
          <p:nvPr/>
        </p:nvSpPr>
        <p:spPr bwMode="auto">
          <a:xfrm>
            <a:off x="2633663" y="335597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15</a:t>
            </a:r>
          </a:p>
        </p:txBody>
      </p:sp>
      <p:sp>
        <p:nvSpPr>
          <p:cNvPr id="24649" name="Text Box 73"/>
          <p:cNvSpPr txBox="1">
            <a:spLocks noChangeArrowheads="1"/>
          </p:cNvSpPr>
          <p:nvPr/>
        </p:nvSpPr>
        <p:spPr bwMode="auto">
          <a:xfrm>
            <a:off x="2633663" y="3709988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16</a:t>
            </a:r>
          </a:p>
        </p:txBody>
      </p:sp>
      <p:sp>
        <p:nvSpPr>
          <p:cNvPr id="24650" name="Text Box 74"/>
          <p:cNvSpPr txBox="1">
            <a:spLocks noChangeArrowheads="1"/>
          </p:cNvSpPr>
          <p:nvPr/>
        </p:nvSpPr>
        <p:spPr bwMode="auto">
          <a:xfrm>
            <a:off x="2998788" y="264477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28</a:t>
            </a:r>
          </a:p>
        </p:txBody>
      </p:sp>
      <p:sp>
        <p:nvSpPr>
          <p:cNvPr id="24651" name="Text Box 75"/>
          <p:cNvSpPr txBox="1">
            <a:spLocks noChangeArrowheads="1"/>
          </p:cNvSpPr>
          <p:nvPr/>
        </p:nvSpPr>
        <p:spPr bwMode="auto">
          <a:xfrm>
            <a:off x="2998788" y="301942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ae</a:t>
            </a:r>
          </a:p>
        </p:txBody>
      </p:sp>
      <p:sp>
        <p:nvSpPr>
          <p:cNvPr id="24652" name="Text Box 76"/>
          <p:cNvSpPr txBox="1">
            <a:spLocks noChangeArrowheads="1"/>
          </p:cNvSpPr>
          <p:nvPr/>
        </p:nvSpPr>
        <p:spPr bwMode="auto">
          <a:xfrm>
            <a:off x="2998788" y="335597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d2</a:t>
            </a:r>
          </a:p>
        </p:txBody>
      </p:sp>
      <p:sp>
        <p:nvSpPr>
          <p:cNvPr id="24653" name="Text Box 77"/>
          <p:cNvSpPr txBox="1">
            <a:spLocks noChangeArrowheads="1"/>
          </p:cNvSpPr>
          <p:nvPr/>
        </p:nvSpPr>
        <p:spPr bwMode="auto">
          <a:xfrm>
            <a:off x="2998788" y="3709988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a6</a:t>
            </a:r>
          </a:p>
        </p:txBody>
      </p:sp>
      <p:sp>
        <p:nvSpPr>
          <p:cNvPr id="24654" name="Text Box 78"/>
          <p:cNvSpPr txBox="1">
            <a:spLocks noChangeArrowheads="1"/>
          </p:cNvSpPr>
          <p:nvPr/>
        </p:nvSpPr>
        <p:spPr bwMode="auto">
          <a:xfrm>
            <a:off x="3357563" y="26543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ab</a:t>
            </a:r>
          </a:p>
        </p:txBody>
      </p:sp>
      <p:sp>
        <p:nvSpPr>
          <p:cNvPr id="24655" name="Text Box 79"/>
          <p:cNvSpPr txBox="1">
            <a:spLocks noChangeArrowheads="1"/>
          </p:cNvSpPr>
          <p:nvPr/>
        </p:nvSpPr>
        <p:spPr bwMode="auto">
          <a:xfrm>
            <a:off x="3357563" y="301942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f7</a:t>
            </a:r>
          </a:p>
        </p:txBody>
      </p:sp>
      <p:sp>
        <p:nvSpPr>
          <p:cNvPr id="24656" name="Text Box 80"/>
          <p:cNvSpPr txBox="1">
            <a:spLocks noChangeArrowheads="1"/>
          </p:cNvSpPr>
          <p:nvPr/>
        </p:nvSpPr>
        <p:spPr bwMode="auto">
          <a:xfrm>
            <a:off x="3357563" y="335597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15</a:t>
            </a:r>
          </a:p>
        </p:txBody>
      </p:sp>
      <p:sp>
        <p:nvSpPr>
          <p:cNvPr id="24657" name="Text Box 81"/>
          <p:cNvSpPr txBox="1">
            <a:spLocks noChangeArrowheads="1"/>
          </p:cNvSpPr>
          <p:nvPr/>
        </p:nvSpPr>
        <p:spPr bwMode="auto">
          <a:xfrm>
            <a:off x="3357563" y="372586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88</a:t>
            </a:r>
          </a:p>
        </p:txBody>
      </p:sp>
      <p:sp>
        <p:nvSpPr>
          <p:cNvPr id="24658" name="Text Box 82"/>
          <p:cNvSpPr txBox="1">
            <a:spLocks noChangeArrowheads="1"/>
          </p:cNvSpPr>
          <p:nvPr/>
        </p:nvSpPr>
        <p:spPr bwMode="auto">
          <a:xfrm>
            <a:off x="3722688" y="26543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09</a:t>
            </a:r>
          </a:p>
        </p:txBody>
      </p:sp>
      <p:sp>
        <p:nvSpPr>
          <p:cNvPr id="24659" name="Text Box 83"/>
          <p:cNvSpPr txBox="1">
            <a:spLocks noChangeArrowheads="1"/>
          </p:cNvSpPr>
          <p:nvPr/>
        </p:nvSpPr>
        <p:spPr bwMode="auto">
          <a:xfrm>
            <a:off x="3722688" y="301942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cf</a:t>
            </a:r>
          </a:p>
        </p:txBody>
      </p:sp>
      <p:sp>
        <p:nvSpPr>
          <p:cNvPr id="24660" name="Text Box 84"/>
          <p:cNvSpPr txBox="1">
            <a:spLocks noChangeArrowheads="1"/>
          </p:cNvSpPr>
          <p:nvPr/>
        </p:nvSpPr>
        <p:spPr bwMode="auto">
          <a:xfrm>
            <a:off x="3722688" y="335597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4f</a:t>
            </a:r>
          </a:p>
        </p:txBody>
      </p:sp>
      <p:sp>
        <p:nvSpPr>
          <p:cNvPr id="24661" name="Text Box 85"/>
          <p:cNvSpPr txBox="1">
            <a:spLocks noChangeArrowheads="1"/>
          </p:cNvSpPr>
          <p:nvPr/>
        </p:nvSpPr>
        <p:spPr bwMode="auto">
          <a:xfrm>
            <a:off x="3722688" y="3709988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3c</a:t>
            </a:r>
          </a:p>
        </p:txBody>
      </p:sp>
      <p:sp>
        <p:nvSpPr>
          <p:cNvPr id="24662" name="Text Box 86"/>
          <p:cNvSpPr txBox="1">
            <a:spLocks noChangeArrowheads="1"/>
          </p:cNvSpPr>
          <p:nvPr/>
        </p:nvSpPr>
        <p:spPr bwMode="auto">
          <a:xfrm>
            <a:off x="977900" y="422116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32</a:t>
            </a:r>
          </a:p>
        </p:txBody>
      </p:sp>
      <p:sp>
        <p:nvSpPr>
          <p:cNvPr id="24663" name="Text Box 87"/>
          <p:cNvSpPr txBox="1">
            <a:spLocks noChangeArrowheads="1"/>
          </p:cNvSpPr>
          <p:nvPr/>
        </p:nvSpPr>
        <p:spPr bwMode="auto">
          <a:xfrm>
            <a:off x="977900" y="460375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43</a:t>
            </a:r>
          </a:p>
        </p:txBody>
      </p:sp>
      <p:sp>
        <p:nvSpPr>
          <p:cNvPr id="24664" name="Text Box 88"/>
          <p:cNvSpPr txBox="1">
            <a:spLocks noChangeArrowheads="1"/>
          </p:cNvSpPr>
          <p:nvPr/>
        </p:nvSpPr>
        <p:spPr bwMode="auto">
          <a:xfrm>
            <a:off x="977900" y="49403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f6</a:t>
            </a:r>
          </a:p>
        </p:txBody>
      </p:sp>
      <p:sp>
        <p:nvSpPr>
          <p:cNvPr id="24665" name="Text Box 89"/>
          <p:cNvSpPr txBox="1">
            <a:spLocks noChangeArrowheads="1"/>
          </p:cNvSpPr>
          <p:nvPr/>
        </p:nvSpPr>
        <p:spPr bwMode="auto">
          <a:xfrm>
            <a:off x="977900" y="529431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a8</a:t>
            </a:r>
          </a:p>
        </p:txBody>
      </p:sp>
      <p:sp>
        <p:nvSpPr>
          <p:cNvPr id="24666" name="Text Box 90"/>
          <p:cNvSpPr txBox="1">
            <a:spLocks noChangeArrowheads="1"/>
          </p:cNvSpPr>
          <p:nvPr/>
        </p:nvSpPr>
        <p:spPr bwMode="auto">
          <a:xfrm>
            <a:off x="1343025" y="422116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88</a:t>
            </a:r>
          </a:p>
        </p:txBody>
      </p:sp>
      <p:sp>
        <p:nvSpPr>
          <p:cNvPr id="24667" name="Text Box 91"/>
          <p:cNvSpPr txBox="1">
            <a:spLocks noChangeArrowheads="1"/>
          </p:cNvSpPr>
          <p:nvPr/>
        </p:nvSpPr>
        <p:spPr bwMode="auto">
          <a:xfrm>
            <a:off x="1343025" y="460851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5a</a:t>
            </a:r>
          </a:p>
        </p:txBody>
      </p:sp>
      <p:sp>
        <p:nvSpPr>
          <p:cNvPr id="24668" name="Text Box 92"/>
          <p:cNvSpPr txBox="1">
            <a:spLocks noChangeArrowheads="1"/>
          </p:cNvSpPr>
          <p:nvPr/>
        </p:nvSpPr>
        <p:spPr bwMode="auto">
          <a:xfrm>
            <a:off x="1343025" y="49403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30</a:t>
            </a:r>
          </a:p>
        </p:txBody>
      </p:sp>
      <p:sp>
        <p:nvSpPr>
          <p:cNvPr id="24669" name="Text Box 93"/>
          <p:cNvSpPr txBox="1">
            <a:spLocks noChangeArrowheads="1"/>
          </p:cNvSpPr>
          <p:nvPr/>
        </p:nvSpPr>
        <p:spPr bwMode="auto">
          <a:xfrm>
            <a:off x="1343025" y="529907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8d</a:t>
            </a:r>
          </a:p>
        </p:txBody>
      </p:sp>
      <p:sp>
        <p:nvSpPr>
          <p:cNvPr id="24670" name="Text Box 94"/>
          <p:cNvSpPr txBox="1">
            <a:spLocks noChangeArrowheads="1"/>
          </p:cNvSpPr>
          <p:nvPr/>
        </p:nvSpPr>
        <p:spPr bwMode="auto">
          <a:xfrm>
            <a:off x="1701800" y="42164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31</a:t>
            </a:r>
          </a:p>
        </p:txBody>
      </p:sp>
      <p:sp>
        <p:nvSpPr>
          <p:cNvPr id="24671" name="Text Box 95"/>
          <p:cNvSpPr txBox="1">
            <a:spLocks noChangeArrowheads="1"/>
          </p:cNvSpPr>
          <p:nvPr/>
        </p:nvSpPr>
        <p:spPr bwMode="auto">
          <a:xfrm>
            <a:off x="1701800" y="4586288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31</a:t>
            </a:r>
          </a:p>
        </p:txBody>
      </p:sp>
      <p:sp>
        <p:nvSpPr>
          <p:cNvPr id="24672" name="Text Box 96"/>
          <p:cNvSpPr txBox="1">
            <a:spLocks noChangeArrowheads="1"/>
          </p:cNvSpPr>
          <p:nvPr/>
        </p:nvSpPr>
        <p:spPr bwMode="auto">
          <a:xfrm>
            <a:off x="1701800" y="49403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98</a:t>
            </a:r>
          </a:p>
        </p:txBody>
      </p:sp>
      <p:sp>
        <p:nvSpPr>
          <p:cNvPr id="24673" name="Text Box 97"/>
          <p:cNvSpPr txBox="1">
            <a:spLocks noChangeArrowheads="1"/>
          </p:cNvSpPr>
          <p:nvPr/>
        </p:nvSpPr>
        <p:spPr bwMode="auto">
          <a:xfrm>
            <a:off x="1701800" y="529431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a2</a:t>
            </a:r>
          </a:p>
        </p:txBody>
      </p:sp>
      <p:sp>
        <p:nvSpPr>
          <p:cNvPr id="24674" name="Text Box 98"/>
          <p:cNvSpPr txBox="1">
            <a:spLocks noChangeArrowheads="1"/>
          </p:cNvSpPr>
          <p:nvPr/>
        </p:nvSpPr>
        <p:spPr bwMode="auto">
          <a:xfrm>
            <a:off x="2066925" y="421322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e0</a:t>
            </a:r>
          </a:p>
        </p:txBody>
      </p:sp>
      <p:sp>
        <p:nvSpPr>
          <p:cNvPr id="24675" name="Text Box 99"/>
          <p:cNvSpPr txBox="1">
            <a:spLocks noChangeArrowheads="1"/>
          </p:cNvSpPr>
          <p:nvPr/>
        </p:nvSpPr>
        <p:spPr bwMode="auto">
          <a:xfrm>
            <a:off x="2066925" y="4586288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37</a:t>
            </a:r>
          </a:p>
        </p:txBody>
      </p:sp>
      <p:sp>
        <p:nvSpPr>
          <p:cNvPr id="24676" name="Text Box 100"/>
          <p:cNvSpPr txBox="1">
            <a:spLocks noChangeArrowheads="1"/>
          </p:cNvSpPr>
          <p:nvPr/>
        </p:nvSpPr>
        <p:spPr bwMode="auto">
          <a:xfrm>
            <a:off x="2066925" y="496252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07</a:t>
            </a:r>
          </a:p>
        </p:txBody>
      </p:sp>
      <p:sp>
        <p:nvSpPr>
          <p:cNvPr id="24677" name="Text Box 101"/>
          <p:cNvSpPr txBox="1">
            <a:spLocks noChangeArrowheads="1"/>
          </p:cNvSpPr>
          <p:nvPr/>
        </p:nvSpPr>
        <p:spPr bwMode="auto">
          <a:xfrm>
            <a:off x="2066925" y="529431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34</a:t>
            </a:r>
          </a:p>
        </p:txBody>
      </p:sp>
      <p:sp>
        <p:nvSpPr>
          <p:cNvPr id="24678" name="Text Box 102"/>
          <p:cNvSpPr txBox="1">
            <a:spLocks noChangeArrowheads="1"/>
          </p:cNvSpPr>
          <p:nvPr/>
        </p:nvSpPr>
        <p:spPr bwMode="auto">
          <a:xfrm>
            <a:off x="4094163" y="414496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19</a:t>
            </a:r>
          </a:p>
        </p:txBody>
      </p:sp>
      <p:sp>
        <p:nvSpPr>
          <p:cNvPr id="24679" name="Text Box 103"/>
          <p:cNvSpPr txBox="1">
            <a:spLocks noChangeArrowheads="1"/>
          </p:cNvSpPr>
          <p:nvPr/>
        </p:nvSpPr>
        <p:spPr bwMode="auto">
          <a:xfrm>
            <a:off x="4094163" y="452755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3d</a:t>
            </a:r>
          </a:p>
        </p:txBody>
      </p:sp>
      <p:sp>
        <p:nvSpPr>
          <p:cNvPr id="24680" name="Text Box 104"/>
          <p:cNvSpPr txBox="1">
            <a:spLocks noChangeArrowheads="1"/>
          </p:cNvSpPr>
          <p:nvPr/>
        </p:nvSpPr>
        <p:spPr bwMode="auto">
          <a:xfrm>
            <a:off x="4094163" y="48641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e3</a:t>
            </a:r>
          </a:p>
        </p:txBody>
      </p:sp>
      <p:sp>
        <p:nvSpPr>
          <p:cNvPr id="24681" name="Text Box 105"/>
          <p:cNvSpPr txBox="1">
            <a:spLocks noChangeArrowheads="1"/>
          </p:cNvSpPr>
          <p:nvPr/>
        </p:nvSpPr>
        <p:spPr bwMode="auto">
          <a:xfrm>
            <a:off x="4094163" y="521811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be</a:t>
            </a:r>
          </a:p>
        </p:txBody>
      </p:sp>
      <p:sp>
        <p:nvSpPr>
          <p:cNvPr id="24682" name="Text Box 106"/>
          <p:cNvSpPr txBox="1">
            <a:spLocks noChangeArrowheads="1"/>
          </p:cNvSpPr>
          <p:nvPr/>
        </p:nvSpPr>
        <p:spPr bwMode="auto">
          <a:xfrm>
            <a:off x="4459288" y="414496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a0</a:t>
            </a:r>
          </a:p>
        </p:txBody>
      </p:sp>
      <p:sp>
        <p:nvSpPr>
          <p:cNvPr id="24683" name="Text Box 107"/>
          <p:cNvSpPr txBox="1">
            <a:spLocks noChangeArrowheads="1"/>
          </p:cNvSpPr>
          <p:nvPr/>
        </p:nvSpPr>
        <p:spPr bwMode="auto">
          <a:xfrm>
            <a:off x="4459288" y="453231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f4</a:t>
            </a:r>
          </a:p>
        </p:txBody>
      </p:sp>
      <p:sp>
        <p:nvSpPr>
          <p:cNvPr id="24684" name="Text Box 108"/>
          <p:cNvSpPr txBox="1">
            <a:spLocks noChangeArrowheads="1"/>
          </p:cNvSpPr>
          <p:nvPr/>
        </p:nvSpPr>
        <p:spPr bwMode="auto">
          <a:xfrm>
            <a:off x="4459288" y="48641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e2</a:t>
            </a:r>
          </a:p>
        </p:txBody>
      </p:sp>
      <p:sp>
        <p:nvSpPr>
          <p:cNvPr id="24685" name="Text Box 109"/>
          <p:cNvSpPr txBox="1">
            <a:spLocks noChangeArrowheads="1"/>
          </p:cNvSpPr>
          <p:nvPr/>
        </p:nvSpPr>
        <p:spPr bwMode="auto">
          <a:xfrm>
            <a:off x="4459288" y="522287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2b</a:t>
            </a:r>
          </a:p>
        </p:txBody>
      </p:sp>
      <p:sp>
        <p:nvSpPr>
          <p:cNvPr id="24686" name="Text Box 110"/>
          <p:cNvSpPr txBox="1">
            <a:spLocks noChangeArrowheads="1"/>
          </p:cNvSpPr>
          <p:nvPr/>
        </p:nvSpPr>
        <p:spPr bwMode="auto">
          <a:xfrm>
            <a:off x="4818063" y="41402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9a</a:t>
            </a:r>
          </a:p>
        </p:txBody>
      </p:sp>
      <p:sp>
        <p:nvSpPr>
          <p:cNvPr id="24687" name="Text Box 111"/>
          <p:cNvSpPr txBox="1">
            <a:spLocks noChangeArrowheads="1"/>
          </p:cNvSpPr>
          <p:nvPr/>
        </p:nvSpPr>
        <p:spPr bwMode="auto">
          <a:xfrm>
            <a:off x="4818063" y="4510088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c6</a:t>
            </a:r>
          </a:p>
        </p:txBody>
      </p:sp>
      <p:sp>
        <p:nvSpPr>
          <p:cNvPr id="24688" name="Text Box 112"/>
          <p:cNvSpPr txBox="1">
            <a:spLocks noChangeArrowheads="1"/>
          </p:cNvSpPr>
          <p:nvPr/>
        </p:nvSpPr>
        <p:spPr bwMode="auto">
          <a:xfrm>
            <a:off x="4818063" y="48641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8d</a:t>
            </a:r>
          </a:p>
        </p:txBody>
      </p:sp>
      <p:sp>
        <p:nvSpPr>
          <p:cNvPr id="24689" name="Text Box 113"/>
          <p:cNvSpPr txBox="1">
            <a:spLocks noChangeArrowheads="1"/>
          </p:cNvSpPr>
          <p:nvPr/>
        </p:nvSpPr>
        <p:spPr bwMode="auto">
          <a:xfrm>
            <a:off x="4818063" y="521811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2a</a:t>
            </a:r>
          </a:p>
        </p:txBody>
      </p:sp>
      <p:sp>
        <p:nvSpPr>
          <p:cNvPr id="24690" name="Text Box 114"/>
          <p:cNvSpPr txBox="1">
            <a:spLocks noChangeArrowheads="1"/>
          </p:cNvSpPr>
          <p:nvPr/>
        </p:nvSpPr>
        <p:spPr bwMode="auto">
          <a:xfrm>
            <a:off x="5183188" y="413702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e9</a:t>
            </a:r>
          </a:p>
        </p:txBody>
      </p:sp>
      <p:sp>
        <p:nvSpPr>
          <p:cNvPr id="24691" name="Text Box 115"/>
          <p:cNvSpPr txBox="1">
            <a:spLocks noChangeArrowheads="1"/>
          </p:cNvSpPr>
          <p:nvPr/>
        </p:nvSpPr>
        <p:spPr bwMode="auto">
          <a:xfrm>
            <a:off x="5183188" y="4510088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f8</a:t>
            </a:r>
          </a:p>
        </p:txBody>
      </p:sp>
      <p:sp>
        <p:nvSpPr>
          <p:cNvPr id="24692" name="Text Box 116"/>
          <p:cNvSpPr txBox="1">
            <a:spLocks noChangeArrowheads="1"/>
          </p:cNvSpPr>
          <p:nvPr/>
        </p:nvSpPr>
        <p:spPr bwMode="auto">
          <a:xfrm>
            <a:off x="5183188" y="488632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48</a:t>
            </a:r>
          </a:p>
        </p:txBody>
      </p:sp>
      <p:sp>
        <p:nvSpPr>
          <p:cNvPr id="24693" name="Text Box 117"/>
          <p:cNvSpPr txBox="1">
            <a:spLocks noChangeArrowheads="1"/>
          </p:cNvSpPr>
          <p:nvPr/>
        </p:nvSpPr>
        <p:spPr bwMode="auto">
          <a:xfrm>
            <a:off x="5183188" y="521811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08</a:t>
            </a:r>
          </a:p>
        </p:txBody>
      </p:sp>
      <p:sp>
        <p:nvSpPr>
          <p:cNvPr id="24694" name="Text Box 118"/>
          <p:cNvSpPr txBox="1">
            <a:spLocks noChangeArrowheads="1"/>
          </p:cNvSpPr>
          <p:nvPr/>
        </p:nvSpPr>
        <p:spPr bwMode="auto">
          <a:xfrm>
            <a:off x="7396163" y="423227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d4</a:t>
            </a:r>
          </a:p>
        </p:txBody>
      </p:sp>
      <p:sp>
        <p:nvSpPr>
          <p:cNvPr id="24695" name="Text Box 119"/>
          <p:cNvSpPr txBox="1">
            <a:spLocks noChangeArrowheads="1"/>
          </p:cNvSpPr>
          <p:nvPr/>
        </p:nvSpPr>
        <p:spPr bwMode="auto">
          <a:xfrm>
            <a:off x="7396163" y="461486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27</a:t>
            </a:r>
          </a:p>
        </p:txBody>
      </p:sp>
      <p:sp>
        <p:nvSpPr>
          <p:cNvPr id="24696" name="Text Box 120"/>
          <p:cNvSpPr txBox="1">
            <a:spLocks noChangeArrowheads="1"/>
          </p:cNvSpPr>
          <p:nvPr/>
        </p:nvSpPr>
        <p:spPr bwMode="auto">
          <a:xfrm>
            <a:off x="7396163" y="495141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11</a:t>
            </a:r>
          </a:p>
        </p:txBody>
      </p:sp>
      <p:sp>
        <p:nvSpPr>
          <p:cNvPr id="24697" name="Text Box 121"/>
          <p:cNvSpPr txBox="1">
            <a:spLocks noChangeArrowheads="1"/>
          </p:cNvSpPr>
          <p:nvPr/>
        </p:nvSpPr>
        <p:spPr bwMode="auto">
          <a:xfrm>
            <a:off x="7396163" y="530542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ae</a:t>
            </a:r>
          </a:p>
        </p:txBody>
      </p:sp>
      <p:sp>
        <p:nvSpPr>
          <p:cNvPr id="24698" name="Text Box 122"/>
          <p:cNvSpPr txBox="1">
            <a:spLocks noChangeArrowheads="1"/>
          </p:cNvSpPr>
          <p:nvPr/>
        </p:nvSpPr>
        <p:spPr bwMode="auto">
          <a:xfrm>
            <a:off x="7761288" y="423227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e0</a:t>
            </a:r>
          </a:p>
        </p:txBody>
      </p:sp>
      <p:sp>
        <p:nvSpPr>
          <p:cNvPr id="24699" name="Text Box 123"/>
          <p:cNvSpPr txBox="1">
            <a:spLocks noChangeArrowheads="1"/>
          </p:cNvSpPr>
          <p:nvPr/>
        </p:nvSpPr>
        <p:spPr bwMode="auto">
          <a:xfrm>
            <a:off x="7761288" y="461962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bf</a:t>
            </a:r>
          </a:p>
        </p:txBody>
      </p:sp>
      <p:sp>
        <p:nvSpPr>
          <p:cNvPr id="24700" name="Text Box 124"/>
          <p:cNvSpPr txBox="1">
            <a:spLocks noChangeArrowheads="1"/>
          </p:cNvSpPr>
          <p:nvPr/>
        </p:nvSpPr>
        <p:spPr bwMode="auto">
          <a:xfrm>
            <a:off x="7761288" y="495141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98</a:t>
            </a:r>
          </a:p>
        </p:txBody>
      </p:sp>
      <p:sp>
        <p:nvSpPr>
          <p:cNvPr id="24701" name="Text Box 125"/>
          <p:cNvSpPr txBox="1">
            <a:spLocks noChangeArrowheads="1"/>
          </p:cNvSpPr>
          <p:nvPr/>
        </p:nvSpPr>
        <p:spPr bwMode="auto">
          <a:xfrm>
            <a:off x="7761288" y="5310188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f1</a:t>
            </a:r>
          </a:p>
        </p:txBody>
      </p:sp>
      <p:sp>
        <p:nvSpPr>
          <p:cNvPr id="24702" name="Text Box 126"/>
          <p:cNvSpPr txBox="1">
            <a:spLocks noChangeArrowheads="1"/>
          </p:cNvSpPr>
          <p:nvPr/>
        </p:nvSpPr>
        <p:spPr bwMode="auto">
          <a:xfrm>
            <a:off x="8120063" y="422751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b8</a:t>
            </a:r>
          </a:p>
        </p:txBody>
      </p:sp>
      <p:sp>
        <p:nvSpPr>
          <p:cNvPr id="24703" name="Text Box 127"/>
          <p:cNvSpPr txBox="1">
            <a:spLocks noChangeArrowheads="1"/>
          </p:cNvSpPr>
          <p:nvPr/>
        </p:nvSpPr>
        <p:spPr bwMode="auto">
          <a:xfrm>
            <a:off x="8120063" y="45974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b4</a:t>
            </a:r>
          </a:p>
        </p:txBody>
      </p:sp>
      <p:sp>
        <p:nvSpPr>
          <p:cNvPr id="24704" name="Text Box 128"/>
          <p:cNvSpPr txBox="1">
            <a:spLocks noChangeArrowheads="1"/>
          </p:cNvSpPr>
          <p:nvPr/>
        </p:nvSpPr>
        <p:spPr bwMode="auto">
          <a:xfrm>
            <a:off x="8120063" y="495141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5d</a:t>
            </a:r>
          </a:p>
        </p:txBody>
      </p:sp>
      <p:sp>
        <p:nvSpPr>
          <p:cNvPr id="24705" name="Text Box 129"/>
          <p:cNvSpPr txBox="1">
            <a:spLocks noChangeArrowheads="1"/>
          </p:cNvSpPr>
          <p:nvPr/>
        </p:nvSpPr>
        <p:spPr bwMode="auto">
          <a:xfrm>
            <a:off x="8120063" y="530542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e5</a:t>
            </a:r>
          </a:p>
        </p:txBody>
      </p:sp>
      <p:sp>
        <p:nvSpPr>
          <p:cNvPr id="24706" name="Text Box 130"/>
          <p:cNvSpPr txBox="1">
            <a:spLocks noChangeArrowheads="1"/>
          </p:cNvSpPr>
          <p:nvPr/>
        </p:nvSpPr>
        <p:spPr bwMode="auto">
          <a:xfrm>
            <a:off x="8485188" y="4224338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1e</a:t>
            </a:r>
          </a:p>
        </p:txBody>
      </p:sp>
      <p:sp>
        <p:nvSpPr>
          <p:cNvPr id="24707" name="Text Box 131"/>
          <p:cNvSpPr txBox="1">
            <a:spLocks noChangeArrowheads="1"/>
          </p:cNvSpPr>
          <p:nvPr/>
        </p:nvSpPr>
        <p:spPr bwMode="auto">
          <a:xfrm>
            <a:off x="8485188" y="45974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41</a:t>
            </a:r>
          </a:p>
        </p:txBody>
      </p:sp>
      <p:sp>
        <p:nvSpPr>
          <p:cNvPr id="24708" name="Text Box 132"/>
          <p:cNvSpPr txBox="1">
            <a:spLocks noChangeArrowheads="1"/>
          </p:cNvSpPr>
          <p:nvPr/>
        </p:nvSpPr>
        <p:spPr bwMode="auto">
          <a:xfrm>
            <a:off x="8485188" y="4973638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52</a:t>
            </a:r>
          </a:p>
        </p:txBody>
      </p:sp>
      <p:sp>
        <p:nvSpPr>
          <p:cNvPr id="24709" name="Text Box 133"/>
          <p:cNvSpPr txBox="1">
            <a:spLocks noChangeArrowheads="1"/>
          </p:cNvSpPr>
          <p:nvPr/>
        </p:nvSpPr>
        <p:spPr bwMode="auto">
          <a:xfrm>
            <a:off x="8485188" y="530542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30</a:t>
            </a:r>
          </a:p>
        </p:txBody>
      </p:sp>
      <p:sp>
        <p:nvSpPr>
          <p:cNvPr id="24710" name="Line 134"/>
          <p:cNvSpPr>
            <a:spLocks noChangeShapeType="1"/>
          </p:cNvSpPr>
          <p:nvPr/>
        </p:nvSpPr>
        <p:spPr bwMode="auto">
          <a:xfrm flipV="1">
            <a:off x="6305550" y="3725863"/>
            <a:ext cx="0" cy="860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711" name="Line 135"/>
          <p:cNvSpPr>
            <a:spLocks noChangeShapeType="1"/>
          </p:cNvSpPr>
          <p:nvPr/>
        </p:nvSpPr>
        <p:spPr bwMode="auto">
          <a:xfrm>
            <a:off x="6810375" y="3698875"/>
            <a:ext cx="0" cy="909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6146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/>
              <a:t>Steps of Algorithm (2)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2566988" y="2019300"/>
            <a:ext cx="187483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/>
              <a:t>Shift row</a:t>
            </a:r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 flipV="1">
            <a:off x="649288" y="3860800"/>
            <a:ext cx="361950" cy="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5638800" y="2019300"/>
            <a:ext cx="187483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/>
              <a:t>Mix Column</a:t>
            </a:r>
          </a:p>
        </p:txBody>
      </p:sp>
      <p:grpSp>
        <p:nvGrpSpPr>
          <p:cNvPr id="25607" name="Group 7"/>
          <p:cNvGrpSpPr>
            <a:grpSpLocks/>
          </p:cNvGrpSpPr>
          <p:nvPr/>
        </p:nvGrpSpPr>
        <p:grpSpPr bwMode="auto">
          <a:xfrm>
            <a:off x="4743450" y="2941638"/>
            <a:ext cx="5538788" cy="1457325"/>
            <a:chOff x="2743" y="1853"/>
            <a:chExt cx="3489" cy="918"/>
          </a:xfrm>
        </p:grpSpPr>
        <p:grpSp>
          <p:nvGrpSpPr>
            <p:cNvPr id="25608" name="Group 8"/>
            <p:cNvGrpSpPr>
              <a:grpSpLocks/>
            </p:cNvGrpSpPr>
            <p:nvPr/>
          </p:nvGrpSpPr>
          <p:grpSpPr bwMode="auto">
            <a:xfrm>
              <a:off x="2743" y="1853"/>
              <a:ext cx="364" cy="904"/>
              <a:chOff x="3840" y="1956"/>
              <a:chExt cx="364" cy="904"/>
            </a:xfrm>
          </p:grpSpPr>
          <p:grpSp>
            <p:nvGrpSpPr>
              <p:cNvPr id="25609" name="Group 9"/>
              <p:cNvGrpSpPr>
                <a:grpSpLocks/>
              </p:cNvGrpSpPr>
              <p:nvPr/>
            </p:nvGrpSpPr>
            <p:grpSpPr bwMode="auto">
              <a:xfrm>
                <a:off x="3868" y="1956"/>
                <a:ext cx="232" cy="904"/>
                <a:chOff x="4012" y="2068"/>
                <a:chExt cx="232" cy="904"/>
              </a:xfrm>
            </p:grpSpPr>
            <p:sp>
              <p:nvSpPr>
                <p:cNvPr id="25610" name="Rectangle 10"/>
                <p:cNvSpPr>
                  <a:spLocks noChangeArrowheads="1"/>
                </p:cNvSpPr>
                <p:nvPr/>
              </p:nvSpPr>
              <p:spPr bwMode="auto">
                <a:xfrm>
                  <a:off x="4012" y="2068"/>
                  <a:ext cx="232" cy="904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611" name="Line 11"/>
                <p:cNvSpPr>
                  <a:spLocks noChangeShapeType="1"/>
                </p:cNvSpPr>
                <p:nvPr/>
              </p:nvSpPr>
              <p:spPr bwMode="auto">
                <a:xfrm>
                  <a:off x="4012" y="2516"/>
                  <a:ext cx="23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612" name="Line 12"/>
                <p:cNvSpPr>
                  <a:spLocks noChangeShapeType="1"/>
                </p:cNvSpPr>
                <p:nvPr/>
              </p:nvSpPr>
              <p:spPr bwMode="auto">
                <a:xfrm>
                  <a:off x="4012" y="2296"/>
                  <a:ext cx="23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613" name="Line 13"/>
                <p:cNvSpPr>
                  <a:spLocks noChangeShapeType="1"/>
                </p:cNvSpPr>
                <p:nvPr/>
              </p:nvSpPr>
              <p:spPr bwMode="auto">
                <a:xfrm>
                  <a:off x="4012" y="2748"/>
                  <a:ext cx="23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614" name="Text Box 14"/>
              <p:cNvSpPr txBox="1">
                <a:spLocks noChangeArrowheads="1"/>
              </p:cNvSpPr>
              <p:nvPr/>
            </p:nvSpPr>
            <p:spPr bwMode="auto">
              <a:xfrm>
                <a:off x="3844" y="1964"/>
                <a:ext cx="360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d4</a:t>
                </a:r>
              </a:p>
            </p:txBody>
          </p:sp>
          <p:sp>
            <p:nvSpPr>
              <p:cNvPr id="25615" name="Text Box 15"/>
              <p:cNvSpPr txBox="1">
                <a:spLocks noChangeArrowheads="1"/>
              </p:cNvSpPr>
              <p:nvPr/>
            </p:nvSpPr>
            <p:spPr bwMode="auto">
              <a:xfrm>
                <a:off x="3844" y="2180"/>
                <a:ext cx="360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bf</a:t>
                </a:r>
              </a:p>
            </p:txBody>
          </p:sp>
          <p:sp>
            <p:nvSpPr>
              <p:cNvPr id="25616" name="Text Box 16"/>
              <p:cNvSpPr txBox="1">
                <a:spLocks noChangeArrowheads="1"/>
              </p:cNvSpPr>
              <p:nvPr/>
            </p:nvSpPr>
            <p:spPr bwMode="auto">
              <a:xfrm>
                <a:off x="3844" y="2404"/>
                <a:ext cx="360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5d</a:t>
                </a:r>
              </a:p>
            </p:txBody>
          </p:sp>
          <p:sp>
            <p:nvSpPr>
              <p:cNvPr id="25617" name="Text Box 17"/>
              <p:cNvSpPr txBox="1">
                <a:spLocks noChangeArrowheads="1"/>
              </p:cNvSpPr>
              <p:nvPr/>
            </p:nvSpPr>
            <p:spPr bwMode="auto">
              <a:xfrm>
                <a:off x="3840" y="2640"/>
                <a:ext cx="360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30</a:t>
                </a:r>
              </a:p>
            </p:txBody>
          </p:sp>
        </p:grpSp>
        <p:grpSp>
          <p:nvGrpSpPr>
            <p:cNvPr id="25618" name="Group 18"/>
            <p:cNvGrpSpPr>
              <a:grpSpLocks/>
            </p:cNvGrpSpPr>
            <p:nvPr/>
          </p:nvGrpSpPr>
          <p:grpSpPr bwMode="auto">
            <a:xfrm>
              <a:off x="5942" y="1853"/>
              <a:ext cx="290" cy="904"/>
              <a:chOff x="6064" y="1948"/>
              <a:chExt cx="290" cy="904"/>
            </a:xfrm>
          </p:grpSpPr>
          <p:grpSp>
            <p:nvGrpSpPr>
              <p:cNvPr id="25619" name="Group 19"/>
              <p:cNvGrpSpPr>
                <a:grpSpLocks/>
              </p:cNvGrpSpPr>
              <p:nvPr/>
            </p:nvGrpSpPr>
            <p:grpSpPr bwMode="auto">
              <a:xfrm>
                <a:off x="6070" y="1948"/>
                <a:ext cx="232" cy="904"/>
                <a:chOff x="4012" y="2068"/>
                <a:chExt cx="232" cy="904"/>
              </a:xfrm>
            </p:grpSpPr>
            <p:sp>
              <p:nvSpPr>
                <p:cNvPr id="25620" name="Rectangle 20"/>
                <p:cNvSpPr>
                  <a:spLocks noChangeArrowheads="1"/>
                </p:cNvSpPr>
                <p:nvPr/>
              </p:nvSpPr>
              <p:spPr bwMode="auto">
                <a:xfrm>
                  <a:off x="4012" y="2068"/>
                  <a:ext cx="232" cy="904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621" name="Line 21"/>
                <p:cNvSpPr>
                  <a:spLocks noChangeShapeType="1"/>
                </p:cNvSpPr>
                <p:nvPr/>
              </p:nvSpPr>
              <p:spPr bwMode="auto">
                <a:xfrm>
                  <a:off x="4012" y="2516"/>
                  <a:ext cx="23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622" name="Line 22"/>
                <p:cNvSpPr>
                  <a:spLocks noChangeShapeType="1"/>
                </p:cNvSpPr>
                <p:nvPr/>
              </p:nvSpPr>
              <p:spPr bwMode="auto">
                <a:xfrm>
                  <a:off x="4012" y="2296"/>
                  <a:ext cx="23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623" name="Line 23"/>
                <p:cNvSpPr>
                  <a:spLocks noChangeShapeType="1"/>
                </p:cNvSpPr>
                <p:nvPr/>
              </p:nvSpPr>
              <p:spPr bwMode="auto">
                <a:xfrm>
                  <a:off x="4012" y="2748"/>
                  <a:ext cx="23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624" name="Text Box 24"/>
              <p:cNvSpPr txBox="1">
                <a:spLocks noChangeArrowheads="1"/>
              </p:cNvSpPr>
              <p:nvPr/>
            </p:nvSpPr>
            <p:spPr bwMode="auto">
              <a:xfrm>
                <a:off x="6070" y="1954"/>
                <a:ext cx="28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04</a:t>
                </a:r>
              </a:p>
            </p:txBody>
          </p:sp>
          <p:sp>
            <p:nvSpPr>
              <p:cNvPr id="25625" name="Text Box 25"/>
              <p:cNvSpPr txBox="1">
                <a:spLocks noChangeArrowheads="1"/>
              </p:cNvSpPr>
              <p:nvPr/>
            </p:nvSpPr>
            <p:spPr bwMode="auto">
              <a:xfrm>
                <a:off x="6070" y="2184"/>
                <a:ext cx="28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66</a:t>
                </a:r>
              </a:p>
            </p:txBody>
          </p:sp>
          <p:sp>
            <p:nvSpPr>
              <p:cNvPr id="25626" name="Text Box 26"/>
              <p:cNvSpPr txBox="1">
                <a:spLocks noChangeArrowheads="1"/>
              </p:cNvSpPr>
              <p:nvPr/>
            </p:nvSpPr>
            <p:spPr bwMode="auto">
              <a:xfrm>
                <a:off x="6064" y="2400"/>
                <a:ext cx="28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81</a:t>
                </a:r>
              </a:p>
            </p:txBody>
          </p:sp>
          <p:sp>
            <p:nvSpPr>
              <p:cNvPr id="25627" name="Text Box 27"/>
              <p:cNvSpPr txBox="1">
                <a:spLocks noChangeArrowheads="1"/>
              </p:cNvSpPr>
              <p:nvPr/>
            </p:nvSpPr>
            <p:spPr bwMode="auto">
              <a:xfrm>
                <a:off x="6070" y="2632"/>
                <a:ext cx="28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e5</a:t>
                </a:r>
              </a:p>
            </p:txBody>
          </p:sp>
        </p:grpSp>
        <p:grpSp>
          <p:nvGrpSpPr>
            <p:cNvPr id="25628" name="Group 28"/>
            <p:cNvGrpSpPr>
              <a:grpSpLocks/>
            </p:cNvGrpSpPr>
            <p:nvPr/>
          </p:nvGrpSpPr>
          <p:grpSpPr bwMode="auto">
            <a:xfrm>
              <a:off x="3003" y="1871"/>
              <a:ext cx="2957" cy="212"/>
              <a:chOff x="3375" y="2994"/>
              <a:chExt cx="2957" cy="212"/>
            </a:xfrm>
          </p:grpSpPr>
          <p:sp>
            <p:nvSpPr>
              <p:cNvPr id="25629" name="Text Box 29"/>
              <p:cNvSpPr txBox="1">
                <a:spLocks noChangeArrowheads="1"/>
              </p:cNvSpPr>
              <p:nvPr/>
            </p:nvSpPr>
            <p:spPr bwMode="auto">
              <a:xfrm>
                <a:off x="3868" y="2994"/>
                <a:ext cx="29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xor</a:t>
                </a:r>
              </a:p>
            </p:txBody>
          </p:sp>
          <p:sp>
            <p:nvSpPr>
              <p:cNvPr id="25630" name="Text Box 30"/>
              <p:cNvSpPr txBox="1">
                <a:spLocks noChangeArrowheads="1"/>
              </p:cNvSpPr>
              <p:nvPr/>
            </p:nvSpPr>
            <p:spPr bwMode="auto">
              <a:xfrm>
                <a:off x="4634" y="2994"/>
                <a:ext cx="29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xor</a:t>
                </a:r>
              </a:p>
            </p:txBody>
          </p:sp>
          <p:sp>
            <p:nvSpPr>
              <p:cNvPr id="25631" name="Text Box 31"/>
              <p:cNvSpPr txBox="1">
                <a:spLocks noChangeArrowheads="1"/>
              </p:cNvSpPr>
              <p:nvPr/>
            </p:nvSpPr>
            <p:spPr bwMode="auto">
              <a:xfrm>
                <a:off x="5500" y="2994"/>
                <a:ext cx="29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xor</a:t>
                </a:r>
              </a:p>
            </p:txBody>
          </p:sp>
          <p:sp>
            <p:nvSpPr>
              <p:cNvPr id="25632" name="Text Box 32"/>
              <p:cNvSpPr txBox="1">
                <a:spLocks noChangeArrowheads="1"/>
              </p:cNvSpPr>
              <p:nvPr/>
            </p:nvSpPr>
            <p:spPr bwMode="auto">
              <a:xfrm>
                <a:off x="3375" y="2994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(</a:t>
                </a:r>
                <a:r>
                  <a:rPr lang="de-DE" sz="1600" b="1">
                    <a:latin typeface="Arial" pitchFamily="34" charset="0"/>
                  </a:rPr>
                  <a:t>02</a:t>
                </a:r>
                <a:r>
                  <a:rPr lang="de-DE" sz="1600">
                    <a:latin typeface="Arial" pitchFamily="34" charset="0"/>
                  </a:rPr>
                  <a:t>*d4)</a:t>
                </a:r>
              </a:p>
            </p:txBody>
          </p:sp>
          <p:sp>
            <p:nvSpPr>
              <p:cNvPr id="25633" name="Text Box 33"/>
              <p:cNvSpPr txBox="1">
                <a:spLocks noChangeArrowheads="1"/>
              </p:cNvSpPr>
              <p:nvPr/>
            </p:nvSpPr>
            <p:spPr bwMode="auto">
              <a:xfrm>
                <a:off x="4164" y="2994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(</a:t>
                </a:r>
                <a:r>
                  <a:rPr lang="de-DE" sz="1600" b="1">
                    <a:latin typeface="Arial" pitchFamily="34" charset="0"/>
                  </a:rPr>
                  <a:t>03</a:t>
                </a:r>
                <a:r>
                  <a:rPr lang="de-DE" sz="1600">
                    <a:latin typeface="Arial" pitchFamily="34" charset="0"/>
                  </a:rPr>
                  <a:t>*bf)</a:t>
                </a:r>
              </a:p>
            </p:txBody>
          </p:sp>
          <p:sp>
            <p:nvSpPr>
              <p:cNvPr id="25634" name="Text Box 34"/>
              <p:cNvSpPr txBox="1">
                <a:spLocks noChangeArrowheads="1"/>
              </p:cNvSpPr>
              <p:nvPr/>
            </p:nvSpPr>
            <p:spPr bwMode="auto">
              <a:xfrm>
                <a:off x="4930" y="2994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5d</a:t>
                </a:r>
              </a:p>
            </p:txBody>
          </p:sp>
          <p:sp>
            <p:nvSpPr>
              <p:cNvPr id="25635" name="Text Box 35"/>
              <p:cNvSpPr txBox="1">
                <a:spLocks noChangeArrowheads="1"/>
              </p:cNvSpPr>
              <p:nvPr/>
            </p:nvSpPr>
            <p:spPr bwMode="auto">
              <a:xfrm>
                <a:off x="5777" y="2994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30</a:t>
                </a:r>
              </a:p>
            </p:txBody>
          </p:sp>
        </p:grpSp>
        <p:grpSp>
          <p:nvGrpSpPr>
            <p:cNvPr id="25636" name="Group 36"/>
            <p:cNvGrpSpPr>
              <a:grpSpLocks/>
            </p:cNvGrpSpPr>
            <p:nvPr/>
          </p:nvGrpSpPr>
          <p:grpSpPr bwMode="auto">
            <a:xfrm>
              <a:off x="3003" y="2537"/>
              <a:ext cx="2957" cy="212"/>
              <a:chOff x="3375" y="2994"/>
              <a:chExt cx="2957" cy="212"/>
            </a:xfrm>
          </p:grpSpPr>
          <p:sp>
            <p:nvSpPr>
              <p:cNvPr id="25637" name="Text Box 37"/>
              <p:cNvSpPr txBox="1">
                <a:spLocks noChangeArrowheads="1"/>
              </p:cNvSpPr>
              <p:nvPr/>
            </p:nvSpPr>
            <p:spPr bwMode="auto">
              <a:xfrm>
                <a:off x="3868" y="2994"/>
                <a:ext cx="29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xor</a:t>
                </a:r>
              </a:p>
            </p:txBody>
          </p:sp>
          <p:sp>
            <p:nvSpPr>
              <p:cNvPr id="25638" name="Text Box 38"/>
              <p:cNvSpPr txBox="1">
                <a:spLocks noChangeArrowheads="1"/>
              </p:cNvSpPr>
              <p:nvPr/>
            </p:nvSpPr>
            <p:spPr bwMode="auto">
              <a:xfrm>
                <a:off x="4634" y="2994"/>
                <a:ext cx="29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xor</a:t>
                </a:r>
              </a:p>
            </p:txBody>
          </p:sp>
          <p:sp>
            <p:nvSpPr>
              <p:cNvPr id="25639" name="Text Box 39"/>
              <p:cNvSpPr txBox="1">
                <a:spLocks noChangeArrowheads="1"/>
              </p:cNvSpPr>
              <p:nvPr/>
            </p:nvSpPr>
            <p:spPr bwMode="auto">
              <a:xfrm>
                <a:off x="5500" y="2994"/>
                <a:ext cx="29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xor</a:t>
                </a:r>
              </a:p>
            </p:txBody>
          </p:sp>
          <p:sp>
            <p:nvSpPr>
              <p:cNvPr id="25640" name="Text Box 40"/>
              <p:cNvSpPr txBox="1">
                <a:spLocks noChangeArrowheads="1"/>
              </p:cNvSpPr>
              <p:nvPr/>
            </p:nvSpPr>
            <p:spPr bwMode="auto">
              <a:xfrm>
                <a:off x="3375" y="2994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(</a:t>
                </a:r>
                <a:r>
                  <a:rPr lang="de-DE" sz="1600" b="1">
                    <a:latin typeface="Arial" pitchFamily="34" charset="0"/>
                  </a:rPr>
                  <a:t>03</a:t>
                </a:r>
                <a:r>
                  <a:rPr lang="de-DE" sz="1600">
                    <a:latin typeface="Arial" pitchFamily="34" charset="0"/>
                  </a:rPr>
                  <a:t>*d4)</a:t>
                </a:r>
              </a:p>
            </p:txBody>
          </p:sp>
          <p:sp>
            <p:nvSpPr>
              <p:cNvPr id="25641" name="Text Box 41"/>
              <p:cNvSpPr txBox="1">
                <a:spLocks noChangeArrowheads="1"/>
              </p:cNvSpPr>
              <p:nvPr/>
            </p:nvSpPr>
            <p:spPr bwMode="auto">
              <a:xfrm>
                <a:off x="4164" y="2994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bf</a:t>
                </a:r>
              </a:p>
            </p:txBody>
          </p:sp>
          <p:sp>
            <p:nvSpPr>
              <p:cNvPr id="25642" name="Text Box 42"/>
              <p:cNvSpPr txBox="1">
                <a:spLocks noChangeArrowheads="1"/>
              </p:cNvSpPr>
              <p:nvPr/>
            </p:nvSpPr>
            <p:spPr bwMode="auto">
              <a:xfrm>
                <a:off x="4930" y="2994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5d</a:t>
                </a:r>
              </a:p>
            </p:txBody>
          </p:sp>
          <p:sp>
            <p:nvSpPr>
              <p:cNvPr id="25643" name="Text Box 43"/>
              <p:cNvSpPr txBox="1">
                <a:spLocks noChangeArrowheads="1"/>
              </p:cNvSpPr>
              <p:nvPr/>
            </p:nvSpPr>
            <p:spPr bwMode="auto">
              <a:xfrm>
                <a:off x="5777" y="2994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(</a:t>
                </a:r>
                <a:r>
                  <a:rPr lang="de-DE" sz="1600" b="1">
                    <a:latin typeface="Arial" pitchFamily="34" charset="0"/>
                  </a:rPr>
                  <a:t>02</a:t>
                </a:r>
                <a:r>
                  <a:rPr lang="de-DE" sz="1600">
                    <a:latin typeface="Arial" pitchFamily="34" charset="0"/>
                  </a:rPr>
                  <a:t>*30)</a:t>
                </a:r>
              </a:p>
            </p:txBody>
          </p:sp>
        </p:grpSp>
        <p:grpSp>
          <p:nvGrpSpPr>
            <p:cNvPr id="25644" name="Group 44"/>
            <p:cNvGrpSpPr>
              <a:grpSpLocks/>
            </p:cNvGrpSpPr>
            <p:nvPr/>
          </p:nvGrpSpPr>
          <p:grpSpPr bwMode="auto">
            <a:xfrm>
              <a:off x="2997" y="2325"/>
              <a:ext cx="2957" cy="212"/>
              <a:chOff x="3375" y="2994"/>
              <a:chExt cx="2957" cy="212"/>
            </a:xfrm>
          </p:grpSpPr>
          <p:sp>
            <p:nvSpPr>
              <p:cNvPr id="25645" name="Text Box 45"/>
              <p:cNvSpPr txBox="1">
                <a:spLocks noChangeArrowheads="1"/>
              </p:cNvSpPr>
              <p:nvPr/>
            </p:nvSpPr>
            <p:spPr bwMode="auto">
              <a:xfrm>
                <a:off x="3868" y="2994"/>
                <a:ext cx="29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xor</a:t>
                </a:r>
              </a:p>
            </p:txBody>
          </p:sp>
          <p:sp>
            <p:nvSpPr>
              <p:cNvPr id="25646" name="Text Box 46"/>
              <p:cNvSpPr txBox="1">
                <a:spLocks noChangeArrowheads="1"/>
              </p:cNvSpPr>
              <p:nvPr/>
            </p:nvSpPr>
            <p:spPr bwMode="auto">
              <a:xfrm>
                <a:off x="4634" y="2994"/>
                <a:ext cx="29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xor</a:t>
                </a:r>
              </a:p>
            </p:txBody>
          </p:sp>
          <p:sp>
            <p:nvSpPr>
              <p:cNvPr id="25647" name="Text Box 47"/>
              <p:cNvSpPr txBox="1">
                <a:spLocks noChangeArrowheads="1"/>
              </p:cNvSpPr>
              <p:nvPr/>
            </p:nvSpPr>
            <p:spPr bwMode="auto">
              <a:xfrm>
                <a:off x="5500" y="2994"/>
                <a:ext cx="29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xor</a:t>
                </a:r>
              </a:p>
            </p:txBody>
          </p:sp>
          <p:sp>
            <p:nvSpPr>
              <p:cNvPr id="25648" name="Text Box 48"/>
              <p:cNvSpPr txBox="1">
                <a:spLocks noChangeArrowheads="1"/>
              </p:cNvSpPr>
              <p:nvPr/>
            </p:nvSpPr>
            <p:spPr bwMode="auto">
              <a:xfrm>
                <a:off x="3375" y="2994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d4</a:t>
                </a:r>
              </a:p>
            </p:txBody>
          </p:sp>
          <p:sp>
            <p:nvSpPr>
              <p:cNvPr id="25649" name="Text Box 49"/>
              <p:cNvSpPr txBox="1">
                <a:spLocks noChangeArrowheads="1"/>
              </p:cNvSpPr>
              <p:nvPr/>
            </p:nvSpPr>
            <p:spPr bwMode="auto">
              <a:xfrm>
                <a:off x="4164" y="2994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bf</a:t>
                </a:r>
              </a:p>
            </p:txBody>
          </p:sp>
          <p:sp>
            <p:nvSpPr>
              <p:cNvPr id="25650" name="Text Box 50"/>
              <p:cNvSpPr txBox="1">
                <a:spLocks noChangeArrowheads="1"/>
              </p:cNvSpPr>
              <p:nvPr/>
            </p:nvSpPr>
            <p:spPr bwMode="auto">
              <a:xfrm>
                <a:off x="4930" y="2994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(</a:t>
                </a:r>
                <a:r>
                  <a:rPr lang="de-DE" sz="1600" b="1">
                    <a:latin typeface="Arial" pitchFamily="34" charset="0"/>
                  </a:rPr>
                  <a:t>02</a:t>
                </a:r>
                <a:r>
                  <a:rPr lang="de-DE" sz="1600">
                    <a:latin typeface="Arial" pitchFamily="34" charset="0"/>
                  </a:rPr>
                  <a:t>*5d)</a:t>
                </a:r>
              </a:p>
            </p:txBody>
          </p:sp>
          <p:sp>
            <p:nvSpPr>
              <p:cNvPr id="25651" name="Text Box 51"/>
              <p:cNvSpPr txBox="1">
                <a:spLocks noChangeArrowheads="1"/>
              </p:cNvSpPr>
              <p:nvPr/>
            </p:nvSpPr>
            <p:spPr bwMode="auto">
              <a:xfrm>
                <a:off x="5777" y="2994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(</a:t>
                </a:r>
                <a:r>
                  <a:rPr lang="de-DE" sz="1600" b="1">
                    <a:latin typeface="Arial" pitchFamily="34" charset="0"/>
                  </a:rPr>
                  <a:t>03</a:t>
                </a:r>
                <a:r>
                  <a:rPr lang="de-DE" sz="1600">
                    <a:latin typeface="Arial" pitchFamily="34" charset="0"/>
                  </a:rPr>
                  <a:t>*30)</a:t>
                </a:r>
              </a:p>
            </p:txBody>
          </p:sp>
        </p:grpSp>
        <p:grpSp>
          <p:nvGrpSpPr>
            <p:cNvPr id="25652" name="Group 52"/>
            <p:cNvGrpSpPr>
              <a:grpSpLocks/>
            </p:cNvGrpSpPr>
            <p:nvPr/>
          </p:nvGrpSpPr>
          <p:grpSpPr bwMode="auto">
            <a:xfrm>
              <a:off x="3003" y="2113"/>
              <a:ext cx="2957" cy="212"/>
              <a:chOff x="3375" y="2994"/>
              <a:chExt cx="2957" cy="212"/>
            </a:xfrm>
          </p:grpSpPr>
          <p:sp>
            <p:nvSpPr>
              <p:cNvPr id="25653" name="Text Box 53"/>
              <p:cNvSpPr txBox="1">
                <a:spLocks noChangeArrowheads="1"/>
              </p:cNvSpPr>
              <p:nvPr/>
            </p:nvSpPr>
            <p:spPr bwMode="auto">
              <a:xfrm>
                <a:off x="3868" y="2994"/>
                <a:ext cx="29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xor</a:t>
                </a:r>
              </a:p>
            </p:txBody>
          </p:sp>
          <p:sp>
            <p:nvSpPr>
              <p:cNvPr id="25654" name="Text Box 54"/>
              <p:cNvSpPr txBox="1">
                <a:spLocks noChangeArrowheads="1"/>
              </p:cNvSpPr>
              <p:nvPr/>
            </p:nvSpPr>
            <p:spPr bwMode="auto">
              <a:xfrm>
                <a:off x="4634" y="2994"/>
                <a:ext cx="29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xor</a:t>
                </a:r>
              </a:p>
            </p:txBody>
          </p:sp>
          <p:sp>
            <p:nvSpPr>
              <p:cNvPr id="25655" name="Text Box 55"/>
              <p:cNvSpPr txBox="1">
                <a:spLocks noChangeArrowheads="1"/>
              </p:cNvSpPr>
              <p:nvPr/>
            </p:nvSpPr>
            <p:spPr bwMode="auto">
              <a:xfrm>
                <a:off x="5500" y="2994"/>
                <a:ext cx="29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xor</a:t>
                </a:r>
              </a:p>
            </p:txBody>
          </p:sp>
          <p:sp>
            <p:nvSpPr>
              <p:cNvPr id="25656" name="Text Box 56"/>
              <p:cNvSpPr txBox="1">
                <a:spLocks noChangeArrowheads="1"/>
              </p:cNvSpPr>
              <p:nvPr/>
            </p:nvSpPr>
            <p:spPr bwMode="auto">
              <a:xfrm>
                <a:off x="3375" y="2994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d4</a:t>
                </a:r>
              </a:p>
            </p:txBody>
          </p:sp>
          <p:sp>
            <p:nvSpPr>
              <p:cNvPr id="25657" name="Text Box 57"/>
              <p:cNvSpPr txBox="1">
                <a:spLocks noChangeArrowheads="1"/>
              </p:cNvSpPr>
              <p:nvPr/>
            </p:nvSpPr>
            <p:spPr bwMode="auto">
              <a:xfrm>
                <a:off x="4164" y="2994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(</a:t>
                </a:r>
                <a:r>
                  <a:rPr lang="de-DE" sz="1600" b="1">
                    <a:latin typeface="Arial" pitchFamily="34" charset="0"/>
                  </a:rPr>
                  <a:t>02</a:t>
                </a:r>
                <a:r>
                  <a:rPr lang="de-DE" sz="1600">
                    <a:latin typeface="Arial" pitchFamily="34" charset="0"/>
                  </a:rPr>
                  <a:t>*bf)</a:t>
                </a:r>
              </a:p>
            </p:txBody>
          </p:sp>
          <p:sp>
            <p:nvSpPr>
              <p:cNvPr id="25658" name="Text Box 58"/>
              <p:cNvSpPr txBox="1">
                <a:spLocks noChangeArrowheads="1"/>
              </p:cNvSpPr>
              <p:nvPr/>
            </p:nvSpPr>
            <p:spPr bwMode="auto">
              <a:xfrm>
                <a:off x="4930" y="2994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(</a:t>
                </a:r>
                <a:r>
                  <a:rPr lang="de-DE" sz="1600" b="1">
                    <a:latin typeface="Arial" pitchFamily="34" charset="0"/>
                  </a:rPr>
                  <a:t>03</a:t>
                </a:r>
                <a:r>
                  <a:rPr lang="de-DE" sz="1600">
                    <a:latin typeface="Arial" pitchFamily="34" charset="0"/>
                  </a:rPr>
                  <a:t>*5d)</a:t>
                </a:r>
              </a:p>
            </p:txBody>
          </p:sp>
          <p:sp>
            <p:nvSpPr>
              <p:cNvPr id="25659" name="Text Box 59"/>
              <p:cNvSpPr txBox="1">
                <a:spLocks noChangeArrowheads="1"/>
              </p:cNvSpPr>
              <p:nvPr/>
            </p:nvSpPr>
            <p:spPr bwMode="auto">
              <a:xfrm>
                <a:off x="5777" y="2994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de-DE" sz="1600">
                    <a:latin typeface="Arial" pitchFamily="34" charset="0"/>
                  </a:rPr>
                  <a:t>30</a:t>
                </a:r>
              </a:p>
            </p:txBody>
          </p:sp>
        </p:grpSp>
        <p:sp>
          <p:nvSpPr>
            <p:cNvPr id="25660" name="Line 60"/>
            <p:cNvSpPr>
              <a:spLocks noChangeShapeType="1"/>
            </p:cNvSpPr>
            <p:nvPr/>
          </p:nvSpPr>
          <p:spPr bwMode="auto">
            <a:xfrm>
              <a:off x="2997" y="2081"/>
              <a:ext cx="29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61" name="Line 61"/>
            <p:cNvSpPr>
              <a:spLocks noChangeShapeType="1"/>
            </p:cNvSpPr>
            <p:nvPr/>
          </p:nvSpPr>
          <p:spPr bwMode="auto">
            <a:xfrm>
              <a:off x="2997" y="2302"/>
              <a:ext cx="29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62" name="Line 62"/>
            <p:cNvSpPr>
              <a:spLocks noChangeShapeType="1"/>
            </p:cNvSpPr>
            <p:nvPr/>
          </p:nvSpPr>
          <p:spPr bwMode="auto">
            <a:xfrm>
              <a:off x="3003" y="2535"/>
              <a:ext cx="29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63" name="Line 63"/>
            <p:cNvSpPr>
              <a:spLocks noChangeShapeType="1"/>
            </p:cNvSpPr>
            <p:nvPr/>
          </p:nvSpPr>
          <p:spPr bwMode="auto">
            <a:xfrm>
              <a:off x="2997" y="2757"/>
              <a:ext cx="29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64" name="Line 64"/>
            <p:cNvSpPr>
              <a:spLocks noChangeShapeType="1"/>
            </p:cNvSpPr>
            <p:nvPr/>
          </p:nvSpPr>
          <p:spPr bwMode="auto">
            <a:xfrm>
              <a:off x="3792" y="1853"/>
              <a:ext cx="0" cy="912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65" name="Line 65"/>
            <p:cNvSpPr>
              <a:spLocks noChangeShapeType="1"/>
            </p:cNvSpPr>
            <p:nvPr/>
          </p:nvSpPr>
          <p:spPr bwMode="auto">
            <a:xfrm>
              <a:off x="4558" y="1861"/>
              <a:ext cx="0" cy="91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66" name="Line 66"/>
            <p:cNvSpPr>
              <a:spLocks noChangeShapeType="1"/>
            </p:cNvSpPr>
            <p:nvPr/>
          </p:nvSpPr>
          <p:spPr bwMode="auto">
            <a:xfrm>
              <a:off x="5424" y="1853"/>
              <a:ext cx="0" cy="904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67" name="Line 67"/>
            <p:cNvSpPr>
              <a:spLocks noChangeShapeType="1"/>
            </p:cNvSpPr>
            <p:nvPr/>
          </p:nvSpPr>
          <p:spPr bwMode="auto">
            <a:xfrm>
              <a:off x="3496" y="1859"/>
              <a:ext cx="0" cy="912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68" name="Line 68"/>
            <p:cNvSpPr>
              <a:spLocks noChangeShapeType="1"/>
            </p:cNvSpPr>
            <p:nvPr/>
          </p:nvSpPr>
          <p:spPr bwMode="auto">
            <a:xfrm>
              <a:off x="4262" y="1861"/>
              <a:ext cx="0" cy="91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69" name="Line 69"/>
            <p:cNvSpPr>
              <a:spLocks noChangeShapeType="1"/>
            </p:cNvSpPr>
            <p:nvPr/>
          </p:nvSpPr>
          <p:spPr bwMode="auto">
            <a:xfrm>
              <a:off x="5107" y="1856"/>
              <a:ext cx="0" cy="915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70" name="Line 70"/>
            <p:cNvSpPr>
              <a:spLocks noChangeShapeType="1"/>
            </p:cNvSpPr>
            <p:nvPr/>
          </p:nvSpPr>
          <p:spPr bwMode="auto">
            <a:xfrm>
              <a:off x="3003" y="1853"/>
              <a:ext cx="29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5671" name="Group 71"/>
          <p:cNvGrpSpPr>
            <a:grpSpLocks/>
          </p:cNvGrpSpPr>
          <p:nvPr/>
        </p:nvGrpSpPr>
        <p:grpSpPr bwMode="auto">
          <a:xfrm>
            <a:off x="2711450" y="2801938"/>
            <a:ext cx="1730375" cy="1957387"/>
            <a:chOff x="531" y="1761"/>
            <a:chExt cx="1090" cy="1233"/>
          </a:xfrm>
        </p:grpSpPr>
        <p:grpSp>
          <p:nvGrpSpPr>
            <p:cNvPr id="25672" name="Group 72"/>
            <p:cNvGrpSpPr>
              <a:grpSpLocks/>
            </p:cNvGrpSpPr>
            <p:nvPr/>
          </p:nvGrpSpPr>
          <p:grpSpPr bwMode="auto">
            <a:xfrm>
              <a:off x="531" y="1761"/>
              <a:ext cx="1090" cy="1233"/>
              <a:chOff x="1523" y="1749"/>
              <a:chExt cx="1090" cy="1233"/>
            </a:xfrm>
          </p:grpSpPr>
          <p:grpSp>
            <p:nvGrpSpPr>
              <p:cNvPr id="25673" name="Group 73"/>
              <p:cNvGrpSpPr>
                <a:grpSpLocks/>
              </p:cNvGrpSpPr>
              <p:nvPr/>
            </p:nvGrpSpPr>
            <p:grpSpPr bwMode="auto">
              <a:xfrm>
                <a:off x="1523" y="1749"/>
                <a:ext cx="1090" cy="282"/>
                <a:chOff x="3482" y="2374"/>
                <a:chExt cx="1090" cy="282"/>
              </a:xfrm>
            </p:grpSpPr>
            <p:grpSp>
              <p:nvGrpSpPr>
                <p:cNvPr id="25674" name="Group 74"/>
                <p:cNvGrpSpPr>
                  <a:grpSpLocks/>
                </p:cNvGrpSpPr>
                <p:nvPr/>
              </p:nvGrpSpPr>
              <p:grpSpPr bwMode="auto">
                <a:xfrm>
                  <a:off x="3564" y="2429"/>
                  <a:ext cx="907" cy="227"/>
                  <a:chOff x="3564" y="2520"/>
                  <a:chExt cx="907" cy="227"/>
                </a:xfrm>
              </p:grpSpPr>
              <p:sp>
                <p:nvSpPr>
                  <p:cNvPr id="25675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3564" y="2520"/>
                    <a:ext cx="907" cy="227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676" name="Line 76"/>
                  <p:cNvSpPr>
                    <a:spLocks noChangeShapeType="1"/>
                  </p:cNvSpPr>
                  <p:nvPr/>
                </p:nvSpPr>
                <p:spPr bwMode="auto">
                  <a:xfrm>
                    <a:off x="4018" y="2520"/>
                    <a:ext cx="0" cy="22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677" name="Line 77"/>
                  <p:cNvSpPr>
                    <a:spLocks noChangeShapeType="1"/>
                  </p:cNvSpPr>
                  <p:nvPr/>
                </p:nvSpPr>
                <p:spPr bwMode="auto">
                  <a:xfrm>
                    <a:off x="3791" y="2520"/>
                    <a:ext cx="0" cy="22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678" name="Line 78"/>
                  <p:cNvSpPr>
                    <a:spLocks noChangeShapeType="1"/>
                  </p:cNvSpPr>
                  <p:nvPr/>
                </p:nvSpPr>
                <p:spPr bwMode="auto">
                  <a:xfrm>
                    <a:off x="4244" y="2520"/>
                    <a:ext cx="0" cy="22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679" name="Group 79"/>
                <p:cNvGrpSpPr>
                  <a:grpSpLocks/>
                </p:cNvGrpSpPr>
                <p:nvPr/>
              </p:nvGrpSpPr>
              <p:grpSpPr bwMode="auto">
                <a:xfrm>
                  <a:off x="3482" y="2374"/>
                  <a:ext cx="1090" cy="171"/>
                  <a:chOff x="3482" y="2374"/>
                  <a:chExt cx="1090" cy="171"/>
                </a:xfrm>
              </p:grpSpPr>
              <p:sp>
                <p:nvSpPr>
                  <p:cNvPr id="25680" name="Line 8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83" y="2537"/>
                    <a:ext cx="79" cy="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681" name="Line 8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82" y="2377"/>
                    <a:ext cx="0" cy="16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682" name="Line 82"/>
                  <p:cNvSpPr>
                    <a:spLocks noChangeShapeType="1"/>
                  </p:cNvSpPr>
                  <p:nvPr/>
                </p:nvSpPr>
                <p:spPr bwMode="auto">
                  <a:xfrm>
                    <a:off x="3482" y="2374"/>
                    <a:ext cx="1089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683" name="Line 83"/>
                  <p:cNvSpPr>
                    <a:spLocks noChangeShapeType="1"/>
                  </p:cNvSpPr>
                  <p:nvPr/>
                </p:nvSpPr>
                <p:spPr bwMode="auto">
                  <a:xfrm>
                    <a:off x="4572" y="2374"/>
                    <a:ext cx="0" cy="17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684" name="Line 8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77" y="2538"/>
                    <a:ext cx="91" cy="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5685" name="Group 85"/>
              <p:cNvGrpSpPr>
                <a:grpSpLocks/>
              </p:cNvGrpSpPr>
              <p:nvPr/>
            </p:nvGrpSpPr>
            <p:grpSpPr bwMode="auto">
              <a:xfrm>
                <a:off x="1523" y="2066"/>
                <a:ext cx="1090" cy="276"/>
                <a:chOff x="3472" y="2828"/>
                <a:chExt cx="1090" cy="276"/>
              </a:xfrm>
            </p:grpSpPr>
            <p:grpSp>
              <p:nvGrpSpPr>
                <p:cNvPr id="25686" name="Group 86"/>
                <p:cNvGrpSpPr>
                  <a:grpSpLocks/>
                </p:cNvGrpSpPr>
                <p:nvPr/>
              </p:nvGrpSpPr>
              <p:grpSpPr bwMode="auto">
                <a:xfrm>
                  <a:off x="3559" y="2876"/>
                  <a:ext cx="907" cy="228"/>
                  <a:chOff x="3594" y="3002"/>
                  <a:chExt cx="907" cy="228"/>
                </a:xfrm>
              </p:grpSpPr>
              <p:grpSp>
                <p:nvGrpSpPr>
                  <p:cNvPr id="25687" name="Group 87"/>
                  <p:cNvGrpSpPr>
                    <a:grpSpLocks/>
                  </p:cNvGrpSpPr>
                  <p:nvPr/>
                </p:nvGrpSpPr>
                <p:grpSpPr bwMode="auto">
                  <a:xfrm>
                    <a:off x="3594" y="3003"/>
                    <a:ext cx="907" cy="227"/>
                    <a:chOff x="3564" y="2520"/>
                    <a:chExt cx="907" cy="227"/>
                  </a:xfrm>
                </p:grpSpPr>
                <p:sp>
                  <p:nvSpPr>
                    <p:cNvPr id="25688" name="Rectangle 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64" y="2520"/>
                      <a:ext cx="907" cy="227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689" name="Line 8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18" y="2520"/>
                      <a:ext cx="0" cy="2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690" name="Line 9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91" y="2520"/>
                      <a:ext cx="0" cy="2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691" name="Line 9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44" y="2520"/>
                      <a:ext cx="0" cy="2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692" name="Rectangle 92"/>
                  <p:cNvSpPr>
                    <a:spLocks noChangeArrowheads="1"/>
                  </p:cNvSpPr>
                  <p:nvPr/>
                </p:nvSpPr>
                <p:spPr bwMode="auto">
                  <a:xfrm>
                    <a:off x="3597" y="3002"/>
                    <a:ext cx="224" cy="228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693" name="Group 93"/>
                <p:cNvGrpSpPr>
                  <a:grpSpLocks/>
                </p:cNvGrpSpPr>
                <p:nvPr/>
              </p:nvGrpSpPr>
              <p:grpSpPr bwMode="auto">
                <a:xfrm>
                  <a:off x="3472" y="2828"/>
                  <a:ext cx="1090" cy="171"/>
                  <a:chOff x="3482" y="2374"/>
                  <a:chExt cx="1090" cy="171"/>
                </a:xfrm>
              </p:grpSpPr>
              <p:sp>
                <p:nvSpPr>
                  <p:cNvPr id="25694" name="Line 9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83" y="2537"/>
                    <a:ext cx="79" cy="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695" name="Line 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82" y="2377"/>
                    <a:ext cx="0" cy="16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696" name="Line 96"/>
                  <p:cNvSpPr>
                    <a:spLocks noChangeShapeType="1"/>
                  </p:cNvSpPr>
                  <p:nvPr/>
                </p:nvSpPr>
                <p:spPr bwMode="auto">
                  <a:xfrm>
                    <a:off x="3482" y="2374"/>
                    <a:ext cx="1089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697" name="Line 97"/>
                  <p:cNvSpPr>
                    <a:spLocks noChangeShapeType="1"/>
                  </p:cNvSpPr>
                  <p:nvPr/>
                </p:nvSpPr>
                <p:spPr bwMode="auto">
                  <a:xfrm>
                    <a:off x="4572" y="2374"/>
                    <a:ext cx="0" cy="17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698" name="Line 9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77" y="2538"/>
                    <a:ext cx="91" cy="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5699" name="Group 99"/>
              <p:cNvGrpSpPr>
                <a:grpSpLocks/>
              </p:cNvGrpSpPr>
              <p:nvPr/>
            </p:nvGrpSpPr>
            <p:grpSpPr bwMode="auto">
              <a:xfrm>
                <a:off x="1523" y="2384"/>
                <a:ext cx="1090" cy="283"/>
                <a:chOff x="3522" y="3334"/>
                <a:chExt cx="1090" cy="283"/>
              </a:xfrm>
            </p:grpSpPr>
            <p:grpSp>
              <p:nvGrpSpPr>
                <p:cNvPr id="25700" name="Group 100"/>
                <p:cNvGrpSpPr>
                  <a:grpSpLocks/>
                </p:cNvGrpSpPr>
                <p:nvPr/>
              </p:nvGrpSpPr>
              <p:grpSpPr bwMode="auto">
                <a:xfrm>
                  <a:off x="3608" y="3389"/>
                  <a:ext cx="907" cy="227"/>
                  <a:chOff x="3564" y="2520"/>
                  <a:chExt cx="907" cy="227"/>
                </a:xfrm>
              </p:grpSpPr>
              <p:sp>
                <p:nvSpPr>
                  <p:cNvPr id="25701" name="Rectangle 101"/>
                  <p:cNvSpPr>
                    <a:spLocks noChangeArrowheads="1"/>
                  </p:cNvSpPr>
                  <p:nvPr/>
                </p:nvSpPr>
                <p:spPr bwMode="auto">
                  <a:xfrm>
                    <a:off x="3564" y="2520"/>
                    <a:ext cx="907" cy="227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702" name="Line 102"/>
                  <p:cNvSpPr>
                    <a:spLocks noChangeShapeType="1"/>
                  </p:cNvSpPr>
                  <p:nvPr/>
                </p:nvSpPr>
                <p:spPr bwMode="auto">
                  <a:xfrm>
                    <a:off x="4018" y="2520"/>
                    <a:ext cx="0" cy="22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703" name="Line 103"/>
                  <p:cNvSpPr>
                    <a:spLocks noChangeShapeType="1"/>
                  </p:cNvSpPr>
                  <p:nvPr/>
                </p:nvSpPr>
                <p:spPr bwMode="auto">
                  <a:xfrm>
                    <a:off x="3791" y="2520"/>
                    <a:ext cx="0" cy="22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704" name="Line 104"/>
                  <p:cNvSpPr>
                    <a:spLocks noChangeShapeType="1"/>
                  </p:cNvSpPr>
                  <p:nvPr/>
                </p:nvSpPr>
                <p:spPr bwMode="auto">
                  <a:xfrm>
                    <a:off x="4244" y="2520"/>
                    <a:ext cx="0" cy="22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5705" name="Rectangle 105"/>
                <p:cNvSpPr>
                  <a:spLocks noChangeArrowheads="1"/>
                </p:cNvSpPr>
                <p:nvPr/>
              </p:nvSpPr>
              <p:spPr bwMode="auto">
                <a:xfrm>
                  <a:off x="3833" y="3390"/>
                  <a:ext cx="230" cy="22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706" name="Rectangle 106"/>
                <p:cNvSpPr>
                  <a:spLocks noChangeArrowheads="1"/>
                </p:cNvSpPr>
                <p:nvPr/>
              </p:nvSpPr>
              <p:spPr bwMode="auto">
                <a:xfrm>
                  <a:off x="3609" y="3391"/>
                  <a:ext cx="222" cy="22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25707" name="Group 107"/>
                <p:cNvGrpSpPr>
                  <a:grpSpLocks/>
                </p:cNvGrpSpPr>
                <p:nvPr/>
              </p:nvGrpSpPr>
              <p:grpSpPr bwMode="auto">
                <a:xfrm>
                  <a:off x="3522" y="3334"/>
                  <a:ext cx="1090" cy="171"/>
                  <a:chOff x="3482" y="2374"/>
                  <a:chExt cx="1090" cy="171"/>
                </a:xfrm>
              </p:grpSpPr>
              <p:sp>
                <p:nvSpPr>
                  <p:cNvPr id="25708" name="Line 10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83" y="2537"/>
                    <a:ext cx="79" cy="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709" name="Line 10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82" y="2377"/>
                    <a:ext cx="0" cy="16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710" name="Line 110"/>
                  <p:cNvSpPr>
                    <a:spLocks noChangeShapeType="1"/>
                  </p:cNvSpPr>
                  <p:nvPr/>
                </p:nvSpPr>
                <p:spPr bwMode="auto">
                  <a:xfrm>
                    <a:off x="3482" y="2374"/>
                    <a:ext cx="1089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711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4572" y="2374"/>
                    <a:ext cx="0" cy="17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712" name="Line 11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77" y="2538"/>
                    <a:ext cx="91" cy="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5713" name="Group 113"/>
              <p:cNvGrpSpPr>
                <a:grpSpLocks/>
              </p:cNvGrpSpPr>
              <p:nvPr/>
            </p:nvGrpSpPr>
            <p:grpSpPr bwMode="auto">
              <a:xfrm>
                <a:off x="1523" y="2701"/>
                <a:ext cx="1090" cy="281"/>
                <a:chOff x="3510" y="3866"/>
                <a:chExt cx="1090" cy="281"/>
              </a:xfrm>
            </p:grpSpPr>
            <p:grpSp>
              <p:nvGrpSpPr>
                <p:cNvPr id="25714" name="Group 114"/>
                <p:cNvGrpSpPr>
                  <a:grpSpLocks/>
                </p:cNvGrpSpPr>
                <p:nvPr/>
              </p:nvGrpSpPr>
              <p:grpSpPr bwMode="auto">
                <a:xfrm>
                  <a:off x="3608" y="3917"/>
                  <a:ext cx="907" cy="227"/>
                  <a:chOff x="3564" y="2520"/>
                  <a:chExt cx="907" cy="227"/>
                </a:xfrm>
              </p:grpSpPr>
              <p:sp>
                <p:nvSpPr>
                  <p:cNvPr id="25715" name="Rectangle 115"/>
                  <p:cNvSpPr>
                    <a:spLocks noChangeArrowheads="1"/>
                  </p:cNvSpPr>
                  <p:nvPr/>
                </p:nvSpPr>
                <p:spPr bwMode="auto">
                  <a:xfrm>
                    <a:off x="3564" y="2520"/>
                    <a:ext cx="907" cy="227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716" name="Line 116"/>
                  <p:cNvSpPr>
                    <a:spLocks noChangeShapeType="1"/>
                  </p:cNvSpPr>
                  <p:nvPr/>
                </p:nvSpPr>
                <p:spPr bwMode="auto">
                  <a:xfrm>
                    <a:off x="4018" y="2520"/>
                    <a:ext cx="0" cy="22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717" name="Line 117"/>
                  <p:cNvSpPr>
                    <a:spLocks noChangeShapeType="1"/>
                  </p:cNvSpPr>
                  <p:nvPr/>
                </p:nvSpPr>
                <p:spPr bwMode="auto">
                  <a:xfrm>
                    <a:off x="3791" y="2520"/>
                    <a:ext cx="0" cy="22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718" name="Line 118"/>
                  <p:cNvSpPr>
                    <a:spLocks noChangeShapeType="1"/>
                  </p:cNvSpPr>
                  <p:nvPr/>
                </p:nvSpPr>
                <p:spPr bwMode="auto">
                  <a:xfrm>
                    <a:off x="4244" y="2520"/>
                    <a:ext cx="0" cy="22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5719" name="Rectangle 119"/>
                <p:cNvSpPr>
                  <a:spLocks noChangeArrowheads="1"/>
                </p:cNvSpPr>
                <p:nvPr/>
              </p:nvSpPr>
              <p:spPr bwMode="auto">
                <a:xfrm>
                  <a:off x="4060" y="3918"/>
                  <a:ext cx="226" cy="22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720" name="Rectangle 120"/>
                <p:cNvSpPr>
                  <a:spLocks noChangeArrowheads="1"/>
                </p:cNvSpPr>
                <p:nvPr/>
              </p:nvSpPr>
              <p:spPr bwMode="auto">
                <a:xfrm>
                  <a:off x="3606" y="3917"/>
                  <a:ext cx="224" cy="230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721" name="Rectangle 121"/>
                <p:cNvSpPr>
                  <a:spLocks noChangeArrowheads="1"/>
                </p:cNvSpPr>
                <p:nvPr/>
              </p:nvSpPr>
              <p:spPr bwMode="auto">
                <a:xfrm>
                  <a:off x="3831" y="3917"/>
                  <a:ext cx="228" cy="230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25722" name="Group 122"/>
                <p:cNvGrpSpPr>
                  <a:grpSpLocks/>
                </p:cNvGrpSpPr>
                <p:nvPr/>
              </p:nvGrpSpPr>
              <p:grpSpPr bwMode="auto">
                <a:xfrm>
                  <a:off x="3510" y="3866"/>
                  <a:ext cx="1090" cy="171"/>
                  <a:chOff x="3482" y="2374"/>
                  <a:chExt cx="1090" cy="171"/>
                </a:xfrm>
              </p:grpSpPr>
              <p:sp>
                <p:nvSpPr>
                  <p:cNvPr id="25723" name="Line 12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83" y="2537"/>
                    <a:ext cx="79" cy="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724" name="Line 1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82" y="2377"/>
                    <a:ext cx="0" cy="16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725" name="Line 125"/>
                  <p:cNvSpPr>
                    <a:spLocks noChangeShapeType="1"/>
                  </p:cNvSpPr>
                  <p:nvPr/>
                </p:nvSpPr>
                <p:spPr bwMode="auto">
                  <a:xfrm>
                    <a:off x="3482" y="2374"/>
                    <a:ext cx="1089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726" name="Line 126"/>
                  <p:cNvSpPr>
                    <a:spLocks noChangeShapeType="1"/>
                  </p:cNvSpPr>
                  <p:nvPr/>
                </p:nvSpPr>
                <p:spPr bwMode="auto">
                  <a:xfrm>
                    <a:off x="4572" y="2374"/>
                    <a:ext cx="0" cy="17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727" name="Line 12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77" y="2538"/>
                    <a:ext cx="91" cy="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25728" name="Text Box 128"/>
            <p:cNvSpPr txBox="1">
              <a:spLocks noChangeArrowheads="1"/>
            </p:cNvSpPr>
            <p:nvPr/>
          </p:nvSpPr>
          <p:spPr bwMode="auto">
            <a:xfrm>
              <a:off x="610" y="1826"/>
              <a:ext cx="284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d4	</a:t>
              </a:r>
            </a:p>
          </p:txBody>
        </p:sp>
        <p:sp>
          <p:nvSpPr>
            <p:cNvPr id="25729" name="Text Box 129"/>
            <p:cNvSpPr txBox="1">
              <a:spLocks noChangeArrowheads="1"/>
            </p:cNvSpPr>
            <p:nvPr/>
          </p:nvSpPr>
          <p:spPr bwMode="auto">
            <a:xfrm>
              <a:off x="840" y="1826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e0</a:t>
              </a:r>
            </a:p>
          </p:txBody>
        </p:sp>
        <p:sp>
          <p:nvSpPr>
            <p:cNvPr id="25730" name="Text Box 130"/>
            <p:cNvSpPr txBox="1">
              <a:spLocks noChangeArrowheads="1"/>
            </p:cNvSpPr>
            <p:nvPr/>
          </p:nvSpPr>
          <p:spPr bwMode="auto">
            <a:xfrm>
              <a:off x="1066" y="1823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b8</a:t>
              </a:r>
            </a:p>
          </p:txBody>
        </p:sp>
        <p:sp>
          <p:nvSpPr>
            <p:cNvPr id="25731" name="Text Box 131"/>
            <p:cNvSpPr txBox="1">
              <a:spLocks noChangeArrowheads="1"/>
            </p:cNvSpPr>
            <p:nvPr/>
          </p:nvSpPr>
          <p:spPr bwMode="auto">
            <a:xfrm>
              <a:off x="1296" y="1821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1e</a:t>
              </a:r>
            </a:p>
          </p:txBody>
        </p:sp>
        <p:sp>
          <p:nvSpPr>
            <p:cNvPr id="25732" name="Text Box 132"/>
            <p:cNvSpPr txBox="1">
              <a:spLocks noChangeArrowheads="1"/>
            </p:cNvSpPr>
            <p:nvPr/>
          </p:nvSpPr>
          <p:spPr bwMode="auto">
            <a:xfrm>
              <a:off x="611" y="2139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bf</a:t>
              </a:r>
            </a:p>
          </p:txBody>
        </p:sp>
        <p:sp>
          <p:nvSpPr>
            <p:cNvPr id="25733" name="Text Box 133"/>
            <p:cNvSpPr txBox="1">
              <a:spLocks noChangeArrowheads="1"/>
            </p:cNvSpPr>
            <p:nvPr/>
          </p:nvSpPr>
          <p:spPr bwMode="auto">
            <a:xfrm>
              <a:off x="841" y="2139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b4</a:t>
              </a:r>
            </a:p>
          </p:txBody>
        </p:sp>
        <p:sp>
          <p:nvSpPr>
            <p:cNvPr id="25734" name="Text Box 134"/>
            <p:cNvSpPr txBox="1">
              <a:spLocks noChangeArrowheads="1"/>
            </p:cNvSpPr>
            <p:nvPr/>
          </p:nvSpPr>
          <p:spPr bwMode="auto">
            <a:xfrm>
              <a:off x="1067" y="2136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41</a:t>
              </a:r>
            </a:p>
          </p:txBody>
        </p:sp>
        <p:sp>
          <p:nvSpPr>
            <p:cNvPr id="25735" name="Text Box 135"/>
            <p:cNvSpPr txBox="1">
              <a:spLocks noChangeArrowheads="1"/>
            </p:cNvSpPr>
            <p:nvPr/>
          </p:nvSpPr>
          <p:spPr bwMode="auto">
            <a:xfrm>
              <a:off x="1297" y="2134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27</a:t>
              </a:r>
            </a:p>
          </p:txBody>
        </p:sp>
        <p:sp>
          <p:nvSpPr>
            <p:cNvPr id="25736" name="Text Box 136"/>
            <p:cNvSpPr txBox="1">
              <a:spLocks noChangeArrowheads="1"/>
            </p:cNvSpPr>
            <p:nvPr/>
          </p:nvSpPr>
          <p:spPr bwMode="auto">
            <a:xfrm>
              <a:off x="618" y="2456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5d</a:t>
              </a:r>
            </a:p>
          </p:txBody>
        </p:sp>
        <p:sp>
          <p:nvSpPr>
            <p:cNvPr id="25737" name="Text Box 137"/>
            <p:cNvSpPr txBox="1">
              <a:spLocks noChangeArrowheads="1"/>
            </p:cNvSpPr>
            <p:nvPr/>
          </p:nvSpPr>
          <p:spPr bwMode="auto">
            <a:xfrm>
              <a:off x="848" y="2456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52</a:t>
              </a:r>
            </a:p>
          </p:txBody>
        </p:sp>
        <p:sp>
          <p:nvSpPr>
            <p:cNvPr id="25738" name="Text Box 138"/>
            <p:cNvSpPr txBox="1">
              <a:spLocks noChangeArrowheads="1"/>
            </p:cNvSpPr>
            <p:nvPr/>
          </p:nvSpPr>
          <p:spPr bwMode="auto">
            <a:xfrm>
              <a:off x="1074" y="2453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11</a:t>
              </a:r>
            </a:p>
          </p:txBody>
        </p:sp>
        <p:sp>
          <p:nvSpPr>
            <p:cNvPr id="25739" name="Text Box 139"/>
            <p:cNvSpPr txBox="1">
              <a:spLocks noChangeArrowheads="1"/>
            </p:cNvSpPr>
            <p:nvPr/>
          </p:nvSpPr>
          <p:spPr bwMode="auto">
            <a:xfrm>
              <a:off x="1304" y="2451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98</a:t>
              </a:r>
            </a:p>
          </p:txBody>
        </p:sp>
        <p:sp>
          <p:nvSpPr>
            <p:cNvPr id="25740" name="Text Box 140"/>
            <p:cNvSpPr txBox="1">
              <a:spLocks noChangeArrowheads="1"/>
            </p:cNvSpPr>
            <p:nvPr/>
          </p:nvSpPr>
          <p:spPr bwMode="auto">
            <a:xfrm>
              <a:off x="629" y="2775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30</a:t>
              </a:r>
            </a:p>
          </p:txBody>
        </p:sp>
        <p:sp>
          <p:nvSpPr>
            <p:cNvPr id="25741" name="Text Box 141"/>
            <p:cNvSpPr txBox="1">
              <a:spLocks noChangeArrowheads="1"/>
            </p:cNvSpPr>
            <p:nvPr/>
          </p:nvSpPr>
          <p:spPr bwMode="auto">
            <a:xfrm>
              <a:off x="859" y="2775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ae</a:t>
              </a:r>
            </a:p>
          </p:txBody>
        </p:sp>
        <p:sp>
          <p:nvSpPr>
            <p:cNvPr id="25742" name="Text Box 142"/>
            <p:cNvSpPr txBox="1">
              <a:spLocks noChangeArrowheads="1"/>
            </p:cNvSpPr>
            <p:nvPr/>
          </p:nvSpPr>
          <p:spPr bwMode="auto">
            <a:xfrm>
              <a:off x="1085" y="2772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f1</a:t>
              </a:r>
            </a:p>
          </p:txBody>
        </p:sp>
        <p:sp>
          <p:nvSpPr>
            <p:cNvPr id="25743" name="Text Box 143"/>
            <p:cNvSpPr txBox="1">
              <a:spLocks noChangeArrowheads="1"/>
            </p:cNvSpPr>
            <p:nvPr/>
          </p:nvSpPr>
          <p:spPr bwMode="auto">
            <a:xfrm>
              <a:off x="1315" y="2770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e5</a:t>
              </a:r>
            </a:p>
          </p:txBody>
        </p:sp>
      </p:grpSp>
      <p:sp>
        <p:nvSpPr>
          <p:cNvPr id="25744" name="Text Box 144"/>
          <p:cNvSpPr txBox="1">
            <a:spLocks noChangeArrowheads="1"/>
          </p:cNvSpPr>
          <p:nvPr/>
        </p:nvSpPr>
        <p:spPr bwMode="auto">
          <a:xfrm>
            <a:off x="7889875" y="4575175"/>
            <a:ext cx="3098800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/>
              <a:t>Bold: constant</a:t>
            </a:r>
          </a:p>
          <a:p>
            <a:pPr>
              <a:spcBef>
                <a:spcPct val="50000"/>
              </a:spcBef>
            </a:pPr>
            <a:r>
              <a:rPr lang="de-DE" sz="1600"/>
              <a:t>* means: multiplication in GF(2</a:t>
            </a:r>
            <a:r>
              <a:rPr lang="de-DE" sz="1600" baseline="30000"/>
              <a:t>8</a:t>
            </a:r>
            <a:r>
              <a:rPr lang="de-DE" sz="1600"/>
              <a:t>)</a:t>
            </a:r>
            <a:endParaRPr lang="de-DE" sz="1600" baseline="-25000"/>
          </a:p>
        </p:txBody>
      </p:sp>
      <p:grpSp>
        <p:nvGrpSpPr>
          <p:cNvPr id="25745" name="Group 145"/>
          <p:cNvGrpSpPr>
            <a:grpSpLocks/>
          </p:cNvGrpSpPr>
          <p:nvPr/>
        </p:nvGrpSpPr>
        <p:grpSpPr bwMode="auto">
          <a:xfrm>
            <a:off x="1011238" y="3135313"/>
            <a:ext cx="1539875" cy="1446212"/>
            <a:chOff x="436" y="1975"/>
            <a:chExt cx="970" cy="911"/>
          </a:xfrm>
        </p:grpSpPr>
        <p:grpSp>
          <p:nvGrpSpPr>
            <p:cNvPr id="25746" name="Group 146"/>
            <p:cNvGrpSpPr>
              <a:grpSpLocks/>
            </p:cNvGrpSpPr>
            <p:nvPr/>
          </p:nvGrpSpPr>
          <p:grpSpPr bwMode="auto">
            <a:xfrm>
              <a:off x="436" y="1977"/>
              <a:ext cx="905" cy="909"/>
              <a:chOff x="1745" y="1610"/>
              <a:chExt cx="905" cy="909"/>
            </a:xfrm>
          </p:grpSpPr>
          <p:sp>
            <p:nvSpPr>
              <p:cNvPr id="25747" name="Rectangle 147"/>
              <p:cNvSpPr>
                <a:spLocks noChangeArrowheads="1"/>
              </p:cNvSpPr>
              <p:nvPr/>
            </p:nvSpPr>
            <p:spPr bwMode="auto">
              <a:xfrm>
                <a:off x="1745" y="1610"/>
                <a:ext cx="905" cy="90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748" name="Line 148"/>
              <p:cNvSpPr>
                <a:spLocks noChangeShapeType="1"/>
              </p:cNvSpPr>
              <p:nvPr/>
            </p:nvSpPr>
            <p:spPr bwMode="auto">
              <a:xfrm>
                <a:off x="2201" y="1610"/>
                <a:ext cx="0" cy="90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49" name="Line 149"/>
              <p:cNvSpPr>
                <a:spLocks noChangeShapeType="1"/>
              </p:cNvSpPr>
              <p:nvPr/>
            </p:nvSpPr>
            <p:spPr bwMode="auto">
              <a:xfrm>
                <a:off x="1975" y="1610"/>
                <a:ext cx="0" cy="90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50" name="Line 150"/>
              <p:cNvSpPr>
                <a:spLocks noChangeShapeType="1"/>
              </p:cNvSpPr>
              <p:nvPr/>
            </p:nvSpPr>
            <p:spPr bwMode="auto">
              <a:xfrm>
                <a:off x="2431" y="1618"/>
                <a:ext cx="0" cy="89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51" name="Line 151"/>
              <p:cNvSpPr>
                <a:spLocks noChangeShapeType="1"/>
              </p:cNvSpPr>
              <p:nvPr/>
            </p:nvSpPr>
            <p:spPr bwMode="auto">
              <a:xfrm>
                <a:off x="1745" y="2066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52" name="Line 152"/>
              <p:cNvSpPr>
                <a:spLocks noChangeShapeType="1"/>
              </p:cNvSpPr>
              <p:nvPr/>
            </p:nvSpPr>
            <p:spPr bwMode="auto">
              <a:xfrm>
                <a:off x="1745" y="2289"/>
                <a:ext cx="89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53" name="Line 153"/>
              <p:cNvSpPr>
                <a:spLocks noChangeShapeType="1"/>
              </p:cNvSpPr>
              <p:nvPr/>
            </p:nvSpPr>
            <p:spPr bwMode="auto">
              <a:xfrm>
                <a:off x="1745" y="1840"/>
                <a:ext cx="90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754" name="Text Box 154"/>
            <p:cNvSpPr txBox="1">
              <a:spLocks noChangeArrowheads="1"/>
            </p:cNvSpPr>
            <p:nvPr/>
          </p:nvSpPr>
          <p:spPr bwMode="auto">
            <a:xfrm>
              <a:off x="436" y="1980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d4</a:t>
              </a:r>
            </a:p>
          </p:txBody>
        </p:sp>
        <p:sp>
          <p:nvSpPr>
            <p:cNvPr id="25755" name="Text Box 155"/>
            <p:cNvSpPr txBox="1">
              <a:spLocks noChangeArrowheads="1"/>
            </p:cNvSpPr>
            <p:nvPr/>
          </p:nvSpPr>
          <p:spPr bwMode="auto">
            <a:xfrm>
              <a:off x="436" y="2221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27</a:t>
              </a:r>
            </a:p>
          </p:txBody>
        </p:sp>
        <p:sp>
          <p:nvSpPr>
            <p:cNvPr id="25756" name="Text Box 156"/>
            <p:cNvSpPr txBox="1">
              <a:spLocks noChangeArrowheads="1"/>
            </p:cNvSpPr>
            <p:nvPr/>
          </p:nvSpPr>
          <p:spPr bwMode="auto">
            <a:xfrm>
              <a:off x="440" y="2447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11</a:t>
              </a:r>
            </a:p>
          </p:txBody>
        </p:sp>
        <p:sp>
          <p:nvSpPr>
            <p:cNvPr id="25757" name="Text Box 157"/>
            <p:cNvSpPr txBox="1">
              <a:spLocks noChangeArrowheads="1"/>
            </p:cNvSpPr>
            <p:nvPr/>
          </p:nvSpPr>
          <p:spPr bwMode="auto">
            <a:xfrm>
              <a:off x="436" y="2656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ae</a:t>
              </a:r>
            </a:p>
          </p:txBody>
        </p:sp>
        <p:sp>
          <p:nvSpPr>
            <p:cNvPr id="25758" name="Text Box 158"/>
            <p:cNvSpPr txBox="1">
              <a:spLocks noChangeArrowheads="1"/>
            </p:cNvSpPr>
            <p:nvPr/>
          </p:nvSpPr>
          <p:spPr bwMode="auto">
            <a:xfrm>
              <a:off x="666" y="1980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e0</a:t>
              </a:r>
            </a:p>
          </p:txBody>
        </p:sp>
        <p:sp>
          <p:nvSpPr>
            <p:cNvPr id="25759" name="Text Box 159"/>
            <p:cNvSpPr txBox="1">
              <a:spLocks noChangeArrowheads="1"/>
            </p:cNvSpPr>
            <p:nvPr/>
          </p:nvSpPr>
          <p:spPr bwMode="auto">
            <a:xfrm>
              <a:off x="666" y="2224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bf</a:t>
              </a:r>
            </a:p>
          </p:txBody>
        </p:sp>
        <p:sp>
          <p:nvSpPr>
            <p:cNvPr id="25760" name="Text Box 160"/>
            <p:cNvSpPr txBox="1">
              <a:spLocks noChangeArrowheads="1"/>
            </p:cNvSpPr>
            <p:nvPr/>
          </p:nvSpPr>
          <p:spPr bwMode="auto">
            <a:xfrm>
              <a:off x="666" y="2433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98</a:t>
              </a:r>
            </a:p>
          </p:txBody>
        </p:sp>
        <p:sp>
          <p:nvSpPr>
            <p:cNvPr id="25761" name="Text Box 161"/>
            <p:cNvSpPr txBox="1">
              <a:spLocks noChangeArrowheads="1"/>
            </p:cNvSpPr>
            <p:nvPr/>
          </p:nvSpPr>
          <p:spPr bwMode="auto">
            <a:xfrm>
              <a:off x="666" y="2659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f1</a:t>
              </a:r>
            </a:p>
          </p:txBody>
        </p:sp>
        <p:sp>
          <p:nvSpPr>
            <p:cNvPr id="25762" name="Text Box 162"/>
            <p:cNvSpPr txBox="1">
              <a:spLocks noChangeArrowheads="1"/>
            </p:cNvSpPr>
            <p:nvPr/>
          </p:nvSpPr>
          <p:spPr bwMode="auto">
            <a:xfrm>
              <a:off x="892" y="1977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b8</a:t>
              </a:r>
            </a:p>
          </p:txBody>
        </p:sp>
        <p:sp>
          <p:nvSpPr>
            <p:cNvPr id="25763" name="Text Box 163"/>
            <p:cNvSpPr txBox="1">
              <a:spLocks noChangeArrowheads="1"/>
            </p:cNvSpPr>
            <p:nvPr/>
          </p:nvSpPr>
          <p:spPr bwMode="auto">
            <a:xfrm>
              <a:off x="892" y="2210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b4</a:t>
              </a:r>
            </a:p>
          </p:txBody>
        </p:sp>
        <p:sp>
          <p:nvSpPr>
            <p:cNvPr id="25764" name="Text Box 164"/>
            <p:cNvSpPr txBox="1">
              <a:spLocks noChangeArrowheads="1"/>
            </p:cNvSpPr>
            <p:nvPr/>
          </p:nvSpPr>
          <p:spPr bwMode="auto">
            <a:xfrm>
              <a:off x="892" y="2433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5d</a:t>
              </a:r>
            </a:p>
          </p:txBody>
        </p:sp>
        <p:sp>
          <p:nvSpPr>
            <p:cNvPr id="25765" name="Text Box 165"/>
            <p:cNvSpPr txBox="1">
              <a:spLocks noChangeArrowheads="1"/>
            </p:cNvSpPr>
            <p:nvPr/>
          </p:nvSpPr>
          <p:spPr bwMode="auto">
            <a:xfrm>
              <a:off x="892" y="2656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e5</a:t>
              </a:r>
            </a:p>
          </p:txBody>
        </p:sp>
        <p:sp>
          <p:nvSpPr>
            <p:cNvPr id="25766" name="Text Box 166"/>
            <p:cNvSpPr txBox="1">
              <a:spLocks noChangeArrowheads="1"/>
            </p:cNvSpPr>
            <p:nvPr/>
          </p:nvSpPr>
          <p:spPr bwMode="auto">
            <a:xfrm>
              <a:off x="1122" y="1975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1e</a:t>
              </a:r>
            </a:p>
          </p:txBody>
        </p:sp>
        <p:sp>
          <p:nvSpPr>
            <p:cNvPr id="25767" name="Text Box 167"/>
            <p:cNvSpPr txBox="1">
              <a:spLocks noChangeArrowheads="1"/>
            </p:cNvSpPr>
            <p:nvPr/>
          </p:nvSpPr>
          <p:spPr bwMode="auto">
            <a:xfrm>
              <a:off x="1122" y="2210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41</a:t>
              </a:r>
            </a:p>
          </p:txBody>
        </p:sp>
        <p:sp>
          <p:nvSpPr>
            <p:cNvPr id="25768" name="Text Box 168"/>
            <p:cNvSpPr txBox="1">
              <a:spLocks noChangeArrowheads="1"/>
            </p:cNvSpPr>
            <p:nvPr/>
          </p:nvSpPr>
          <p:spPr bwMode="auto">
            <a:xfrm>
              <a:off x="1122" y="2447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52</a:t>
              </a:r>
            </a:p>
          </p:txBody>
        </p:sp>
        <p:sp>
          <p:nvSpPr>
            <p:cNvPr id="25769" name="Text Box 169"/>
            <p:cNvSpPr txBox="1">
              <a:spLocks noChangeArrowheads="1"/>
            </p:cNvSpPr>
            <p:nvPr/>
          </p:nvSpPr>
          <p:spPr bwMode="auto">
            <a:xfrm>
              <a:off x="1122" y="2656"/>
              <a:ext cx="2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Arial" pitchFamily="34" charset="0"/>
                </a:rPr>
                <a:t>30</a:t>
              </a:r>
            </a:p>
          </p:txBody>
        </p:sp>
      </p:grpSp>
      <p:grpSp>
        <p:nvGrpSpPr>
          <p:cNvPr id="25770" name="Group 170"/>
          <p:cNvGrpSpPr>
            <a:grpSpLocks/>
          </p:cNvGrpSpPr>
          <p:nvPr/>
        </p:nvGrpSpPr>
        <p:grpSpPr bwMode="auto">
          <a:xfrm>
            <a:off x="1211263" y="5229225"/>
            <a:ext cx="1476375" cy="1443038"/>
            <a:chOff x="1745" y="1610"/>
            <a:chExt cx="905" cy="909"/>
          </a:xfrm>
        </p:grpSpPr>
        <p:sp>
          <p:nvSpPr>
            <p:cNvPr id="25771" name="Rectangle 171"/>
            <p:cNvSpPr>
              <a:spLocks noChangeArrowheads="1"/>
            </p:cNvSpPr>
            <p:nvPr/>
          </p:nvSpPr>
          <p:spPr bwMode="auto">
            <a:xfrm>
              <a:off x="1745" y="1610"/>
              <a:ext cx="905" cy="9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772" name="Line 172"/>
            <p:cNvSpPr>
              <a:spLocks noChangeShapeType="1"/>
            </p:cNvSpPr>
            <p:nvPr/>
          </p:nvSpPr>
          <p:spPr bwMode="auto">
            <a:xfrm>
              <a:off x="2201" y="1610"/>
              <a:ext cx="0" cy="9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773" name="Line 173"/>
            <p:cNvSpPr>
              <a:spLocks noChangeShapeType="1"/>
            </p:cNvSpPr>
            <p:nvPr/>
          </p:nvSpPr>
          <p:spPr bwMode="auto">
            <a:xfrm>
              <a:off x="1975" y="1610"/>
              <a:ext cx="0" cy="9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774" name="Line 174"/>
            <p:cNvSpPr>
              <a:spLocks noChangeShapeType="1"/>
            </p:cNvSpPr>
            <p:nvPr/>
          </p:nvSpPr>
          <p:spPr bwMode="auto">
            <a:xfrm>
              <a:off x="2431" y="1618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775" name="Line 175"/>
            <p:cNvSpPr>
              <a:spLocks noChangeShapeType="1"/>
            </p:cNvSpPr>
            <p:nvPr/>
          </p:nvSpPr>
          <p:spPr bwMode="auto">
            <a:xfrm>
              <a:off x="1745" y="2066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776" name="Line 176"/>
            <p:cNvSpPr>
              <a:spLocks noChangeShapeType="1"/>
            </p:cNvSpPr>
            <p:nvPr/>
          </p:nvSpPr>
          <p:spPr bwMode="auto">
            <a:xfrm>
              <a:off x="1745" y="2289"/>
              <a:ext cx="8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777" name="Line 177"/>
            <p:cNvSpPr>
              <a:spLocks noChangeShapeType="1"/>
            </p:cNvSpPr>
            <p:nvPr/>
          </p:nvSpPr>
          <p:spPr bwMode="auto">
            <a:xfrm>
              <a:off x="1745" y="1840"/>
              <a:ext cx="9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778" name="Line 178"/>
          <p:cNvSpPr>
            <a:spLocks noChangeShapeType="1"/>
          </p:cNvSpPr>
          <p:nvPr/>
        </p:nvSpPr>
        <p:spPr bwMode="auto">
          <a:xfrm>
            <a:off x="833438" y="5965825"/>
            <a:ext cx="377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79" name="Text Box 179"/>
          <p:cNvSpPr txBox="1">
            <a:spLocks noChangeArrowheads="1"/>
          </p:cNvSpPr>
          <p:nvPr/>
        </p:nvSpPr>
        <p:spPr bwMode="auto">
          <a:xfrm>
            <a:off x="1238250" y="5240338"/>
            <a:ext cx="46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04</a:t>
            </a:r>
          </a:p>
        </p:txBody>
      </p:sp>
      <p:sp>
        <p:nvSpPr>
          <p:cNvPr id="25780" name="Text Box 180"/>
          <p:cNvSpPr txBox="1">
            <a:spLocks noChangeArrowheads="1"/>
          </p:cNvSpPr>
          <p:nvPr/>
        </p:nvSpPr>
        <p:spPr bwMode="auto">
          <a:xfrm>
            <a:off x="1238250" y="5622925"/>
            <a:ext cx="46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66</a:t>
            </a:r>
          </a:p>
        </p:txBody>
      </p:sp>
      <p:sp>
        <p:nvSpPr>
          <p:cNvPr id="25781" name="Text Box 181"/>
          <p:cNvSpPr txBox="1">
            <a:spLocks noChangeArrowheads="1"/>
          </p:cNvSpPr>
          <p:nvPr/>
        </p:nvSpPr>
        <p:spPr bwMode="auto">
          <a:xfrm>
            <a:off x="1238250" y="6313488"/>
            <a:ext cx="46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e5</a:t>
            </a:r>
          </a:p>
        </p:txBody>
      </p:sp>
      <p:sp>
        <p:nvSpPr>
          <p:cNvPr id="25782" name="Text Box 182"/>
          <p:cNvSpPr txBox="1">
            <a:spLocks noChangeArrowheads="1"/>
          </p:cNvSpPr>
          <p:nvPr/>
        </p:nvSpPr>
        <p:spPr bwMode="auto">
          <a:xfrm>
            <a:off x="1603375" y="5240338"/>
            <a:ext cx="46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e0</a:t>
            </a:r>
          </a:p>
        </p:txBody>
      </p:sp>
      <p:sp>
        <p:nvSpPr>
          <p:cNvPr id="25783" name="Text Box 183"/>
          <p:cNvSpPr txBox="1">
            <a:spLocks noChangeArrowheads="1"/>
          </p:cNvSpPr>
          <p:nvPr/>
        </p:nvSpPr>
        <p:spPr bwMode="auto">
          <a:xfrm>
            <a:off x="1603375" y="5627688"/>
            <a:ext cx="46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cb</a:t>
            </a:r>
          </a:p>
        </p:txBody>
      </p:sp>
      <p:sp>
        <p:nvSpPr>
          <p:cNvPr id="25784" name="Text Box 184"/>
          <p:cNvSpPr txBox="1">
            <a:spLocks noChangeArrowheads="1"/>
          </p:cNvSpPr>
          <p:nvPr/>
        </p:nvSpPr>
        <p:spPr bwMode="auto">
          <a:xfrm>
            <a:off x="1603375" y="5959475"/>
            <a:ext cx="46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19</a:t>
            </a:r>
          </a:p>
        </p:txBody>
      </p:sp>
      <p:sp>
        <p:nvSpPr>
          <p:cNvPr id="25785" name="Text Box 185"/>
          <p:cNvSpPr txBox="1">
            <a:spLocks noChangeArrowheads="1"/>
          </p:cNvSpPr>
          <p:nvPr/>
        </p:nvSpPr>
        <p:spPr bwMode="auto">
          <a:xfrm>
            <a:off x="1603375" y="6318250"/>
            <a:ext cx="46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9a</a:t>
            </a:r>
          </a:p>
        </p:txBody>
      </p:sp>
      <p:sp>
        <p:nvSpPr>
          <p:cNvPr id="25786" name="Text Box 186"/>
          <p:cNvSpPr txBox="1">
            <a:spLocks noChangeArrowheads="1"/>
          </p:cNvSpPr>
          <p:nvPr/>
        </p:nvSpPr>
        <p:spPr bwMode="auto">
          <a:xfrm>
            <a:off x="1962150" y="5235575"/>
            <a:ext cx="46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48</a:t>
            </a:r>
          </a:p>
        </p:txBody>
      </p:sp>
      <p:sp>
        <p:nvSpPr>
          <p:cNvPr id="25787" name="Text Box 187"/>
          <p:cNvSpPr txBox="1">
            <a:spLocks noChangeArrowheads="1"/>
          </p:cNvSpPr>
          <p:nvPr/>
        </p:nvSpPr>
        <p:spPr bwMode="auto">
          <a:xfrm>
            <a:off x="1962150" y="5605463"/>
            <a:ext cx="46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f8</a:t>
            </a:r>
          </a:p>
        </p:txBody>
      </p:sp>
      <p:sp>
        <p:nvSpPr>
          <p:cNvPr id="25788" name="Text Box 188"/>
          <p:cNvSpPr txBox="1">
            <a:spLocks noChangeArrowheads="1"/>
          </p:cNvSpPr>
          <p:nvPr/>
        </p:nvSpPr>
        <p:spPr bwMode="auto">
          <a:xfrm>
            <a:off x="1962150" y="5959475"/>
            <a:ext cx="46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d3</a:t>
            </a:r>
          </a:p>
        </p:txBody>
      </p:sp>
      <p:sp>
        <p:nvSpPr>
          <p:cNvPr id="25789" name="Text Box 189"/>
          <p:cNvSpPr txBox="1">
            <a:spLocks noChangeArrowheads="1"/>
          </p:cNvSpPr>
          <p:nvPr/>
        </p:nvSpPr>
        <p:spPr bwMode="auto">
          <a:xfrm>
            <a:off x="1962150" y="6313488"/>
            <a:ext cx="46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7a</a:t>
            </a:r>
          </a:p>
        </p:txBody>
      </p:sp>
      <p:sp>
        <p:nvSpPr>
          <p:cNvPr id="25790" name="Text Box 190"/>
          <p:cNvSpPr txBox="1">
            <a:spLocks noChangeArrowheads="1"/>
          </p:cNvSpPr>
          <p:nvPr/>
        </p:nvSpPr>
        <p:spPr bwMode="auto">
          <a:xfrm>
            <a:off x="2327275" y="5232400"/>
            <a:ext cx="46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28</a:t>
            </a:r>
          </a:p>
        </p:txBody>
      </p:sp>
      <p:sp>
        <p:nvSpPr>
          <p:cNvPr id="25791" name="Text Box 191"/>
          <p:cNvSpPr txBox="1">
            <a:spLocks noChangeArrowheads="1"/>
          </p:cNvSpPr>
          <p:nvPr/>
        </p:nvSpPr>
        <p:spPr bwMode="auto">
          <a:xfrm>
            <a:off x="2327275" y="5605463"/>
            <a:ext cx="46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06</a:t>
            </a:r>
          </a:p>
        </p:txBody>
      </p:sp>
      <p:sp>
        <p:nvSpPr>
          <p:cNvPr id="25792" name="Text Box 192"/>
          <p:cNvSpPr txBox="1">
            <a:spLocks noChangeArrowheads="1"/>
          </p:cNvSpPr>
          <p:nvPr/>
        </p:nvSpPr>
        <p:spPr bwMode="auto">
          <a:xfrm>
            <a:off x="2327275" y="5981700"/>
            <a:ext cx="46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26</a:t>
            </a:r>
          </a:p>
        </p:txBody>
      </p:sp>
      <p:sp>
        <p:nvSpPr>
          <p:cNvPr id="25793" name="Text Box 193"/>
          <p:cNvSpPr txBox="1">
            <a:spLocks noChangeArrowheads="1"/>
          </p:cNvSpPr>
          <p:nvPr/>
        </p:nvSpPr>
        <p:spPr bwMode="auto">
          <a:xfrm>
            <a:off x="2327275" y="6313488"/>
            <a:ext cx="46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4c</a:t>
            </a:r>
          </a:p>
        </p:txBody>
      </p:sp>
      <p:sp>
        <p:nvSpPr>
          <p:cNvPr id="25794" name="Text Box 194"/>
          <p:cNvSpPr txBox="1">
            <a:spLocks noChangeArrowheads="1"/>
          </p:cNvSpPr>
          <p:nvPr/>
        </p:nvSpPr>
        <p:spPr bwMode="auto">
          <a:xfrm>
            <a:off x="1211263" y="5954713"/>
            <a:ext cx="46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pitchFamily="34" charset="0"/>
              </a:rPr>
              <a:t>81</a:t>
            </a:r>
          </a:p>
        </p:txBody>
      </p:sp>
      <p:sp>
        <p:nvSpPr>
          <p:cNvPr id="25795" name="Line 195"/>
          <p:cNvSpPr>
            <a:spLocks noChangeShapeType="1"/>
          </p:cNvSpPr>
          <p:nvPr/>
        </p:nvSpPr>
        <p:spPr bwMode="auto">
          <a:xfrm>
            <a:off x="10272713" y="3576638"/>
            <a:ext cx="280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426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/>
              <a:t>Ways to small hardware (1)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2924175" y="3476625"/>
            <a:ext cx="5394325" cy="3260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3616325" y="5508625"/>
            <a:ext cx="1443038" cy="962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/>
              <a:t>Algorithm</a:t>
            </a: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3616325" y="3608388"/>
            <a:ext cx="1443038" cy="722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/>
              <a:t>Key calc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3616325" y="4678363"/>
            <a:ext cx="1098550" cy="48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/>
              <a:t>S-Box</a:t>
            </a:r>
          </a:p>
        </p:txBody>
      </p:sp>
      <p:sp>
        <p:nvSpPr>
          <p:cNvPr id="26632" name="AutoShape 8"/>
          <p:cNvSpPr>
            <a:spLocks noChangeArrowheads="1"/>
          </p:cNvSpPr>
          <p:nvPr/>
        </p:nvSpPr>
        <p:spPr bwMode="auto">
          <a:xfrm>
            <a:off x="1481138" y="4919663"/>
            <a:ext cx="1443037" cy="749300"/>
          </a:xfrm>
          <a:prstGeom prst="rightArrow">
            <a:avLst>
              <a:gd name="adj1" fmla="val 50000"/>
              <a:gd name="adj2" fmla="val 4814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 sz="1600"/>
              <a:t>Data_in[31:0]</a:t>
            </a:r>
          </a:p>
        </p:txBody>
      </p:sp>
      <p:sp>
        <p:nvSpPr>
          <p:cNvPr id="26633" name="AutoShape 9"/>
          <p:cNvSpPr>
            <a:spLocks noChangeArrowheads="1"/>
          </p:cNvSpPr>
          <p:nvPr/>
        </p:nvSpPr>
        <p:spPr bwMode="auto">
          <a:xfrm>
            <a:off x="1481138" y="3797300"/>
            <a:ext cx="1443037" cy="749300"/>
          </a:xfrm>
          <a:prstGeom prst="rightArrow">
            <a:avLst>
              <a:gd name="adj1" fmla="val 50000"/>
              <a:gd name="adj2" fmla="val 4814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 sz="1600"/>
              <a:t>Addr[4:0]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2921000" y="2992438"/>
            <a:ext cx="2257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/>
              <a:t>AES Component</a:t>
            </a:r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6137275" y="3797300"/>
            <a:ext cx="1277938" cy="428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/>
              <a:t>Controller</a:t>
            </a:r>
          </a:p>
        </p:txBody>
      </p:sp>
      <p:sp>
        <p:nvSpPr>
          <p:cNvPr id="26636" name="AutoShape 12"/>
          <p:cNvSpPr>
            <a:spLocks noChangeArrowheads="1"/>
          </p:cNvSpPr>
          <p:nvPr/>
        </p:nvSpPr>
        <p:spPr bwMode="auto">
          <a:xfrm>
            <a:off x="3709988" y="5160963"/>
            <a:ext cx="187325" cy="347662"/>
          </a:xfrm>
          <a:prstGeom prst="upArrow">
            <a:avLst>
              <a:gd name="adj1" fmla="val 50000"/>
              <a:gd name="adj2" fmla="val 4639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 rot="10800000">
            <a:off x="4086225" y="5160963"/>
            <a:ext cx="188913" cy="347662"/>
          </a:xfrm>
          <a:prstGeom prst="upArrow">
            <a:avLst>
              <a:gd name="adj1" fmla="val 50000"/>
              <a:gd name="adj2" fmla="val 4600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8" name="AutoShape 14"/>
          <p:cNvSpPr>
            <a:spLocks noChangeArrowheads="1"/>
          </p:cNvSpPr>
          <p:nvPr/>
        </p:nvSpPr>
        <p:spPr bwMode="auto">
          <a:xfrm rot="10800000">
            <a:off x="3709988" y="4330700"/>
            <a:ext cx="187325" cy="347663"/>
          </a:xfrm>
          <a:prstGeom prst="upArrow">
            <a:avLst>
              <a:gd name="adj1" fmla="val 50000"/>
              <a:gd name="adj2" fmla="val 4639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r"/>
            <a:endParaRPr lang="de-DE"/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4086225" y="4330700"/>
            <a:ext cx="188913" cy="347663"/>
          </a:xfrm>
          <a:prstGeom prst="upArrow">
            <a:avLst>
              <a:gd name="adj1" fmla="val 50000"/>
              <a:gd name="adj2" fmla="val 4600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40" name="Line 16"/>
          <p:cNvSpPr>
            <a:spLocks noChangeShapeType="1"/>
          </p:cNvSpPr>
          <p:nvPr/>
        </p:nvSpPr>
        <p:spPr bwMode="auto">
          <a:xfrm>
            <a:off x="5059363" y="3957638"/>
            <a:ext cx="1077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26641" name="AutoShape 17"/>
          <p:cNvCxnSpPr>
            <a:cxnSpLocks noChangeShapeType="1"/>
            <a:stCxn id="26635" idx="2"/>
            <a:endCxn id="26631" idx="3"/>
          </p:cNvCxnSpPr>
          <p:nvPr/>
        </p:nvCxnSpPr>
        <p:spPr bwMode="auto">
          <a:xfrm rot="5400000">
            <a:off x="5399088" y="3541712"/>
            <a:ext cx="693738" cy="206216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642" name="AutoShape 18"/>
          <p:cNvCxnSpPr>
            <a:cxnSpLocks noChangeShapeType="1"/>
            <a:stCxn id="26629" idx="3"/>
            <a:endCxn id="26635" idx="3"/>
          </p:cNvCxnSpPr>
          <p:nvPr/>
        </p:nvCxnSpPr>
        <p:spPr bwMode="auto">
          <a:xfrm flipV="1">
            <a:off x="5059363" y="4013200"/>
            <a:ext cx="2355850" cy="1976438"/>
          </a:xfrm>
          <a:prstGeom prst="bentConnector3">
            <a:avLst>
              <a:gd name="adj1" fmla="val 10845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643" name="AutoShape 19"/>
          <p:cNvSpPr>
            <a:spLocks noChangeArrowheads="1"/>
          </p:cNvSpPr>
          <p:nvPr/>
        </p:nvSpPr>
        <p:spPr bwMode="auto">
          <a:xfrm>
            <a:off x="8318500" y="4919663"/>
            <a:ext cx="1443038" cy="749300"/>
          </a:xfrm>
          <a:prstGeom prst="rightArrow">
            <a:avLst>
              <a:gd name="adj1" fmla="val 50000"/>
              <a:gd name="adj2" fmla="val 4814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 sz="1600"/>
              <a:t>Data_out[31:0]</a:t>
            </a:r>
          </a:p>
        </p:txBody>
      </p:sp>
      <p:sp>
        <p:nvSpPr>
          <p:cNvPr id="26645" name="Text Box 21"/>
          <p:cNvSpPr txBox="1">
            <a:spLocks noChangeArrowheads="1"/>
          </p:cNvSpPr>
          <p:nvPr/>
        </p:nvSpPr>
        <p:spPr bwMode="auto">
          <a:xfrm>
            <a:off x="1554163" y="1768475"/>
            <a:ext cx="7993062" cy="165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de-DE" sz="1800" b="1">
                <a:latin typeface="Arial" pitchFamily="34" charset="0"/>
              </a:rPr>
              <a:t>Key and algorithm require S-Box-Operations </a:t>
            </a:r>
          </a:p>
          <a:p>
            <a:pPr lvl="1">
              <a:buFontTx/>
              <a:buChar char="-"/>
            </a:pPr>
            <a:r>
              <a:rPr lang="de-DE" sz="1800" b="1">
                <a:solidFill>
                  <a:srgbClr val="339966"/>
                </a:solidFill>
                <a:latin typeface="Arial" pitchFamily="34" charset="0"/>
              </a:rPr>
              <a:t>Share one S-Box (controller required)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de-DE" sz="1800" b="1">
                <a:latin typeface="Arial" pitchFamily="34" charset="0"/>
              </a:rPr>
              <a:t>S-Box is independend component -&gt; choose Table-Lookup (faster) or mathematical calculation (smaller, but slower)</a:t>
            </a:r>
          </a:p>
          <a:p>
            <a:pPr>
              <a:spcBef>
                <a:spcPct val="50000"/>
              </a:spcBef>
            </a:pPr>
            <a:endParaRPr lang="de-DE" sz="18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161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/>
              <a:t>Ways to small hardware (2)</a:t>
            </a:r>
          </a:p>
        </p:txBody>
      </p:sp>
      <p:graphicFrame>
        <p:nvGraphicFramePr>
          <p:cNvPr id="30724" name="Group 4"/>
          <p:cNvGraphicFramePr>
            <a:graphicFrameLocks noGrp="1"/>
          </p:cNvGraphicFramePr>
          <p:nvPr/>
        </p:nvGraphicFramePr>
        <p:xfrm>
          <a:off x="2057400" y="4071938"/>
          <a:ext cx="7835900" cy="1868488"/>
        </p:xfrm>
        <a:graphic>
          <a:graphicData uri="http://schemas.openxmlformats.org/drawingml/2006/table">
            <a:tbl>
              <a:tblPr/>
              <a:tblGrid>
                <a:gridCol w="1566863"/>
                <a:gridCol w="1568450"/>
                <a:gridCol w="1565275"/>
                <a:gridCol w="1568450"/>
                <a:gridCol w="1566862"/>
              </a:tblGrid>
              <a:tr h="573088"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Cycle 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Cycle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Cycle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Cycle 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Cycle 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S-Box (0)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S-Box (1)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S-Box (2)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S-Box (3)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Mix-Col (0)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Mix-Col (1)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Mix-Col (2)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Mix-Col (3)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50" name="Rectangle 30"/>
          <p:cNvSpPr>
            <a:spLocks noChangeArrowheads="1"/>
          </p:cNvSpPr>
          <p:nvPr/>
        </p:nvSpPr>
        <p:spPr bwMode="auto">
          <a:xfrm>
            <a:off x="1739900" y="1917700"/>
            <a:ext cx="8153400" cy="215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371" tIns="52686" rIns="105371" bIns="52686"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de-DE" sz="1800" b="1">
                <a:latin typeface="Arial" pitchFamily="34" charset="0"/>
              </a:rPr>
              <a:t>„Shift row“ and „add key“ are single step operations on a data block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de-DE" sz="1800" b="1">
                <a:latin typeface="Arial" pitchFamily="34" charset="0"/>
              </a:rPr>
              <a:t>„S-Box“ and „Mix Column“ are multi step operations: on every column of the data block the operations are performed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de-DE" sz="1800" b="1">
                <a:latin typeface="Arial" pitchFamily="34" charset="0"/>
              </a:rPr>
              <a:t>Swapping of „Shift row“ and „SBox“ possible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de-DE" sz="1800" b="1">
                <a:latin typeface="Arial" pitchFamily="34" charset="0"/>
              </a:rPr>
              <a:t>Parallism of independend functions -&gt; 5 instead of 8 clock cycles</a:t>
            </a:r>
          </a:p>
        </p:txBody>
      </p:sp>
    </p:spTree>
    <p:extLst>
      <p:ext uri="{BB962C8B-B14F-4D97-AF65-F5344CB8AC3E}">
        <p14:creationId xmlns:p14="http://schemas.microsoft.com/office/powerpoint/2010/main" xmlns="" val="266184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06" name="Rectangle 3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/>
              <a:t>Area of AES in 0.25 CMOS (before drawing)</a:t>
            </a:r>
          </a:p>
        </p:txBody>
      </p:sp>
      <p:graphicFrame>
        <p:nvGraphicFramePr>
          <p:cNvPr id="28709" name="Group 37"/>
          <p:cNvGraphicFramePr>
            <a:graphicFrameLocks noGrp="1"/>
          </p:cNvGraphicFramePr>
          <p:nvPr>
            <p:ph idx="1"/>
          </p:nvPr>
        </p:nvGraphicFramePr>
        <p:xfrm>
          <a:off x="2417763" y="2487613"/>
          <a:ext cx="5689600" cy="2933765"/>
        </p:xfrm>
        <a:graphic>
          <a:graphicData uri="http://schemas.openxmlformats.org/drawingml/2006/table">
            <a:tbl>
              <a:tblPr/>
              <a:tblGrid>
                <a:gridCol w="2844800"/>
                <a:gridCol w="2844800"/>
              </a:tblGrid>
              <a:tr h="420688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Component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Size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Algorithm (add_key, shift_row, mix_column)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104,372 µm²</a:t>
                      </a:r>
                    </a:p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Key calculation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101,112 µm²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S-Box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33,226 µm²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Controller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6,605 µm²</a:t>
                      </a:r>
                    </a:p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Complete AES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541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245,315 µm²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0005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/>
              <a:t>Technical Achievements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Throughput: ~52 MBit/s @33 Mhz (includes input and output of the data blocks)</a:t>
            </a:r>
          </a:p>
          <a:p>
            <a:r>
              <a:rPr lang="en-US"/>
              <a:t>70 clock cycles per 128 bit data block for encryption and decryption</a:t>
            </a:r>
          </a:p>
          <a:p>
            <a:r>
              <a:rPr lang="en-US"/>
              <a:t>72 times faster than software implementation on MIPS (33 MHz) and it requires 0.4% energy of the software solution</a:t>
            </a:r>
          </a:p>
          <a:p>
            <a:r>
              <a:rPr lang="en-US"/>
              <a:t>Size: 0.245mm² in 0.25 CMOS (before drawing)</a:t>
            </a:r>
          </a:p>
          <a:p>
            <a:r>
              <a:rPr lang="en-US"/>
              <a:t>8,700 GE </a:t>
            </a:r>
          </a:p>
          <a:p>
            <a:r>
              <a:rPr lang="en-US"/>
              <a:t>0.25mW per MHz</a:t>
            </a:r>
          </a:p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1555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/>
              <a:t>Interface Description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Memory like interface</a:t>
            </a:r>
          </a:p>
          <a:p>
            <a:pPr>
              <a:buFontTx/>
              <a:buNone/>
            </a:pPr>
            <a:endParaRPr lang="en-US"/>
          </a:p>
          <a:p>
            <a:pPr>
              <a:buFontTx/>
              <a:buNone/>
            </a:pPr>
            <a:r>
              <a:rPr lang="en-US" sz="1600" b="0">
                <a:latin typeface="Courier New" pitchFamily="49" charset="0"/>
              </a:rPr>
              <a:t>entity AES is</a:t>
            </a:r>
          </a:p>
          <a:p>
            <a:pPr>
              <a:buFontTx/>
              <a:buNone/>
            </a:pPr>
            <a:r>
              <a:rPr lang="en-US" sz="1600" b="0">
                <a:latin typeface="Courier New" pitchFamily="49" charset="0"/>
              </a:rPr>
              <a:t> port </a:t>
            </a:r>
          </a:p>
          <a:p>
            <a:pPr>
              <a:buFontTx/>
              <a:buNone/>
            </a:pPr>
            <a:r>
              <a:rPr lang="en-US" sz="1600" b="0">
                <a:latin typeface="Courier New" pitchFamily="49" charset="0"/>
              </a:rPr>
              <a:t> (clk         : in    std_logic;</a:t>
            </a:r>
          </a:p>
          <a:p>
            <a:pPr>
              <a:buFontTx/>
              <a:buNone/>
            </a:pPr>
            <a:r>
              <a:rPr lang="en-US" sz="1600" b="0">
                <a:latin typeface="Courier New" pitchFamily="49" charset="0"/>
              </a:rPr>
              <a:t>  resetn      : in    std_logic;</a:t>
            </a:r>
          </a:p>
          <a:p>
            <a:pPr>
              <a:buFontTx/>
              <a:buNone/>
            </a:pPr>
            <a:r>
              <a:rPr lang="en-US" sz="1600" b="0">
                <a:latin typeface="Courier New" pitchFamily="49" charset="0"/>
              </a:rPr>
              <a:t>  addr        : in    std_logic_vector(7 downto 0);</a:t>
            </a:r>
          </a:p>
          <a:p>
            <a:pPr>
              <a:buFontTx/>
              <a:buNone/>
            </a:pPr>
            <a:r>
              <a:rPr lang="en-US" sz="1600" b="0">
                <a:latin typeface="Courier New" pitchFamily="49" charset="0"/>
              </a:rPr>
              <a:t>  re          : in    std_logic;</a:t>
            </a:r>
          </a:p>
          <a:p>
            <a:pPr>
              <a:buFontTx/>
              <a:buNone/>
            </a:pPr>
            <a:r>
              <a:rPr lang="en-US" sz="1600" b="0">
                <a:latin typeface="Courier New" pitchFamily="49" charset="0"/>
              </a:rPr>
              <a:t>  we          : in    std_logic;</a:t>
            </a:r>
          </a:p>
          <a:p>
            <a:pPr>
              <a:buFontTx/>
              <a:buNone/>
            </a:pPr>
            <a:r>
              <a:rPr lang="en-US" sz="1600" b="0">
                <a:latin typeface="Courier New" pitchFamily="49" charset="0"/>
              </a:rPr>
              <a:t>  data_in     : in    std_logic_vector(31 downto 0);</a:t>
            </a:r>
          </a:p>
          <a:p>
            <a:pPr>
              <a:buFontTx/>
              <a:buNone/>
            </a:pPr>
            <a:r>
              <a:rPr lang="en-US" sz="1600" b="0">
                <a:latin typeface="Courier New" pitchFamily="49" charset="0"/>
              </a:rPr>
              <a:t>  done        : out std_logic;</a:t>
            </a:r>
          </a:p>
          <a:p>
            <a:pPr>
              <a:buFontTx/>
              <a:buNone/>
            </a:pPr>
            <a:r>
              <a:rPr lang="en-US" sz="1600" b="0">
                <a:latin typeface="Courier New" pitchFamily="49" charset="0"/>
              </a:rPr>
              <a:t>  data_out    : out   std_logic_vector(31 downto 0));</a:t>
            </a:r>
          </a:p>
          <a:p>
            <a:pPr>
              <a:buFontTx/>
              <a:buNone/>
            </a:pPr>
            <a:r>
              <a:rPr lang="en-US" sz="1600" b="0">
                <a:latin typeface="Courier New" pitchFamily="49" charset="0"/>
              </a:rPr>
              <a:t>end AES;</a:t>
            </a:r>
          </a:p>
          <a:p>
            <a:endParaRPr lang="de-DE" sz="1600" b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060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Ontology</a:t>
            </a:r>
            <a:endParaRPr lang="en-US" dirty="0"/>
          </a:p>
        </p:txBody>
      </p:sp>
      <p:pic>
        <p:nvPicPr>
          <p:cNvPr id="4" name="Picture 2" descr="D:\Clipboard0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282" y="2200300"/>
            <a:ext cx="9845106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3354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990600"/>
            <a:ext cx="6934200" cy="355600"/>
          </a:xfrm>
        </p:spPr>
        <p:txBody>
          <a:bodyPr/>
          <a:lstStyle/>
          <a:p>
            <a:r>
              <a:rPr lang="de-DE" dirty="0" err="1" smtClean="0"/>
              <a:t>Trusted</a:t>
            </a:r>
            <a:r>
              <a:rPr lang="de-DE" dirty="0" smtClean="0"/>
              <a:t> Sensor </a:t>
            </a:r>
            <a:r>
              <a:rPr lang="de-DE" dirty="0" err="1" smtClean="0"/>
              <a:t>Node</a:t>
            </a:r>
            <a:r>
              <a:rPr lang="de-DE" dirty="0" smtClean="0"/>
              <a:t> </a:t>
            </a:r>
            <a:r>
              <a:rPr lang="de-DE" dirty="0" err="1" smtClean="0"/>
              <a:t>Architecture</a:t>
            </a:r>
            <a:endParaRPr lang="en-US" dirty="0" smtClean="0"/>
          </a:p>
        </p:txBody>
      </p:sp>
      <p:graphicFrame>
        <p:nvGraphicFramePr>
          <p:cNvPr id="8196" name="Object 39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3191219"/>
              </p:ext>
            </p:extLst>
          </p:nvPr>
        </p:nvGraphicFramePr>
        <p:xfrm>
          <a:off x="1913334" y="1552575"/>
          <a:ext cx="7200900" cy="5400675"/>
        </p:xfrm>
        <a:graphic>
          <a:graphicData uri="http://schemas.openxmlformats.org/presentationml/2006/ole">
            <p:oleObj spid="_x0000_s54278" name="Präsentation" r:id="rId3" imgW="4570530" imgH="3427653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0529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/>
              <a:t>Interface Description (2)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554163" y="2847975"/>
            <a:ext cx="7777162" cy="3676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371" tIns="52686" rIns="105371" bIns="52686"/>
          <a:lstStyle/>
          <a:p>
            <a:pPr marL="395288" indent="-395288" defTabSz="1054100">
              <a:lnSpc>
                <a:spcPct val="90000"/>
              </a:lnSpc>
              <a:spcBef>
                <a:spcPct val="20000"/>
              </a:spcBef>
            </a:pPr>
            <a:r>
              <a:rPr lang="en-US" sz="1600">
                <a:latin typeface="Courier New" pitchFamily="49" charset="0"/>
              </a:rPr>
              <a:t>// AES base address</a:t>
            </a:r>
          </a:p>
          <a:p>
            <a:pPr marL="395288" indent="-395288" defTabSz="1054100">
              <a:lnSpc>
                <a:spcPct val="90000"/>
              </a:lnSpc>
              <a:spcBef>
                <a:spcPct val="20000"/>
              </a:spcBef>
            </a:pPr>
            <a:r>
              <a:rPr lang="en-US" sz="1600">
                <a:latin typeface="Courier New" pitchFamily="49" charset="0"/>
              </a:rPr>
              <a:t>#define AESBASE 0x20200000 //memory mapped IO</a:t>
            </a:r>
          </a:p>
          <a:p>
            <a:pPr marL="395288" indent="-395288" defTabSz="1054100">
              <a:lnSpc>
                <a:spcPct val="90000"/>
              </a:lnSpc>
              <a:spcBef>
                <a:spcPct val="20000"/>
              </a:spcBef>
            </a:pPr>
            <a:r>
              <a:rPr lang="de-DE" sz="1600">
                <a:latin typeface="Courier New" pitchFamily="49" charset="0"/>
              </a:rPr>
              <a:t>//Write key</a:t>
            </a:r>
          </a:p>
          <a:p>
            <a:pPr marL="395288" indent="-395288" defTabSz="1054100">
              <a:lnSpc>
                <a:spcPct val="90000"/>
              </a:lnSpc>
              <a:spcBef>
                <a:spcPct val="20000"/>
              </a:spcBef>
            </a:pPr>
            <a:r>
              <a:rPr lang="de-DE" sz="1600">
                <a:latin typeface="Courier New" pitchFamily="49" charset="0"/>
              </a:rPr>
              <a:t>writeReg(0x2b7e1516, AESBASE + KEYBASE + 0);</a:t>
            </a:r>
          </a:p>
          <a:p>
            <a:pPr marL="395288" indent="-395288" defTabSz="1054100">
              <a:lnSpc>
                <a:spcPct val="90000"/>
              </a:lnSpc>
              <a:spcBef>
                <a:spcPct val="20000"/>
              </a:spcBef>
            </a:pPr>
            <a:r>
              <a:rPr lang="de-DE" sz="1600">
                <a:latin typeface="Courier New" pitchFamily="49" charset="0"/>
              </a:rPr>
              <a:t>writeReg(0x28aed2a6, AESBASE + KEYBASE + 1);</a:t>
            </a:r>
          </a:p>
          <a:p>
            <a:pPr marL="395288" indent="-395288" defTabSz="1054100">
              <a:lnSpc>
                <a:spcPct val="90000"/>
              </a:lnSpc>
              <a:spcBef>
                <a:spcPct val="20000"/>
              </a:spcBef>
            </a:pPr>
            <a:r>
              <a:rPr lang="de-DE" sz="1600">
                <a:latin typeface="Courier New" pitchFamily="49" charset="0"/>
              </a:rPr>
              <a:t>writeReg(0xabf71588, AESBASE + KEYBASE + 2);</a:t>
            </a:r>
          </a:p>
          <a:p>
            <a:pPr marL="395288" indent="-395288" defTabSz="1054100">
              <a:lnSpc>
                <a:spcPct val="90000"/>
              </a:lnSpc>
              <a:spcBef>
                <a:spcPct val="20000"/>
              </a:spcBef>
            </a:pPr>
            <a:r>
              <a:rPr lang="de-DE" sz="1600">
                <a:latin typeface="Courier New" pitchFamily="49" charset="0"/>
              </a:rPr>
              <a:t>writeReg(0x09cf4f3c, AESBASE + KEYBASE + 3);</a:t>
            </a:r>
          </a:p>
          <a:p>
            <a:pPr marL="395288" indent="-395288" defTabSz="1054100">
              <a:lnSpc>
                <a:spcPct val="90000"/>
              </a:lnSpc>
              <a:spcBef>
                <a:spcPct val="20000"/>
              </a:spcBef>
            </a:pPr>
            <a:r>
              <a:rPr lang="de-DE" sz="1600">
                <a:latin typeface="Courier New" pitchFamily="49" charset="0"/>
              </a:rPr>
              <a:t>writeReg(0x3243f6a8, AESBASE + DATABASE + ENCRYPTION + 0);</a:t>
            </a:r>
          </a:p>
          <a:p>
            <a:pPr marL="395288" indent="-395288" defTabSz="1054100">
              <a:lnSpc>
                <a:spcPct val="90000"/>
              </a:lnSpc>
              <a:spcBef>
                <a:spcPct val="20000"/>
              </a:spcBef>
            </a:pPr>
            <a:r>
              <a:rPr lang="de-DE" sz="1600">
                <a:latin typeface="Courier New" pitchFamily="49" charset="0"/>
              </a:rPr>
              <a:t>writeReg(0x885a308d, AESBASE + DATABASE + ENCRYPTION + 0);</a:t>
            </a:r>
          </a:p>
          <a:p>
            <a:pPr marL="395288" indent="-395288" defTabSz="1054100">
              <a:lnSpc>
                <a:spcPct val="90000"/>
              </a:lnSpc>
              <a:spcBef>
                <a:spcPct val="20000"/>
              </a:spcBef>
            </a:pPr>
            <a:r>
              <a:rPr lang="de-DE" sz="1600">
                <a:latin typeface="Courier New" pitchFamily="49" charset="0"/>
              </a:rPr>
              <a:t>writeReg(0x313198a2, AESBASE + DATABASE + ENCRYPTION + 0);</a:t>
            </a:r>
          </a:p>
          <a:p>
            <a:pPr marL="395288" indent="-395288" defTabSz="1054100">
              <a:lnSpc>
                <a:spcPct val="90000"/>
              </a:lnSpc>
              <a:spcBef>
                <a:spcPct val="20000"/>
              </a:spcBef>
            </a:pPr>
            <a:r>
              <a:rPr lang="de-DE" sz="1600">
                <a:latin typeface="Courier New" pitchFamily="49" charset="0"/>
              </a:rPr>
              <a:t>writeReg(0xe0370734, AESBASE + DATABASE + ENCRYPTION + 0);</a:t>
            </a:r>
          </a:p>
          <a:p>
            <a:pPr marL="395288" indent="-395288" defTabSz="1054100">
              <a:lnSpc>
                <a:spcPct val="90000"/>
              </a:lnSpc>
              <a:spcBef>
                <a:spcPct val="20000"/>
              </a:spcBef>
            </a:pPr>
            <a:r>
              <a:rPr lang="de-DE" sz="1600">
                <a:latin typeface="Courier New" pitchFamily="49" charset="0"/>
              </a:rPr>
              <a:t>//Wait for 70 Clock cycles or interrupt</a:t>
            </a:r>
          </a:p>
          <a:p>
            <a:pPr marL="395288" indent="-395288" defTabSz="1054100">
              <a:lnSpc>
                <a:spcPct val="90000"/>
              </a:lnSpc>
              <a:spcBef>
                <a:spcPct val="20000"/>
              </a:spcBef>
            </a:pPr>
            <a:r>
              <a:rPr lang="de-DE" sz="1600">
                <a:latin typeface="Courier New" pitchFamily="49" charset="0"/>
              </a:rPr>
              <a:t>//READ_OUT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1554163" y="1552575"/>
            <a:ext cx="720090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371" tIns="52686" rIns="105371" bIns="52686"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1800" b="1">
                <a:latin typeface="Arial" pitchFamily="34" charset="0"/>
              </a:rPr>
              <a:t>AES data block 128 BIT =&gt; 4 chunks á 32 Bit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1800" b="1">
                <a:latin typeface="Arial" pitchFamily="34" charset="0"/>
              </a:rPr>
              <a:t>Commando word does not exist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1800" b="1">
                <a:latin typeface="Arial" pitchFamily="34" charset="0"/>
              </a:rPr>
              <a:t>Instead: address bits select the function (key, data, encryption/decryption)</a:t>
            </a:r>
          </a:p>
          <a:p>
            <a:pPr marL="342900" indent="-342900">
              <a:spcBef>
                <a:spcPct val="20000"/>
              </a:spcBef>
            </a:pPr>
            <a:endParaRPr lang="de-DE" sz="1800" b="1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447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990600"/>
            <a:ext cx="6934200" cy="355600"/>
          </a:xfrm>
        </p:spPr>
        <p:txBody>
          <a:bodyPr/>
          <a:lstStyle/>
          <a:p>
            <a:r>
              <a:rPr lang="de-DE" dirty="0" err="1" smtClean="0"/>
              <a:t>Trusted</a:t>
            </a:r>
            <a:r>
              <a:rPr lang="de-DE" dirty="0" smtClean="0"/>
              <a:t> Sensor </a:t>
            </a:r>
            <a:r>
              <a:rPr lang="de-DE" dirty="0" err="1" smtClean="0"/>
              <a:t>Node</a:t>
            </a:r>
            <a:r>
              <a:rPr lang="de-DE" dirty="0" smtClean="0"/>
              <a:t> </a:t>
            </a:r>
            <a:r>
              <a:rPr lang="de-DE" dirty="0" err="1" smtClean="0"/>
              <a:t>Architecture</a:t>
            </a:r>
            <a:endParaRPr lang="en-US" dirty="0" smtClean="0"/>
          </a:p>
        </p:txBody>
      </p:sp>
      <p:sp>
        <p:nvSpPr>
          <p:cNvPr id="8195" name="Rectangle 3"/>
          <p:cNvSpPr txBox="1">
            <a:spLocks noChangeArrowheads="1"/>
          </p:cNvSpPr>
          <p:nvPr/>
        </p:nvSpPr>
        <p:spPr bwMode="auto">
          <a:xfrm>
            <a:off x="7602538" y="1768475"/>
            <a:ext cx="371316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71" tIns="52686" rIns="105371" bIns="52686"/>
          <a:lstStyle>
            <a:lvl1pPr marL="395288" indent="-395288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1600" b="1">
                <a:latin typeface="Arial" pitchFamily="34" charset="0"/>
              </a:rPr>
              <a:t>Controller for secure testing and programming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1600" b="1">
                <a:latin typeface="Arial" pitchFamily="34" charset="0"/>
              </a:rPr>
              <a:t>New / modified components against attacks: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1600" b="1">
                <a:latin typeface="Arial" pitchFamily="34" charset="0"/>
              </a:rPr>
              <a:t>E.g. new digital pads (smaller, helpful against DPA)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1600" b="1">
              <a:latin typeface="Arial" pitchFamily="34" charset="0"/>
            </a:endParaRPr>
          </a:p>
        </p:txBody>
      </p:sp>
      <p:graphicFrame>
        <p:nvGraphicFramePr>
          <p:cNvPr id="8196" name="Object 3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57175" y="1552575"/>
          <a:ext cx="7200900" cy="5400675"/>
        </p:xfrm>
        <a:graphic>
          <a:graphicData uri="http://schemas.openxmlformats.org/presentationml/2006/ole">
            <p:oleObj spid="_x0000_s53258" name="Präsentation" r:id="rId3" imgW="4570530" imgH="3427653" progId="">
              <p:embed/>
            </p:oleObj>
          </a:graphicData>
        </a:graphic>
      </p:graphicFrame>
      <p:sp>
        <p:nvSpPr>
          <p:cNvPr id="2" name="Ellipse 1"/>
          <p:cNvSpPr>
            <a:spLocks noChangeArrowheads="1"/>
          </p:cNvSpPr>
          <p:nvPr/>
        </p:nvSpPr>
        <p:spPr bwMode="auto">
          <a:xfrm>
            <a:off x="2489200" y="2560638"/>
            <a:ext cx="2160588" cy="1398587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" name="Gerade Verbindung mit Pfeil 3"/>
          <p:cNvCxnSpPr>
            <a:cxnSpLocks noChangeShapeType="1"/>
            <a:stCxn id="2" idx="6"/>
          </p:cNvCxnSpPr>
          <p:nvPr/>
        </p:nvCxnSpPr>
        <p:spPr bwMode="auto">
          <a:xfrm flipV="1">
            <a:off x="4649788" y="2271713"/>
            <a:ext cx="2808287" cy="987425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7583488" y="3562350"/>
            <a:ext cx="371316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71" tIns="52686" rIns="105371" bIns="52686"/>
          <a:lstStyle>
            <a:lvl1pPr marL="395288" indent="-395288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1600" b="1">
                <a:latin typeface="Arial" pitchFamily="34" charset="0"/>
              </a:rPr>
              <a:t>Memory Protection Unit (to develop)</a:t>
            </a:r>
          </a:p>
        </p:txBody>
      </p:sp>
      <p:sp>
        <p:nvSpPr>
          <p:cNvPr id="10" name="Ellipse 9"/>
          <p:cNvSpPr>
            <a:spLocks noChangeArrowheads="1"/>
          </p:cNvSpPr>
          <p:nvPr/>
        </p:nvSpPr>
        <p:spPr bwMode="auto">
          <a:xfrm>
            <a:off x="2471738" y="4613275"/>
            <a:ext cx="2159000" cy="60642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1" name="Gerade Verbindung mit Pfeil 10"/>
          <p:cNvCxnSpPr>
            <a:cxnSpLocks noChangeShapeType="1"/>
            <a:stCxn id="10" idx="6"/>
          </p:cNvCxnSpPr>
          <p:nvPr/>
        </p:nvCxnSpPr>
        <p:spPr bwMode="auto">
          <a:xfrm flipV="1">
            <a:off x="4630738" y="4067175"/>
            <a:ext cx="2808287" cy="849313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7583488" y="4337050"/>
            <a:ext cx="37131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71" tIns="52686" rIns="105371" bIns="52686"/>
          <a:lstStyle>
            <a:lvl1pPr marL="395288" indent="-395288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1600" b="1">
                <a:latin typeface="Arial" pitchFamily="34" charset="0"/>
              </a:rPr>
              <a:t>Secured Crypto Cores</a:t>
            </a:r>
          </a:p>
        </p:txBody>
      </p:sp>
      <p:sp>
        <p:nvSpPr>
          <p:cNvPr id="13" name="Ellipse 12"/>
          <p:cNvSpPr>
            <a:spLocks noChangeArrowheads="1"/>
          </p:cNvSpPr>
          <p:nvPr/>
        </p:nvSpPr>
        <p:spPr bwMode="auto">
          <a:xfrm>
            <a:off x="2471738" y="5186363"/>
            <a:ext cx="2159000" cy="97472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" name="Gerade Verbindung mit Pfeil 13"/>
          <p:cNvCxnSpPr>
            <a:cxnSpLocks noChangeShapeType="1"/>
            <a:stCxn id="13" idx="6"/>
          </p:cNvCxnSpPr>
          <p:nvPr/>
        </p:nvCxnSpPr>
        <p:spPr bwMode="auto">
          <a:xfrm flipV="1">
            <a:off x="4630738" y="4765675"/>
            <a:ext cx="2808287" cy="90805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7529513" y="5121275"/>
            <a:ext cx="37147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71" tIns="52686" rIns="105371" bIns="52686"/>
          <a:lstStyle>
            <a:lvl1pPr marL="395288" indent="-395288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1600" b="1">
                <a:latin typeface="Arial" pitchFamily="34" charset="0"/>
              </a:rPr>
              <a:t>Secure System Architecture</a:t>
            </a:r>
          </a:p>
        </p:txBody>
      </p:sp>
      <p:sp>
        <p:nvSpPr>
          <p:cNvPr id="18" name="Ellipse 17"/>
          <p:cNvSpPr>
            <a:spLocks noChangeArrowheads="1"/>
          </p:cNvSpPr>
          <p:nvPr/>
        </p:nvSpPr>
        <p:spPr bwMode="auto">
          <a:xfrm>
            <a:off x="257175" y="2163763"/>
            <a:ext cx="6408738" cy="478155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9" name="Gerade Verbindung mit Pfeil 18"/>
          <p:cNvCxnSpPr>
            <a:cxnSpLocks noChangeShapeType="1"/>
          </p:cNvCxnSpPr>
          <p:nvPr/>
        </p:nvCxnSpPr>
        <p:spPr bwMode="auto">
          <a:xfrm flipV="1">
            <a:off x="5802313" y="5551488"/>
            <a:ext cx="1800225" cy="681037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7488238" y="5956300"/>
            <a:ext cx="37147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71" tIns="52686" rIns="105371" bIns="52686"/>
          <a:lstStyle>
            <a:lvl1pPr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GB" sz="1600" b="1">
                <a:solidFill>
                  <a:srgbClr val="FF0000"/>
                </a:solidFill>
                <a:latin typeface="Arial" pitchFamily="34" charset="0"/>
                <a:sym typeface="Wingdings" pitchFamily="2" charset="2"/>
              </a:rPr>
              <a:t> Design for a Secure Sensor Node</a:t>
            </a:r>
            <a:endParaRPr lang="en-GB" sz="1600" b="1">
              <a:solidFill>
                <a:srgbClr val="FF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156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2" grpId="0" animBg="1"/>
      <p:bldP spid="9" grpId="0"/>
      <p:bldP spid="10" grpId="0" animBg="1"/>
      <p:bldP spid="12" grpId="0"/>
      <p:bldP spid="13" grpId="0" animBg="1"/>
      <p:bldP spid="17" grpId="0"/>
      <p:bldP spid="18" grpId="0" animBg="1"/>
      <p:bldP spid="23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 idx="4294967295"/>
          </p:nvPr>
        </p:nvSpPr>
        <p:spPr>
          <a:xfrm>
            <a:off x="1524000" y="950913"/>
            <a:ext cx="6934200" cy="355600"/>
          </a:xfrm>
        </p:spPr>
        <p:txBody>
          <a:bodyPr lIns="105367" tIns="52684" rIns="105367" bIns="52684"/>
          <a:lstStyle/>
          <a:p>
            <a:r>
              <a:rPr lang="en-US" sz="1800" smtClean="0"/>
              <a:t>Efficiency of  Implementations of cryptographic operations</a:t>
            </a:r>
          </a:p>
        </p:txBody>
      </p:sp>
      <p:pic>
        <p:nvPicPr>
          <p:cNvPr id="12291" name="Picture 6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087563" y="3594100"/>
            <a:ext cx="3240087" cy="3179763"/>
          </a:xfrm>
          <a:noFill/>
        </p:spPr>
      </p:pic>
      <p:sp>
        <p:nvSpPr>
          <p:cNvPr id="12292" name="Rectangle 9"/>
          <p:cNvSpPr txBox="1">
            <a:spLocks noChangeArrowheads="1"/>
          </p:cNvSpPr>
          <p:nvPr/>
        </p:nvSpPr>
        <p:spPr bwMode="auto">
          <a:xfrm>
            <a:off x="5734050" y="3554413"/>
            <a:ext cx="4270375" cy="320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67" tIns="52684" rIns="105367" bIns="52684"/>
          <a:lstStyle>
            <a:lvl1pPr marL="395288" indent="-395288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27050" indent="-6985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500" b="1">
                <a:latin typeface="Arial" charset="0"/>
              </a:rPr>
              <a:t>ECC hardware vs. software</a:t>
            </a:r>
          </a:p>
          <a:p>
            <a:pPr>
              <a:buFontTx/>
              <a:buChar char="•"/>
            </a:pPr>
            <a:r>
              <a:rPr lang="en-US" sz="1500">
                <a:latin typeface="Arial" charset="0"/>
              </a:rPr>
              <a:t>Time for one ECPM:</a:t>
            </a:r>
          </a:p>
          <a:p>
            <a:pPr lvl="1">
              <a:buFont typeface="Wingdings" pitchFamily="2" charset="2"/>
              <a:buChar char="Ø"/>
            </a:pPr>
            <a:r>
              <a:rPr lang="en-US" sz="1500">
                <a:solidFill>
                  <a:srgbClr val="262699"/>
                </a:solidFill>
                <a:latin typeface="Arial" charset="0"/>
              </a:rPr>
              <a:t>	MIPS:	410.0  ms</a:t>
            </a:r>
          </a:p>
          <a:p>
            <a:pPr lvl="1">
              <a:buFont typeface="Wingdings" pitchFamily="2" charset="2"/>
              <a:buChar char="Ø"/>
            </a:pPr>
            <a:r>
              <a:rPr lang="en-US" sz="1500">
                <a:solidFill>
                  <a:srgbClr val="262699"/>
                </a:solidFill>
                <a:latin typeface="Arial" charset="0"/>
              </a:rPr>
              <a:t>	HW:	    0.4 ms</a:t>
            </a:r>
            <a:endParaRPr lang="en-US" sz="1500">
              <a:solidFill>
                <a:srgbClr val="339966"/>
              </a:solidFill>
              <a:latin typeface="Arial" charset="0"/>
            </a:endParaRPr>
          </a:p>
          <a:p>
            <a:pPr>
              <a:buFontTx/>
              <a:buChar char="•"/>
            </a:pPr>
            <a:r>
              <a:rPr lang="en-US" sz="1500">
                <a:latin typeface="Arial" charset="0"/>
              </a:rPr>
              <a:t>Energy for one ECPM:</a:t>
            </a:r>
          </a:p>
          <a:p>
            <a:pPr lvl="1">
              <a:buFont typeface="Wingdings" pitchFamily="2" charset="2"/>
              <a:buChar char="Ø"/>
            </a:pPr>
            <a:r>
              <a:rPr lang="en-US" sz="1500">
                <a:solidFill>
                  <a:srgbClr val="262699"/>
                </a:solidFill>
                <a:latin typeface="Arial" charset="0"/>
              </a:rPr>
              <a:t>	MIPS:	16.50  mWs</a:t>
            </a:r>
          </a:p>
          <a:p>
            <a:pPr lvl="1">
              <a:buFont typeface="Wingdings" pitchFamily="2" charset="2"/>
              <a:buChar char="Ø"/>
            </a:pPr>
            <a:r>
              <a:rPr lang="en-US" sz="1500">
                <a:solidFill>
                  <a:srgbClr val="262699"/>
                </a:solidFill>
                <a:latin typeface="Arial" charset="0"/>
              </a:rPr>
              <a:t>	HW:	  0.03 mWs</a:t>
            </a:r>
            <a:endParaRPr lang="de-DE" sz="1500">
              <a:solidFill>
                <a:srgbClr val="262699"/>
              </a:solidFill>
              <a:latin typeface="Arial" charset="0"/>
            </a:endParaRPr>
          </a:p>
          <a:p>
            <a:pPr>
              <a:spcBef>
                <a:spcPct val="20000"/>
              </a:spcBef>
            </a:pPr>
            <a:r>
              <a:rPr lang="en-US" sz="1500" b="1">
                <a:latin typeface="Arial" charset="0"/>
              </a:rPr>
              <a:t>AES hardware vs. software</a:t>
            </a:r>
          </a:p>
          <a:p>
            <a:pPr eaLnBrk="1" hangingPunct="1">
              <a:buFontTx/>
              <a:buChar char="•"/>
            </a:pPr>
            <a:r>
              <a:rPr lang="en-US" sz="1500">
                <a:latin typeface="Arial" charset="0"/>
              </a:rPr>
              <a:t>Time to encrypt 128bit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sz="1500">
                <a:solidFill>
                  <a:srgbClr val="262699"/>
                </a:solidFill>
                <a:latin typeface="Arial" charset="0"/>
              </a:rPr>
              <a:t>	MIPS:	 0.165 ms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sz="1500">
                <a:solidFill>
                  <a:srgbClr val="262699"/>
                </a:solidFill>
                <a:latin typeface="Arial" charset="0"/>
              </a:rPr>
              <a:t>	HW:	 </a:t>
            </a:r>
            <a:r>
              <a:rPr lang="de-DE" sz="1500">
                <a:solidFill>
                  <a:srgbClr val="262699"/>
                </a:solidFill>
                <a:latin typeface="Arial" charset="0"/>
              </a:rPr>
              <a:t>0.002 ms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sz="1500">
                <a:latin typeface="Arial" charset="0"/>
              </a:rPr>
              <a:t>Energy to encrypt 128bit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de-DE" sz="1500">
                <a:solidFill>
                  <a:srgbClr val="262699"/>
                </a:solidFill>
                <a:latin typeface="Arial" charset="0"/>
              </a:rPr>
              <a:t>       MIPS:	 6.800 mWs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de-DE" sz="1500">
                <a:solidFill>
                  <a:srgbClr val="262699"/>
                </a:solidFill>
                <a:latin typeface="Arial" charset="0"/>
              </a:rPr>
              <a:t>	HW:	 0.016 mWs</a:t>
            </a:r>
          </a:p>
          <a:p>
            <a:pPr lvl="1" eaLnBrk="1" hangingPunct="1">
              <a:buFont typeface="Wingdings" pitchFamily="2" charset="2"/>
              <a:buChar char="Ø"/>
            </a:pPr>
            <a:endParaRPr lang="de-DE" sz="1500">
              <a:solidFill>
                <a:srgbClr val="262699"/>
              </a:solidFill>
              <a:latin typeface="Arial" charset="0"/>
            </a:endParaRPr>
          </a:p>
          <a:p>
            <a:pPr eaLnBrk="1" hangingPunct="1">
              <a:buFont typeface="Wingdings" pitchFamily="2" charset="2"/>
              <a:buChar char="§"/>
            </a:pPr>
            <a:endParaRPr lang="de-DE" sz="1500">
              <a:latin typeface="Arial" charset="0"/>
            </a:endParaRPr>
          </a:p>
          <a:p>
            <a:pPr lvl="1" eaLnBrk="1" hangingPunct="1">
              <a:buFont typeface="Wingdings" pitchFamily="2" charset="2"/>
              <a:buChar char="Ø"/>
            </a:pPr>
            <a:endParaRPr lang="de-DE" sz="1500">
              <a:latin typeface="Arial" charset="0"/>
            </a:endParaRPr>
          </a:p>
          <a:p>
            <a:pPr lvl="3" eaLnBrk="1" hangingPunct="1"/>
            <a:r>
              <a:rPr lang="en-US" sz="1500">
                <a:solidFill>
                  <a:srgbClr val="262699"/>
                </a:solidFill>
                <a:latin typeface="Arial" charset="0"/>
              </a:rPr>
              <a:t>.</a:t>
            </a:r>
          </a:p>
          <a:p>
            <a:pPr>
              <a:spcBef>
                <a:spcPct val="20000"/>
              </a:spcBef>
            </a:pPr>
            <a:endParaRPr lang="de-DE" sz="1500">
              <a:solidFill>
                <a:srgbClr val="262699"/>
              </a:solidFill>
              <a:latin typeface="Arial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638300" y="1452563"/>
            <a:ext cx="8027988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de-DE" sz="1800">
                <a:latin typeface="Arial" charset="0"/>
              </a:rPr>
              <a:t>Crypto operations </a:t>
            </a:r>
          </a:p>
          <a:p>
            <a:pPr>
              <a:spcBef>
                <a:spcPct val="20000"/>
              </a:spcBef>
              <a:buFont typeface="Wingdings" pitchFamily="2" charset="2"/>
              <a:buChar char="Ø"/>
            </a:pPr>
            <a:r>
              <a:rPr lang="de-DE" sz="1800">
                <a:solidFill>
                  <a:schemeClr val="accent2"/>
                </a:solidFill>
                <a:latin typeface="Arial" charset="0"/>
              </a:rPr>
              <a:t> Need to run on tiny devices: small µC, limited memory 256KB</a:t>
            </a:r>
          </a:p>
          <a:p>
            <a:pPr>
              <a:spcBef>
                <a:spcPct val="20000"/>
              </a:spcBef>
              <a:buFont typeface="Wingdings" pitchFamily="2" charset="2"/>
              <a:buChar char="Ø"/>
            </a:pPr>
            <a:r>
              <a:rPr lang="de-DE" sz="1800">
                <a:solidFill>
                  <a:schemeClr val="accent2"/>
                </a:solidFill>
                <a:latin typeface="Arial" charset="0"/>
              </a:rPr>
              <a:t> May not reduce life time of battery powered devices</a:t>
            </a:r>
          </a:p>
          <a:p>
            <a:pPr>
              <a:spcBef>
                <a:spcPct val="20000"/>
              </a:spcBef>
              <a:buFont typeface="Wingdings" pitchFamily="2" charset="2"/>
              <a:buChar char="Ø"/>
            </a:pPr>
            <a:r>
              <a:rPr lang="de-DE" sz="1800">
                <a:solidFill>
                  <a:schemeClr val="accent2"/>
                </a:solidFill>
                <a:latin typeface="Arial" charset="0"/>
              </a:rPr>
              <a:t> ECC </a:t>
            </a:r>
          </a:p>
          <a:p>
            <a:pPr lvl="1">
              <a:spcBef>
                <a:spcPct val="20000"/>
              </a:spcBef>
              <a:buFont typeface="Wingdings" pitchFamily="2" charset="2"/>
              <a:buChar char="Ø"/>
            </a:pPr>
            <a:r>
              <a:rPr lang="de-DE" sz="1600">
                <a:solidFill>
                  <a:schemeClr val="accent2"/>
                </a:solidFill>
                <a:latin typeface="Arial" charset="0"/>
              </a:rPr>
              <a:t>Mica2Dot, </a:t>
            </a:r>
            <a:r>
              <a:rPr lang="de-DE" sz="1600">
                <a:solidFill>
                  <a:schemeClr val="accent2"/>
                </a:solidFill>
              </a:rPr>
              <a:t>8bit µC, 4MHz:</a:t>
            </a:r>
            <a:r>
              <a:rPr lang="de-DE" sz="1600">
                <a:solidFill>
                  <a:schemeClr val="accent2"/>
                </a:solidFill>
                <a:latin typeface="Arial" charset="0"/>
              </a:rPr>
              <a:t> 54s; </a:t>
            </a:r>
          </a:p>
          <a:p>
            <a:pPr lvl="1">
              <a:spcBef>
                <a:spcPct val="20000"/>
              </a:spcBef>
              <a:buFont typeface="Wingdings" pitchFamily="2" charset="2"/>
              <a:buChar char="Ø"/>
            </a:pPr>
            <a:r>
              <a:rPr lang="de-DE" sz="1600">
                <a:solidFill>
                  <a:schemeClr val="accent2"/>
                </a:solidFill>
                <a:latin typeface="Arial" charset="0"/>
              </a:rPr>
              <a:t>TelosB 16bit µC, 8MHz: 12s.</a:t>
            </a:r>
          </a:p>
        </p:txBody>
      </p:sp>
      <p:pic>
        <p:nvPicPr>
          <p:cNvPr id="56326" name="Picture 6" descr="TCP2_Ce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2313" y="3136900"/>
            <a:ext cx="3578225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endParaRPr lang="de-DE" smtClean="0"/>
          </a:p>
        </p:txBody>
      </p:sp>
      <p:pic>
        <p:nvPicPr>
          <p:cNvPr id="15363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5238" y="1984375"/>
            <a:ext cx="6985000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947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6600" dirty="0" smtClean="0"/>
              <a:t>TAMPER RESISTANCE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28184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TAMPRES Approach to Tamper Resistance</a:t>
            </a:r>
            <a:endParaRPr lang="en-US" dirty="0"/>
          </a:p>
        </p:txBody>
      </p:sp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612" y="1552228"/>
            <a:ext cx="1016910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ck 7"/>
          <p:cNvSpPr/>
          <p:nvPr/>
        </p:nvSpPr>
        <p:spPr>
          <a:xfrm>
            <a:off x="6953994" y="2255758"/>
            <a:ext cx="56578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err="1" smtClean="0">
                <a:latin typeface="Arial" charset="0"/>
              </a:rPr>
              <a:t>Ubisec&amp;Sens</a:t>
            </a:r>
            <a:endParaRPr lang="en-US" b="1" dirty="0" smtClean="0">
              <a:latin typeface="Arial" charset="0"/>
            </a:endParaRPr>
          </a:p>
          <a:p>
            <a:r>
              <a:rPr lang="en-US" b="1" dirty="0" smtClean="0">
                <a:latin typeface="Arial" charset="0"/>
              </a:rPr>
              <a:t>WSAN4CIP</a:t>
            </a:r>
            <a:endParaRPr lang="en-US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131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TAMPRES Approach to Tamper Resistance</a:t>
            </a:r>
            <a:endParaRPr lang="en-US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266" y="2200300"/>
            <a:ext cx="10416228" cy="41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560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1900" smtClean="0"/>
              <a:t>Anti-Tamper Components Chip in Layout View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smtClean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63" y="1624013"/>
            <a:ext cx="8485187" cy="522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0672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990600"/>
            <a:ext cx="6934200" cy="355600"/>
          </a:xfrm>
        </p:spPr>
        <p:txBody>
          <a:bodyPr/>
          <a:lstStyle/>
          <a:p>
            <a:r>
              <a:rPr lang="de-DE" smtClean="0"/>
              <a:t>Primary Technical Achievements (2)</a:t>
            </a:r>
            <a:endParaRPr lang="en-US" smtClean="0"/>
          </a:p>
        </p:txBody>
      </p:sp>
      <p:sp>
        <p:nvSpPr>
          <p:cNvPr id="8195" name="Rectangle 3"/>
          <p:cNvSpPr txBox="1">
            <a:spLocks noChangeArrowheads="1"/>
          </p:cNvSpPr>
          <p:nvPr/>
        </p:nvSpPr>
        <p:spPr bwMode="auto">
          <a:xfrm>
            <a:off x="7602538" y="1768475"/>
            <a:ext cx="371316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71" tIns="52686" rIns="105371" bIns="52686"/>
          <a:lstStyle>
            <a:lvl1pPr marL="395288" indent="-395288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1600" b="1">
                <a:latin typeface="Arial" pitchFamily="34" charset="0"/>
              </a:rPr>
              <a:t>Controller for secure testing and programming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1600" b="1">
                <a:latin typeface="Arial" pitchFamily="34" charset="0"/>
              </a:rPr>
              <a:t>New / modified components against attacks: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1600" b="1">
                <a:latin typeface="Arial" pitchFamily="34" charset="0"/>
              </a:rPr>
              <a:t>E.g. new digital pads (smaller, helpful against DPA)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1600" b="1">
              <a:latin typeface="Arial" pitchFamily="34" charset="0"/>
            </a:endParaRPr>
          </a:p>
        </p:txBody>
      </p:sp>
      <p:graphicFrame>
        <p:nvGraphicFramePr>
          <p:cNvPr id="8196" name="Object 3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57175" y="1552575"/>
          <a:ext cx="7200900" cy="5400675"/>
        </p:xfrm>
        <a:graphic>
          <a:graphicData uri="http://schemas.openxmlformats.org/presentationml/2006/ole">
            <p:oleObj spid="_x0000_s45065" name="Präsentation" r:id="rId3" imgW="4570530" imgH="3427653" progId="">
              <p:embed/>
            </p:oleObj>
          </a:graphicData>
        </a:graphic>
      </p:graphicFrame>
      <p:sp>
        <p:nvSpPr>
          <p:cNvPr id="2" name="Ellipse 1"/>
          <p:cNvSpPr>
            <a:spLocks noChangeArrowheads="1"/>
          </p:cNvSpPr>
          <p:nvPr/>
        </p:nvSpPr>
        <p:spPr bwMode="auto">
          <a:xfrm>
            <a:off x="2489200" y="2560638"/>
            <a:ext cx="2160588" cy="1398587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4" name="Gerade Verbindung mit Pfeil 3"/>
          <p:cNvCxnSpPr>
            <a:cxnSpLocks noChangeShapeType="1"/>
            <a:stCxn id="2" idx="6"/>
          </p:cNvCxnSpPr>
          <p:nvPr/>
        </p:nvCxnSpPr>
        <p:spPr bwMode="auto">
          <a:xfrm flipV="1">
            <a:off x="4649788" y="2271713"/>
            <a:ext cx="2808287" cy="987425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7583488" y="3562350"/>
            <a:ext cx="371316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71" tIns="52686" rIns="105371" bIns="52686"/>
          <a:lstStyle>
            <a:lvl1pPr marL="395288" indent="-395288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1600" b="1">
                <a:latin typeface="Arial" pitchFamily="34" charset="0"/>
              </a:rPr>
              <a:t>Memory Protection Unit (to develop)</a:t>
            </a:r>
          </a:p>
        </p:txBody>
      </p:sp>
      <p:sp>
        <p:nvSpPr>
          <p:cNvPr id="10" name="Ellipse 9"/>
          <p:cNvSpPr>
            <a:spLocks noChangeArrowheads="1"/>
          </p:cNvSpPr>
          <p:nvPr/>
        </p:nvSpPr>
        <p:spPr bwMode="auto">
          <a:xfrm>
            <a:off x="2471738" y="4613275"/>
            <a:ext cx="2159000" cy="60642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1" name="Gerade Verbindung mit Pfeil 10"/>
          <p:cNvCxnSpPr>
            <a:cxnSpLocks noChangeShapeType="1"/>
            <a:stCxn id="10" idx="6"/>
          </p:cNvCxnSpPr>
          <p:nvPr/>
        </p:nvCxnSpPr>
        <p:spPr bwMode="auto">
          <a:xfrm flipV="1">
            <a:off x="4630738" y="4067175"/>
            <a:ext cx="2808287" cy="849313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7583488" y="4337050"/>
            <a:ext cx="37131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71" tIns="52686" rIns="105371" bIns="52686"/>
          <a:lstStyle>
            <a:lvl1pPr marL="395288" indent="-395288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1600" b="1">
                <a:latin typeface="Arial" pitchFamily="34" charset="0"/>
              </a:rPr>
              <a:t>Secured Crypto Cores</a:t>
            </a:r>
          </a:p>
        </p:txBody>
      </p:sp>
      <p:sp>
        <p:nvSpPr>
          <p:cNvPr id="13" name="Ellipse 12"/>
          <p:cNvSpPr>
            <a:spLocks noChangeArrowheads="1"/>
          </p:cNvSpPr>
          <p:nvPr/>
        </p:nvSpPr>
        <p:spPr bwMode="auto">
          <a:xfrm>
            <a:off x="2471738" y="5186363"/>
            <a:ext cx="2159000" cy="97472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4" name="Gerade Verbindung mit Pfeil 13"/>
          <p:cNvCxnSpPr>
            <a:cxnSpLocks noChangeShapeType="1"/>
            <a:stCxn id="13" idx="6"/>
          </p:cNvCxnSpPr>
          <p:nvPr/>
        </p:nvCxnSpPr>
        <p:spPr bwMode="auto">
          <a:xfrm flipV="1">
            <a:off x="4630738" y="4765675"/>
            <a:ext cx="2808287" cy="90805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7529513" y="5121275"/>
            <a:ext cx="37147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71" tIns="52686" rIns="105371" bIns="52686"/>
          <a:lstStyle>
            <a:lvl1pPr marL="395288" indent="-395288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1600" b="1">
                <a:latin typeface="Arial" pitchFamily="34" charset="0"/>
              </a:rPr>
              <a:t>Secure System Architecture</a:t>
            </a:r>
          </a:p>
        </p:txBody>
      </p:sp>
      <p:sp>
        <p:nvSpPr>
          <p:cNvPr id="18" name="Ellipse 17"/>
          <p:cNvSpPr>
            <a:spLocks noChangeArrowheads="1"/>
          </p:cNvSpPr>
          <p:nvPr/>
        </p:nvSpPr>
        <p:spPr bwMode="auto">
          <a:xfrm>
            <a:off x="257175" y="2163763"/>
            <a:ext cx="6408738" cy="478155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9" name="Gerade Verbindung mit Pfeil 18"/>
          <p:cNvCxnSpPr>
            <a:cxnSpLocks noChangeShapeType="1"/>
          </p:cNvCxnSpPr>
          <p:nvPr/>
        </p:nvCxnSpPr>
        <p:spPr bwMode="auto">
          <a:xfrm flipV="1">
            <a:off x="5802313" y="5551488"/>
            <a:ext cx="1800225" cy="681037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7488238" y="5956300"/>
            <a:ext cx="37147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71" tIns="52686" rIns="105371" bIns="52686"/>
          <a:lstStyle>
            <a:lvl1pPr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GB" sz="1600" b="1">
                <a:solidFill>
                  <a:srgbClr val="FF0000"/>
                </a:solidFill>
                <a:latin typeface="Arial" pitchFamily="34" charset="0"/>
                <a:sym typeface="Wingdings" pitchFamily="2" charset="2"/>
              </a:rPr>
              <a:t> Design for a Secure Sensor Node</a:t>
            </a:r>
            <a:endParaRPr lang="en-GB" sz="1600" b="1">
              <a:solidFill>
                <a:srgbClr val="FF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755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2" grpId="0" animBg="1"/>
      <p:bldP spid="9" grpId="0"/>
      <p:bldP spid="10" grpId="0" animBg="1"/>
      <p:bldP spid="12" grpId="0"/>
      <p:bldP spid="13" grpId="0" animBg="1"/>
      <p:bldP spid="17" grpId="0"/>
      <p:bldP spid="18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Ontology - Implications</a:t>
            </a:r>
            <a:endParaRPr lang="en-US" dirty="0"/>
          </a:p>
        </p:txBody>
      </p:sp>
      <p:pic>
        <p:nvPicPr>
          <p:cNvPr id="4" name="Picture 2" descr="D:\Clipboard0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1414" y="4648572"/>
            <a:ext cx="6265068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Inhaltsplatzhalter 2"/>
          <p:cNvSpPr txBox="1">
            <a:spLocks/>
          </p:cNvSpPr>
          <p:nvPr/>
        </p:nvSpPr>
        <p:spPr bwMode="auto">
          <a:xfrm>
            <a:off x="545282" y="1696244"/>
            <a:ext cx="8424936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5371" tIns="52686" rIns="105371" bIns="52686" numCol="1" anchor="t" anchorCtr="0" compatLnSpc="1">
            <a:prstTxWarp prst="textNoShape">
              <a:avLst/>
            </a:prstTxWarp>
          </a:bodyPr>
          <a:lstStyle>
            <a:lvl1pPr marL="395288" indent="-395288" algn="l" defTabSz="105410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050" indent="-69850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2pPr>
            <a:lvl3pPr marL="658813" indent="255588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3pPr>
            <a:lvl4pPr marL="792163" indent="579438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4pPr>
            <a:lvl5pPr marL="9255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5pPr>
            <a:lvl6pPr marL="13827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6pPr>
            <a:lvl7pPr marL="18399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7pPr>
            <a:lvl8pPr marL="22971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8pPr>
            <a:lvl9pPr marL="27543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9pPr>
          </a:lstStyle>
          <a:p>
            <a:r>
              <a:rPr lang="en-US" sz="2000" dirty="0" smtClean="0"/>
              <a:t>System is secure if there are </a:t>
            </a:r>
          </a:p>
          <a:p>
            <a:pPr marL="800100" lvl="1" indent="-342900">
              <a:buFontTx/>
              <a:buChar char="-"/>
            </a:pPr>
            <a:r>
              <a:rPr lang="en-US" sz="2000" dirty="0" smtClean="0"/>
              <a:t>NO Security Goals…</a:t>
            </a:r>
          </a:p>
          <a:p>
            <a:pPr marL="800100" lvl="1" indent="-342900">
              <a:buFontTx/>
              <a:buChar char="-"/>
            </a:pPr>
            <a:r>
              <a:rPr lang="en-US" sz="2000" dirty="0" smtClean="0"/>
              <a:t>that are violated by Attacker Goals …</a:t>
            </a:r>
          </a:p>
          <a:p>
            <a:pPr marL="800100" lvl="1" indent="-342900">
              <a:buFontTx/>
              <a:buChar char="-"/>
            </a:pPr>
            <a:r>
              <a:rPr lang="en-US" sz="2000" dirty="0" smtClean="0"/>
              <a:t>which can be realized by at least one Attack..</a:t>
            </a:r>
          </a:p>
          <a:p>
            <a:pPr marL="800100" lvl="1" indent="-342900">
              <a:buFontTx/>
              <a:buChar char="-"/>
            </a:pPr>
            <a:r>
              <a:rPr lang="en-US" sz="2000" dirty="0" smtClean="0"/>
              <a:t>that exploit a specific set of Vulnerabilities of the System </a:t>
            </a:r>
          </a:p>
          <a:p>
            <a:pPr marL="0" indent="0">
              <a:buNone/>
            </a:pPr>
            <a:r>
              <a:rPr lang="en-US" sz="2000" smtClean="0">
                <a:sym typeface="Wingdings" pitchFamily="2" charset="2"/>
              </a:rPr>
              <a:t> </a:t>
            </a:r>
            <a:endParaRPr lang="en-US" sz="2000" dirty="0" smtClean="0"/>
          </a:p>
          <a:p>
            <a:r>
              <a:rPr lang="en-US" sz="2000" dirty="0" smtClean="0"/>
              <a:t>Attacks </a:t>
            </a:r>
            <a:r>
              <a:rPr lang="en-US" sz="2000" dirty="0"/>
              <a:t>are threats only if they violate security goals</a:t>
            </a:r>
          </a:p>
          <a:p>
            <a:r>
              <a:rPr lang="en-US" sz="2000" dirty="0"/>
              <a:t>System only needs to fix Vulnerabilities that compromise Security Goals</a:t>
            </a:r>
          </a:p>
          <a:p>
            <a:r>
              <a:rPr lang="en-US" sz="2000" dirty="0"/>
              <a:t>System and Attacker are Resource-bound</a:t>
            </a:r>
          </a:p>
          <a:p>
            <a:r>
              <a:rPr lang="en-US" sz="2000" dirty="0"/>
              <a:t>Attacker needs Goal to perform Attack</a:t>
            </a:r>
          </a:p>
        </p:txBody>
      </p:sp>
    </p:spTree>
    <p:extLst>
      <p:ext uri="{BB962C8B-B14F-4D97-AF65-F5344CB8AC3E}">
        <p14:creationId xmlns:p14="http://schemas.microsoft.com/office/powerpoint/2010/main" xmlns="" val="135231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6600" dirty="0" smtClean="0"/>
              <a:t>Configuration of Secure WSNs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3727639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1450" y="5224463"/>
            <a:ext cx="4524375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Stand der Technik – WSN Entwicklungsansätze</a:t>
            </a:r>
            <a:endParaRPr lang="en-US" smtClean="0"/>
          </a:p>
        </p:txBody>
      </p:sp>
      <p:sp>
        <p:nvSpPr>
          <p:cNvPr id="11268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SNACK (</a:t>
            </a:r>
            <a:r>
              <a:rPr lang="de-DE" dirty="0" err="1" smtClean="0"/>
              <a:t>Greenstein</a:t>
            </a:r>
            <a:r>
              <a:rPr lang="de-DE" dirty="0"/>
              <a:t> </a:t>
            </a:r>
            <a:r>
              <a:rPr lang="de-DE" dirty="0" smtClean="0"/>
              <a:t>et.al, 2004):</a:t>
            </a:r>
          </a:p>
          <a:p>
            <a:pPr marL="742950" lvl="1" indent="-285750">
              <a:buFontTx/>
              <a:buChar char="-"/>
              <a:defRPr/>
            </a:pPr>
            <a:r>
              <a:rPr lang="en-US" dirty="0" err="1" smtClean="0"/>
              <a:t>Anwender</a:t>
            </a:r>
            <a:r>
              <a:rPr lang="en-US" dirty="0" smtClean="0"/>
              <a:t> </a:t>
            </a:r>
            <a:r>
              <a:rPr lang="en-US" dirty="0" err="1" smtClean="0"/>
              <a:t>definiert</a:t>
            </a:r>
            <a:r>
              <a:rPr lang="en-US" dirty="0" smtClean="0"/>
              <a:t> in </a:t>
            </a:r>
            <a:r>
              <a:rPr lang="en-US" dirty="0" err="1" smtClean="0"/>
              <a:t>Makrosprache</a:t>
            </a:r>
            <a:r>
              <a:rPr lang="en-US" dirty="0" smtClean="0"/>
              <a:t> </a:t>
            </a:r>
            <a:r>
              <a:rPr lang="en-US" dirty="0" err="1" smtClean="0"/>
              <a:t>Aufgaben</a:t>
            </a:r>
            <a:r>
              <a:rPr lang="en-US" dirty="0" smtClean="0"/>
              <a:t> des </a:t>
            </a:r>
            <a:r>
              <a:rPr lang="en-US" dirty="0" err="1" smtClean="0"/>
              <a:t>Netzwerks</a:t>
            </a:r>
            <a:endParaRPr lang="en-US" dirty="0" smtClean="0"/>
          </a:p>
          <a:p>
            <a:pPr marL="742950" lvl="1" indent="-285750">
              <a:buFontTx/>
              <a:buChar char="-"/>
              <a:defRPr/>
            </a:pPr>
            <a:r>
              <a:rPr lang="en-US" dirty="0" smtClean="0">
                <a:sym typeface="Wingdings" pitchFamily="2" charset="2"/>
              </a:rPr>
              <a:t>(Pre-)Compiler </a:t>
            </a:r>
            <a:r>
              <a:rPr lang="en-US" dirty="0" err="1" smtClean="0">
                <a:sym typeface="Wingdings" pitchFamily="2" charset="2"/>
              </a:rPr>
              <a:t>organisiert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Dekomposition</a:t>
            </a:r>
            <a:r>
              <a:rPr lang="en-US" dirty="0" smtClean="0">
                <a:sym typeface="Wingdings" pitchFamily="2" charset="2"/>
              </a:rPr>
              <a:t> und </a:t>
            </a:r>
            <a:r>
              <a:rPr lang="en-US" dirty="0" err="1" smtClean="0">
                <a:sym typeface="Wingdings" pitchFamily="2" charset="2"/>
              </a:rPr>
              <a:t>Einbindung</a:t>
            </a:r>
            <a:r>
              <a:rPr lang="en-US" dirty="0" smtClean="0">
                <a:sym typeface="Wingdings" pitchFamily="2" charset="2"/>
              </a:rPr>
              <a:t> der </a:t>
            </a:r>
            <a:r>
              <a:rPr lang="en-US" dirty="0" err="1" smtClean="0">
                <a:sym typeface="Wingdings" pitchFamily="2" charset="2"/>
              </a:rPr>
              <a:t>passenden</a:t>
            </a:r>
            <a:r>
              <a:rPr lang="en-US" dirty="0" smtClean="0">
                <a:sym typeface="Wingdings" pitchFamily="2" charset="2"/>
              </a:rPr>
              <a:t> Module</a:t>
            </a:r>
          </a:p>
          <a:p>
            <a:pPr lvl="1">
              <a:defRPr/>
            </a:pPr>
            <a:endParaRPr lang="de-DE" sz="800" dirty="0" smtClean="0"/>
          </a:p>
          <a:p>
            <a:pPr lvl="1">
              <a:defRPr/>
            </a:pPr>
            <a:r>
              <a:rPr lang="de-DE" dirty="0" smtClean="0"/>
              <a:t>		</a:t>
            </a:r>
            <a:r>
              <a:rPr lang="de-DE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SenseLight</a:t>
            </a:r>
            <a:r>
              <a:rPr lang="de-DE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de-DE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period</a:t>
            </a:r>
            <a:r>
              <a:rPr lang="de-DE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&lt;=10)  -&gt;  [</a:t>
            </a:r>
            <a:r>
              <a:rPr lang="de-DE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collect</a:t>
            </a:r>
            <a:r>
              <a:rPr lang="de-DE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]  </a:t>
            </a:r>
            <a:r>
              <a:rPr lang="de-DE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RoutingTree</a:t>
            </a:r>
            <a:endParaRPr lang="de-DE" dirty="0" smtClean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FABRIC (Pfisterer, 2007):</a:t>
            </a:r>
          </a:p>
          <a:p>
            <a:pPr marL="742950" lvl="1" indent="-285750">
              <a:buFontTx/>
              <a:buChar char="-"/>
              <a:defRPr/>
            </a:pPr>
            <a:r>
              <a:rPr lang="de-DE" dirty="0" smtClean="0"/>
              <a:t>Auswahl aus Modulen geordnet nach</a:t>
            </a:r>
            <a:br>
              <a:rPr lang="de-DE" dirty="0" smtClean="0"/>
            </a:br>
            <a:r>
              <a:rPr lang="de-DE" dirty="0" smtClean="0"/>
              <a:t>Funktionsklassen (Schichten)</a:t>
            </a:r>
          </a:p>
          <a:p>
            <a:pPr lvl="1">
              <a:defRPr/>
            </a:pPr>
            <a:endParaRPr lang="de-DE" dirty="0"/>
          </a:p>
          <a:p>
            <a:pPr marL="742950" lvl="1" indent="-285750">
              <a:buFontTx/>
              <a:buChar char="-"/>
              <a:defRPr/>
            </a:pPr>
            <a:r>
              <a:rPr lang="en-US" dirty="0" err="1" smtClean="0"/>
              <a:t>Anwender</a:t>
            </a:r>
            <a:r>
              <a:rPr lang="en-US" dirty="0" smtClean="0"/>
              <a:t> </a:t>
            </a:r>
            <a:r>
              <a:rPr lang="en-US" dirty="0" err="1" smtClean="0"/>
              <a:t>kann</a:t>
            </a:r>
            <a:r>
              <a:rPr lang="en-US" dirty="0" smtClean="0"/>
              <a:t> </a:t>
            </a:r>
            <a:r>
              <a:rPr lang="en-US" dirty="0" err="1" smtClean="0"/>
              <a:t>gewünschte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Aspekte</a:t>
            </a:r>
            <a:r>
              <a:rPr lang="en-US" dirty="0" smtClean="0"/>
              <a:t> von </a:t>
            </a:r>
            <a:r>
              <a:rPr lang="en-US" dirty="0" err="1" smtClean="0"/>
              <a:t>Modulen</a:t>
            </a:r>
            <a:r>
              <a:rPr lang="en-US" dirty="0" smtClean="0"/>
              <a:t> </a:t>
            </a:r>
            <a:r>
              <a:rPr lang="en-US" dirty="0" err="1" smtClean="0"/>
              <a:t>definieren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		</a:t>
            </a:r>
            <a:r>
              <a:rPr lang="en-US" i="1" dirty="0" err="1" smtClean="0"/>
              <a:t>zum</a:t>
            </a:r>
            <a:r>
              <a:rPr lang="en-US" i="1" dirty="0" smtClean="0"/>
              <a:t> </a:t>
            </a:r>
            <a:r>
              <a:rPr lang="en-US" i="1" dirty="0" err="1" smtClean="0"/>
              <a:t>Beispiel</a:t>
            </a:r>
            <a:r>
              <a:rPr lang="en-US" i="1" dirty="0" smtClean="0"/>
              <a:t>:</a:t>
            </a:r>
          </a:p>
          <a:p>
            <a:pPr lvl="1">
              <a:defRPr/>
            </a:pPr>
            <a:r>
              <a:rPr lang="en-US" i="1" dirty="0" smtClean="0"/>
              <a:t>		- </a:t>
            </a:r>
            <a:r>
              <a:rPr lang="en-US" i="1" dirty="0" err="1" smtClean="0"/>
              <a:t>Datentypen</a:t>
            </a:r>
            <a:r>
              <a:rPr lang="en-US" i="1" dirty="0" smtClean="0"/>
              <a:t>,</a:t>
            </a:r>
          </a:p>
          <a:p>
            <a:pPr lvl="1">
              <a:defRPr/>
            </a:pPr>
            <a:r>
              <a:rPr lang="en-US" i="1" dirty="0" smtClean="0"/>
              <a:t>		- </a:t>
            </a:r>
            <a:r>
              <a:rPr lang="en-US" i="1" dirty="0" err="1" smtClean="0"/>
              <a:t>Netzwerk</a:t>
            </a:r>
            <a:r>
              <a:rPr lang="en-US" i="1" dirty="0" smtClean="0"/>
              <a:t> </a:t>
            </a:r>
            <a:r>
              <a:rPr lang="en-US" i="1" dirty="0" err="1" smtClean="0"/>
              <a:t>Sicherheit</a:t>
            </a:r>
            <a:endParaRPr lang="en-US" i="1" dirty="0" smtClean="0"/>
          </a:p>
          <a:p>
            <a:pPr lvl="1">
              <a:defRPr/>
            </a:pPr>
            <a:endParaRPr lang="de-DE" dirty="0" smtClean="0"/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xmlns="" val="96529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Kompositionen von Sicherheitsprotokollen</a:t>
            </a:r>
            <a:endParaRPr lang="en-US" smtClean="0"/>
          </a:p>
        </p:txBody>
      </p:sp>
      <p:sp>
        <p:nvSpPr>
          <p:cNvPr id="10243" name="Inhaltsplatzhalter 2"/>
          <p:cNvSpPr>
            <a:spLocks noGrp="1"/>
          </p:cNvSpPr>
          <p:nvPr>
            <p:ph idx="1"/>
          </p:nvPr>
        </p:nvSpPr>
        <p:spPr>
          <a:xfrm>
            <a:off x="1090613" y="1912938"/>
            <a:ext cx="8153400" cy="4724400"/>
          </a:xfrm>
        </p:spPr>
        <p:txBody>
          <a:bodyPr/>
          <a:lstStyle/>
          <a:p>
            <a:r>
              <a:rPr lang="de-DE" smtClean="0"/>
              <a:t>KMS </a:t>
            </a:r>
            <a:r>
              <a:rPr lang="en-US" smtClean="0"/>
              <a:t>(Alcarez, 2006):</a:t>
            </a:r>
          </a:p>
          <a:p>
            <a:pPr marL="742950" lvl="1" indent="-285750">
              <a:buFontTx/>
              <a:buChar char="-"/>
            </a:pPr>
            <a:r>
              <a:rPr lang="de-DE" smtClean="0"/>
              <a:t>„</a:t>
            </a:r>
            <a:r>
              <a:rPr lang="en-US" smtClean="0"/>
              <a:t>Security by Usability</a:t>
            </a:r>
            <a:r>
              <a:rPr lang="de-DE" smtClean="0"/>
              <a:t>“</a:t>
            </a:r>
          </a:p>
          <a:p>
            <a:pPr marL="742950" lvl="1" indent="-285750">
              <a:buFontTx/>
              <a:buChar char="-"/>
            </a:pPr>
            <a:r>
              <a:rPr lang="de-DE" smtClean="0"/>
              <a:t>Auswahl von Schlüssel Management Systemen auf Basis von Prioritäten des Anwenders (muss, soll, darf nicht)</a:t>
            </a:r>
          </a:p>
          <a:p>
            <a:pPr marL="742950" lvl="1" indent="-285750">
              <a:buFontTx/>
              <a:buChar char="-"/>
            </a:pPr>
            <a:r>
              <a:rPr lang="de-DE" smtClean="0"/>
              <a:t>Technische Kriterien, z.B.  Sicherheit, Speicher, Skalierbarkeit,</a:t>
            </a:r>
            <a:br>
              <a:rPr lang="de-DE" smtClean="0"/>
            </a:br>
            <a:r>
              <a:rPr lang="de-DE" smtClean="0"/>
              <a:t>selbstorganisierend,…</a:t>
            </a:r>
          </a:p>
          <a:p>
            <a:pPr marL="742950" lvl="1" indent="-285750">
              <a:buFontTx/>
              <a:buChar char="-"/>
            </a:pPr>
            <a:endParaRPr lang="de-DE" smtClean="0"/>
          </a:p>
          <a:p>
            <a:r>
              <a:rPr lang="de-DE" smtClean="0"/>
              <a:t>Cionca </a:t>
            </a:r>
            <a:r>
              <a:rPr lang="en-US" smtClean="0"/>
              <a:t>(2010)</a:t>
            </a:r>
          </a:p>
          <a:p>
            <a:pPr marL="742950" lvl="1" indent="-285750">
              <a:buFontTx/>
              <a:buChar char="-"/>
            </a:pPr>
            <a:endParaRPr lang="de-DE" smtClean="0"/>
          </a:p>
          <a:p>
            <a:pPr marL="742950" lvl="1" indent="-285750">
              <a:buFontTx/>
              <a:buChar char="-"/>
            </a:pPr>
            <a:r>
              <a:rPr lang="de-DE" smtClean="0"/>
              <a:t>Auswahl von Sicherheits-</a:t>
            </a:r>
            <a:br>
              <a:rPr lang="de-DE" smtClean="0"/>
            </a:br>
            <a:r>
              <a:rPr lang="de-DE" smtClean="0"/>
              <a:t>mechanismen auf Basis von</a:t>
            </a:r>
            <a:br>
              <a:rPr lang="de-DE" smtClean="0"/>
            </a:br>
            <a:r>
              <a:rPr lang="de-DE" smtClean="0"/>
              <a:t>einfachen Anforderungen</a:t>
            </a:r>
          </a:p>
          <a:p>
            <a:pPr marL="742950" lvl="1" indent="-285750">
              <a:buFontTx/>
              <a:buChar char="-"/>
            </a:pPr>
            <a:r>
              <a:rPr lang="de-DE" smtClean="0"/>
              <a:t>Metainformationen der</a:t>
            </a:r>
            <a:br>
              <a:rPr lang="de-DE" smtClean="0"/>
            </a:br>
            <a:r>
              <a:rPr lang="de-DE" smtClean="0"/>
              <a:t>Protokolle erlauben Filterung</a:t>
            </a:r>
            <a:endParaRPr lang="en-US" smtClean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7488" y="3690938"/>
            <a:ext cx="5976937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eck 1"/>
          <p:cNvSpPr/>
          <p:nvPr/>
        </p:nvSpPr>
        <p:spPr bwMode="auto">
          <a:xfrm>
            <a:off x="9618663" y="1839913"/>
            <a:ext cx="1223962" cy="1368425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de-DE" sz="1400" dirty="0">
                <a:latin typeface="+mn-lt"/>
              </a:rPr>
              <a:t>Random </a:t>
            </a:r>
            <a:r>
              <a:rPr lang="de-DE" sz="1400" dirty="0" err="1">
                <a:latin typeface="+mn-lt"/>
              </a:rPr>
              <a:t>Pairwise</a:t>
            </a:r>
            <a:r>
              <a:rPr lang="de-DE" sz="1400" dirty="0">
                <a:latin typeface="+mn-lt"/>
              </a:rPr>
              <a:t> Key</a:t>
            </a:r>
          </a:p>
          <a:p>
            <a:pPr>
              <a:defRPr/>
            </a:pPr>
            <a:endParaRPr lang="de-DE" sz="1400" dirty="0">
              <a:latin typeface="+mn-lt"/>
            </a:endParaRPr>
          </a:p>
          <a:p>
            <a:pPr>
              <a:defRPr/>
            </a:pPr>
            <a:r>
              <a:rPr lang="de-DE" sz="1400" dirty="0">
                <a:latin typeface="+mn-lt"/>
              </a:rPr>
              <a:t>+ sec, </a:t>
            </a:r>
            <a:r>
              <a:rPr lang="de-DE" sz="1400" dirty="0" err="1">
                <a:latin typeface="+mn-lt"/>
              </a:rPr>
              <a:t>sca</a:t>
            </a:r>
            <a:endParaRPr lang="de-DE" sz="1400" dirty="0">
              <a:latin typeface="+mn-lt"/>
            </a:endParaRPr>
          </a:p>
          <a:p>
            <a:pPr>
              <a:defRPr/>
            </a:pPr>
            <a:r>
              <a:rPr lang="de-DE" sz="1400" dirty="0">
                <a:latin typeface="+mn-lt"/>
              </a:rPr>
              <a:t>- </a:t>
            </a:r>
            <a:r>
              <a:rPr lang="de-DE" sz="1400" dirty="0" err="1">
                <a:latin typeface="+mn-lt"/>
              </a:rPr>
              <a:t>mem</a:t>
            </a:r>
            <a:r>
              <a:rPr lang="de-DE" sz="1400" dirty="0">
                <a:latin typeface="+mn-lt"/>
              </a:rPr>
              <a:t>, </a:t>
            </a:r>
            <a:r>
              <a:rPr lang="de-DE" sz="1400" dirty="0" err="1">
                <a:latin typeface="+mn-lt"/>
              </a:rPr>
              <a:t>res</a:t>
            </a:r>
            <a:endParaRPr lang="en-US" sz="1400" dirty="0">
              <a:latin typeface="+mn-lt"/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9761538" y="1768475"/>
            <a:ext cx="1225550" cy="1368425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de-DE" sz="1400" dirty="0">
                <a:latin typeface="+mn-lt"/>
              </a:rPr>
              <a:t>Random </a:t>
            </a:r>
            <a:r>
              <a:rPr lang="de-DE" sz="1400" dirty="0" err="1">
                <a:latin typeface="+mn-lt"/>
              </a:rPr>
              <a:t>Pairwise</a:t>
            </a:r>
            <a:r>
              <a:rPr lang="de-DE" sz="1400" dirty="0">
                <a:latin typeface="+mn-lt"/>
              </a:rPr>
              <a:t> Key</a:t>
            </a:r>
          </a:p>
          <a:p>
            <a:pPr>
              <a:defRPr/>
            </a:pPr>
            <a:endParaRPr lang="de-DE" sz="1400" dirty="0">
              <a:latin typeface="+mn-lt"/>
            </a:endParaRPr>
          </a:p>
          <a:p>
            <a:pPr>
              <a:defRPr/>
            </a:pPr>
            <a:r>
              <a:rPr lang="de-DE" sz="1400" dirty="0">
                <a:latin typeface="+mn-lt"/>
              </a:rPr>
              <a:t>+ sec, </a:t>
            </a:r>
            <a:r>
              <a:rPr lang="de-DE" sz="1400" dirty="0" err="1">
                <a:latin typeface="+mn-lt"/>
              </a:rPr>
              <a:t>sca</a:t>
            </a:r>
            <a:endParaRPr lang="de-DE" sz="1400" dirty="0">
              <a:latin typeface="+mn-lt"/>
            </a:endParaRPr>
          </a:p>
          <a:p>
            <a:pPr>
              <a:defRPr/>
            </a:pPr>
            <a:r>
              <a:rPr lang="de-DE" sz="1400" dirty="0">
                <a:latin typeface="+mn-lt"/>
              </a:rPr>
              <a:t>- </a:t>
            </a:r>
            <a:r>
              <a:rPr lang="de-DE" sz="1400" dirty="0" err="1">
                <a:latin typeface="+mn-lt"/>
              </a:rPr>
              <a:t>mem</a:t>
            </a:r>
            <a:r>
              <a:rPr lang="de-DE" sz="1400" dirty="0">
                <a:latin typeface="+mn-lt"/>
              </a:rPr>
              <a:t>, </a:t>
            </a:r>
            <a:r>
              <a:rPr lang="de-DE" sz="1400" dirty="0" err="1">
                <a:latin typeface="+mn-lt"/>
              </a:rPr>
              <a:t>res</a:t>
            </a:r>
            <a:endParaRPr lang="en-US" sz="1400" dirty="0">
              <a:latin typeface="+mn-lt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9920288" y="1624013"/>
            <a:ext cx="1223962" cy="1368425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de-DE" sz="1400" dirty="0">
                <a:latin typeface="+mn-lt"/>
              </a:rPr>
              <a:t>Random </a:t>
            </a:r>
            <a:r>
              <a:rPr lang="de-DE" sz="1400" dirty="0" err="1">
                <a:latin typeface="+mn-lt"/>
              </a:rPr>
              <a:t>Pairwise</a:t>
            </a:r>
            <a:r>
              <a:rPr lang="de-DE" sz="1400" dirty="0">
                <a:latin typeface="+mn-lt"/>
              </a:rPr>
              <a:t> Key</a:t>
            </a:r>
          </a:p>
          <a:p>
            <a:pPr>
              <a:defRPr/>
            </a:pPr>
            <a:endParaRPr lang="de-DE" sz="1400" dirty="0">
              <a:latin typeface="+mn-lt"/>
            </a:endParaRPr>
          </a:p>
          <a:p>
            <a:pPr>
              <a:defRPr/>
            </a:pPr>
            <a:r>
              <a:rPr lang="de-DE" sz="1400" dirty="0">
                <a:latin typeface="+mn-lt"/>
              </a:rPr>
              <a:t>+ sec, </a:t>
            </a:r>
            <a:r>
              <a:rPr lang="de-DE" sz="1400" dirty="0" err="1">
                <a:latin typeface="+mn-lt"/>
              </a:rPr>
              <a:t>sca</a:t>
            </a:r>
            <a:endParaRPr lang="de-DE" sz="1400" dirty="0">
              <a:latin typeface="+mn-lt"/>
            </a:endParaRPr>
          </a:p>
          <a:p>
            <a:pPr>
              <a:defRPr/>
            </a:pPr>
            <a:r>
              <a:rPr lang="de-DE" sz="1400" dirty="0">
                <a:latin typeface="+mn-lt"/>
              </a:rPr>
              <a:t>- </a:t>
            </a:r>
            <a:r>
              <a:rPr lang="de-DE" sz="1400" dirty="0" err="1">
                <a:latin typeface="+mn-lt"/>
              </a:rPr>
              <a:t>mem</a:t>
            </a:r>
            <a:r>
              <a:rPr lang="de-DE" sz="1400" dirty="0">
                <a:latin typeface="+mn-lt"/>
              </a:rPr>
              <a:t>, </a:t>
            </a:r>
            <a:r>
              <a:rPr lang="de-DE" sz="1400" dirty="0" err="1">
                <a:latin typeface="+mn-lt"/>
              </a:rPr>
              <a:t>res</a:t>
            </a:r>
            <a:endParaRPr lang="en-US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5545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Zusammenfassung Stand der Technik</a:t>
            </a:r>
          </a:p>
        </p:txBody>
      </p:sp>
      <p:graphicFrame>
        <p:nvGraphicFramePr>
          <p:cNvPr id="4" name="Group 103"/>
          <p:cNvGraphicFramePr>
            <a:graphicFrameLocks/>
          </p:cNvGraphicFramePr>
          <p:nvPr/>
        </p:nvGraphicFramePr>
        <p:xfrm>
          <a:off x="688975" y="1839913"/>
          <a:ext cx="9577387" cy="5768982"/>
        </p:xfrm>
        <a:graphic>
          <a:graphicData uri="http://schemas.openxmlformats.org/drawingml/2006/table">
            <a:tbl>
              <a:tblPr/>
              <a:tblGrid>
                <a:gridCol w="2117639"/>
                <a:gridCol w="1864937"/>
                <a:gridCol w="1864937"/>
                <a:gridCol w="1864937"/>
                <a:gridCol w="1864937"/>
              </a:tblGrid>
              <a:tr h="676300">
                <a:tc>
                  <a:txBody>
                    <a:bodyPr/>
                    <a:lstStyle/>
                    <a:p>
                      <a:pPr marL="0" marR="0" lvl="0" indent="0" algn="l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SNACK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FABRIC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KMS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Cionca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1158382">
                <a:tc>
                  <a:txBody>
                    <a:bodyPr/>
                    <a:lstStyle/>
                    <a:p>
                      <a:pPr marL="0" marR="0" lvl="0" indent="0" algn="l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Art</a:t>
                      </a:r>
                    </a:p>
                  </a:txBody>
                  <a:tcPr marL="91453" marR="91453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Macroprogramm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Konfigurierbare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Middleware</a:t>
                      </a: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Vorschläge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für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Sicherheits-anforderungen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Vorschläge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für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Sicherheits-anforderungen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8382">
                <a:tc>
                  <a:txBody>
                    <a:bodyPr/>
                    <a:lstStyle/>
                    <a:p>
                      <a:pPr marL="0" marR="0" lvl="0" indent="0" algn="l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Ergebnis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marL="91453" marR="91453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Implementierbares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Programm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Middleware und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Netzwerk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Konfiguration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Auswahl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von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Komponenten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Auswahl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von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Komponenten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19">
                <a:tc>
                  <a:txBody>
                    <a:bodyPr/>
                    <a:lstStyle/>
                    <a:p>
                      <a:pPr marL="0" marR="0" lvl="0" indent="0" algn="l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Zielgruppe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Programmierer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Techniker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Techniker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Endanwender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(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durch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Eingabedialog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)</a:t>
                      </a: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76300">
                <a:tc>
                  <a:txBody>
                    <a:bodyPr/>
                    <a:lstStyle/>
                    <a:p>
                      <a:pPr marL="0" marR="0" lvl="0" indent="0" algn="l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Sicherheit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Filter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für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Komponenten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Gefilterte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Vorschläge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Gefilterte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Vorschläge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73125">
                <a:tc>
                  <a:txBody>
                    <a:bodyPr/>
                    <a:lstStyle/>
                    <a:p>
                      <a:pPr marL="0" marR="0" lvl="0" indent="0" algn="l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Anwendung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Macro Code</a:t>
                      </a: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Datenstrom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4969">
                <a:tc>
                  <a:txBody>
                    <a:bodyPr/>
                    <a:lstStyle/>
                    <a:p>
                      <a:pPr marL="0" marR="0" lvl="0" indent="0" algn="l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Erweiterbarkeit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Nein, compiler-intern</a:t>
                      </a: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Nicht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dokumentiert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Nicht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dokumentiert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41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ja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53" marR="91453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06407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976313"/>
            <a:ext cx="6934200" cy="355600"/>
          </a:xfrm>
        </p:spPr>
        <p:txBody>
          <a:bodyPr/>
          <a:lstStyle/>
          <a:p>
            <a:r>
              <a:rPr lang="de-DE" smtClean="0"/>
              <a:t>ConfigKIT Entwicklungsansatz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Motivation Drahtlose Sensornetzwerke:</a:t>
            </a:r>
            <a:br>
              <a:rPr lang="de-DE" dirty="0" smtClean="0"/>
            </a:br>
            <a:r>
              <a:rPr lang="de-DE" dirty="0" smtClean="0"/>
              <a:t>In-Netzwerk-Aggregation als Fallstudie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Stand der Technik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sz="2800" dirty="0" err="1" smtClean="0">
                <a:solidFill>
                  <a:srgbClr val="FF0000"/>
                </a:solidFill>
              </a:rPr>
              <a:t>ConfigKIT</a:t>
            </a:r>
            <a:r>
              <a:rPr lang="de-DE" sz="2800" dirty="0" smtClean="0">
                <a:solidFill>
                  <a:srgbClr val="FF0000"/>
                </a:solidFill>
              </a:rPr>
              <a:t> </a:t>
            </a:r>
            <a:r>
              <a:rPr lang="de-DE" sz="2800" dirty="0">
                <a:solidFill>
                  <a:srgbClr val="FF0000"/>
                </a:solidFill>
              </a:rPr>
              <a:t>Entwicklungsansatz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Modelle zur Bewertung von Sicherheitseigenschaften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Evaluierungsergebnisse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Abschluss</a:t>
            </a:r>
          </a:p>
          <a:p>
            <a:pPr marL="0" indent="0">
              <a:buFontTx/>
              <a:buNone/>
              <a:defRPr/>
            </a:pPr>
            <a:endParaRPr lang="de-DE" dirty="0" smtClean="0"/>
          </a:p>
          <a:p>
            <a:pPr marL="0" indent="0">
              <a:buFontTx/>
              <a:buNone/>
              <a:defRPr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xmlns="" val="1502627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Entwicklungsprozess für WSNs</a:t>
            </a:r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524000" y="2566988"/>
            <a:ext cx="8153400" cy="3857625"/>
          </a:xfrm>
          <a:noFill/>
        </p:spPr>
      </p:pic>
      <p:sp>
        <p:nvSpPr>
          <p:cNvPr id="5" name="Rechteck 4"/>
          <p:cNvSpPr/>
          <p:nvPr/>
        </p:nvSpPr>
        <p:spPr bwMode="auto">
          <a:xfrm>
            <a:off x="1554163" y="5945188"/>
            <a:ext cx="2411412" cy="115093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dirty="0">
                <a:latin typeface="+mn-lt"/>
              </a:rPr>
              <a:t>Anforderungs-</a:t>
            </a:r>
            <a:br>
              <a:rPr lang="de-DE" sz="1800" dirty="0">
                <a:latin typeface="+mn-lt"/>
              </a:rPr>
            </a:br>
            <a:r>
              <a:rPr lang="de-DE" sz="1800" dirty="0" err="1">
                <a:latin typeface="+mn-lt"/>
              </a:rPr>
              <a:t>definition</a:t>
            </a:r>
            <a:endParaRPr lang="de-DE" sz="1800" dirty="0">
              <a:latin typeface="+mn-lt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4073525" y="6016625"/>
            <a:ext cx="2124075" cy="1079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dirty="0">
                <a:latin typeface="+mn-lt"/>
              </a:rPr>
              <a:t>Komponenten-</a:t>
            </a:r>
            <a:br>
              <a:rPr lang="de-DE" sz="1800" dirty="0">
                <a:latin typeface="+mn-lt"/>
              </a:rPr>
            </a:br>
            <a:r>
              <a:rPr lang="de-DE" sz="1800" dirty="0" err="1">
                <a:latin typeface="+mn-lt"/>
              </a:rPr>
              <a:t>auswahl</a:t>
            </a:r>
            <a:endParaRPr lang="de-DE" sz="1800" dirty="0">
              <a:latin typeface="+mn-lt"/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6089650" y="6016625"/>
            <a:ext cx="2124075" cy="1079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dirty="0">
                <a:latin typeface="+mn-lt"/>
              </a:rPr>
              <a:t>System-</a:t>
            </a:r>
            <a:br>
              <a:rPr lang="de-DE" sz="1800" dirty="0">
                <a:latin typeface="+mn-lt"/>
              </a:rPr>
            </a:br>
            <a:r>
              <a:rPr lang="de-DE" sz="1800" dirty="0" err="1">
                <a:latin typeface="+mn-lt"/>
              </a:rPr>
              <a:t>zusammenstellung</a:t>
            </a:r>
            <a:endParaRPr lang="de-DE" sz="1800" dirty="0">
              <a:latin typeface="+mn-lt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8142288" y="6016625"/>
            <a:ext cx="2124075" cy="1079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dirty="0">
                <a:latin typeface="+mn-lt"/>
              </a:rPr>
              <a:t>Ausbringen</a:t>
            </a:r>
          </a:p>
        </p:txBody>
      </p:sp>
      <p:sp>
        <p:nvSpPr>
          <p:cNvPr id="2" name="Ellipse 1"/>
          <p:cNvSpPr>
            <a:spLocks noChangeArrowheads="1"/>
          </p:cNvSpPr>
          <p:nvPr/>
        </p:nvSpPr>
        <p:spPr bwMode="auto">
          <a:xfrm>
            <a:off x="1481138" y="2271713"/>
            <a:ext cx="4968875" cy="388937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44586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/>
          <p:cNvSpPr/>
          <p:nvPr/>
        </p:nvSpPr>
        <p:spPr bwMode="auto">
          <a:xfrm>
            <a:off x="2128838" y="2055813"/>
            <a:ext cx="2413000" cy="431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i="1" dirty="0">
                <a:latin typeface="+mn-lt"/>
              </a:rPr>
              <a:t>Nutzer </a:t>
            </a:r>
            <a:br>
              <a:rPr lang="de-DE" sz="1800" i="1" dirty="0">
                <a:latin typeface="+mn-lt"/>
              </a:rPr>
            </a:br>
            <a:r>
              <a:rPr lang="de-DE" sz="1800" i="1" dirty="0">
                <a:latin typeface="+mn-lt"/>
              </a:rPr>
              <a:t>definiert</a:t>
            </a:r>
          </a:p>
        </p:txBody>
      </p:sp>
      <p:sp>
        <p:nvSpPr>
          <p:cNvPr id="14339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Technischer Ansatz</a:t>
            </a:r>
          </a:p>
        </p:txBody>
      </p:sp>
      <p:sp>
        <p:nvSpPr>
          <p:cNvPr id="14340" name="Inhaltsplatzhalter 2"/>
          <p:cNvSpPr>
            <a:spLocks noGrp="1"/>
          </p:cNvSpPr>
          <p:nvPr>
            <p:ph idx="1"/>
          </p:nvPr>
        </p:nvSpPr>
        <p:spPr>
          <a:xfrm>
            <a:off x="10490200" y="6872288"/>
            <a:ext cx="850900" cy="1128712"/>
          </a:xfrm>
        </p:spPr>
        <p:txBody>
          <a:bodyPr/>
          <a:lstStyle/>
          <a:p>
            <a:endParaRPr lang="de-DE" sz="2000" smtClean="0"/>
          </a:p>
        </p:txBody>
      </p:sp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2450" y="1584325"/>
            <a:ext cx="75247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eck 2"/>
          <p:cNvSpPr>
            <a:spLocks noChangeArrowheads="1"/>
          </p:cNvSpPr>
          <p:nvPr/>
        </p:nvSpPr>
        <p:spPr bwMode="auto">
          <a:xfrm>
            <a:off x="257175" y="1560513"/>
            <a:ext cx="2447925" cy="5895975"/>
          </a:xfrm>
          <a:prstGeom prst="rect">
            <a:avLst/>
          </a:prstGeom>
          <a:noFill/>
          <a:ln w="28575" algn="ctr">
            <a:solidFill>
              <a:schemeClr val="tx1"/>
            </a:solidFill>
            <a:prstDash val="sysDot"/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r>
              <a:rPr lang="de-DE" sz="2000" dirty="0">
                <a:latin typeface="+mn-lt"/>
              </a:rPr>
              <a:t>Anforderungs-definition</a:t>
            </a:r>
          </a:p>
        </p:txBody>
      </p:sp>
      <p:sp>
        <p:nvSpPr>
          <p:cNvPr id="6" name="Rechteck 2"/>
          <p:cNvSpPr>
            <a:spLocks noChangeArrowheads="1"/>
          </p:cNvSpPr>
          <p:nvPr/>
        </p:nvSpPr>
        <p:spPr bwMode="auto">
          <a:xfrm>
            <a:off x="373063" y="2632075"/>
            <a:ext cx="2189162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Nutzer-</a:t>
            </a:r>
            <a:br>
              <a:rPr lang="de-DE" sz="2000" dirty="0">
                <a:latin typeface="+mn-lt"/>
              </a:rPr>
            </a:br>
            <a:r>
              <a:rPr lang="de-DE" sz="2000" dirty="0">
                <a:latin typeface="+mn-lt"/>
              </a:rPr>
              <a:t>Anforderungen</a:t>
            </a:r>
          </a:p>
        </p:txBody>
      </p:sp>
      <p:sp>
        <p:nvSpPr>
          <p:cNvPr id="7" name="Rechteck 2"/>
          <p:cNvSpPr>
            <a:spLocks noChangeArrowheads="1"/>
          </p:cNvSpPr>
          <p:nvPr/>
        </p:nvSpPr>
        <p:spPr bwMode="auto">
          <a:xfrm>
            <a:off x="8812213" y="5513388"/>
            <a:ext cx="2246312" cy="1008062"/>
          </a:xfrm>
          <a:prstGeom prst="rect">
            <a:avLst/>
          </a:prstGeom>
          <a:noFill/>
          <a:ln w="28575" algn="ctr">
            <a:solidFill>
              <a:schemeClr val="bg2">
                <a:lumMod val="40000"/>
                <a:lumOff val="60000"/>
              </a:schemeClr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solidFill>
                  <a:schemeClr val="bg2">
                    <a:lumMod val="40000"/>
                    <a:lumOff val="60000"/>
                  </a:schemeClr>
                </a:solidFill>
                <a:latin typeface="+mn-lt"/>
              </a:rPr>
              <a:t>Konfiguration</a:t>
            </a:r>
          </a:p>
        </p:txBody>
      </p:sp>
      <p:sp>
        <p:nvSpPr>
          <p:cNvPr id="8" name="Rechteck 2"/>
          <p:cNvSpPr>
            <a:spLocks noChangeArrowheads="1"/>
          </p:cNvSpPr>
          <p:nvPr/>
        </p:nvSpPr>
        <p:spPr bwMode="auto">
          <a:xfrm>
            <a:off x="8537575" y="1584325"/>
            <a:ext cx="2665413" cy="5872163"/>
          </a:xfrm>
          <a:prstGeom prst="rect">
            <a:avLst/>
          </a:prstGeom>
          <a:noFill/>
          <a:ln w="28575" algn="ctr">
            <a:solidFill>
              <a:schemeClr val="bg2">
                <a:lumMod val="40000"/>
                <a:lumOff val="60000"/>
              </a:schemeClr>
            </a:solidFill>
            <a:prstDash val="sysDot"/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r>
              <a:rPr lang="de-DE" sz="2000" dirty="0">
                <a:solidFill>
                  <a:schemeClr val="bg2">
                    <a:lumMod val="40000"/>
                    <a:lumOff val="60000"/>
                  </a:schemeClr>
                </a:solidFill>
                <a:latin typeface="+mn-lt"/>
              </a:rPr>
              <a:t>Integration &amp; Ausbringung</a:t>
            </a:r>
          </a:p>
        </p:txBody>
      </p:sp>
      <p:sp>
        <p:nvSpPr>
          <p:cNvPr id="9" name="Rechteck 2"/>
          <p:cNvSpPr>
            <a:spLocks noChangeArrowheads="1"/>
          </p:cNvSpPr>
          <p:nvPr/>
        </p:nvSpPr>
        <p:spPr bwMode="auto">
          <a:xfrm>
            <a:off x="8812213" y="4000500"/>
            <a:ext cx="2246312" cy="1008063"/>
          </a:xfrm>
          <a:prstGeom prst="rect">
            <a:avLst/>
          </a:prstGeom>
          <a:noFill/>
          <a:ln w="28575" algn="ctr">
            <a:solidFill>
              <a:schemeClr val="bg2">
                <a:lumMod val="40000"/>
                <a:lumOff val="60000"/>
              </a:schemeClr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solidFill>
                  <a:schemeClr val="bg2">
                    <a:lumMod val="40000"/>
                    <a:lumOff val="60000"/>
                  </a:schemeClr>
                </a:solidFill>
                <a:latin typeface="+mn-lt"/>
              </a:rPr>
              <a:t>System</a:t>
            </a:r>
          </a:p>
        </p:txBody>
      </p:sp>
      <p:sp>
        <p:nvSpPr>
          <p:cNvPr id="10" name="Rechteck 2"/>
          <p:cNvSpPr>
            <a:spLocks noChangeArrowheads="1"/>
          </p:cNvSpPr>
          <p:nvPr/>
        </p:nvSpPr>
        <p:spPr bwMode="auto">
          <a:xfrm>
            <a:off x="8826500" y="2487613"/>
            <a:ext cx="2246313" cy="1008062"/>
          </a:xfrm>
          <a:prstGeom prst="rect">
            <a:avLst/>
          </a:prstGeom>
          <a:noFill/>
          <a:ln w="28575" algn="ctr">
            <a:solidFill>
              <a:schemeClr val="bg2">
                <a:lumMod val="40000"/>
                <a:lumOff val="60000"/>
              </a:schemeClr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solidFill>
                  <a:schemeClr val="bg2">
                    <a:lumMod val="40000"/>
                    <a:lumOff val="60000"/>
                  </a:schemeClr>
                </a:solidFill>
                <a:latin typeface="+mn-lt"/>
              </a:rPr>
              <a:t>Angeschlossenes System</a:t>
            </a:r>
          </a:p>
        </p:txBody>
      </p:sp>
      <p:sp>
        <p:nvSpPr>
          <p:cNvPr id="11" name="Rechteck 2"/>
          <p:cNvSpPr>
            <a:spLocks noChangeArrowheads="1"/>
          </p:cNvSpPr>
          <p:nvPr/>
        </p:nvSpPr>
        <p:spPr bwMode="auto">
          <a:xfrm>
            <a:off x="373063" y="5513388"/>
            <a:ext cx="2189162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technische</a:t>
            </a:r>
            <a:br>
              <a:rPr lang="de-DE" sz="2000" dirty="0">
                <a:latin typeface="+mn-lt"/>
              </a:rPr>
            </a:br>
            <a:r>
              <a:rPr lang="de-DE" sz="2000" dirty="0">
                <a:latin typeface="+mn-lt"/>
              </a:rPr>
              <a:t>Anforderungen</a:t>
            </a:r>
          </a:p>
        </p:txBody>
      </p:sp>
      <p:sp>
        <p:nvSpPr>
          <p:cNvPr id="12" name="Rechteck 2"/>
          <p:cNvSpPr>
            <a:spLocks noChangeArrowheads="1"/>
          </p:cNvSpPr>
          <p:nvPr/>
        </p:nvSpPr>
        <p:spPr bwMode="auto">
          <a:xfrm>
            <a:off x="2921000" y="4576763"/>
            <a:ext cx="5257800" cy="2879725"/>
          </a:xfrm>
          <a:prstGeom prst="rect">
            <a:avLst/>
          </a:prstGeom>
          <a:noFill/>
          <a:ln w="28575" algn="ctr">
            <a:solidFill>
              <a:schemeClr val="tx1"/>
            </a:solidFill>
            <a:prstDash val="sysDot"/>
            <a:round/>
            <a:headEnd/>
            <a:tailEnd/>
          </a:ln>
          <a:extLst/>
        </p:spPr>
        <p:txBody>
          <a:bodyPr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Komponentenauswahl</a:t>
            </a:r>
          </a:p>
        </p:txBody>
      </p:sp>
      <p:sp>
        <p:nvSpPr>
          <p:cNvPr id="14" name="Rechteck 2"/>
          <p:cNvSpPr>
            <a:spLocks noChangeArrowheads="1"/>
          </p:cNvSpPr>
          <p:nvPr/>
        </p:nvSpPr>
        <p:spPr bwMode="auto">
          <a:xfrm>
            <a:off x="3136900" y="5513388"/>
            <a:ext cx="2189163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Arbeitsmodell</a:t>
            </a:r>
          </a:p>
        </p:txBody>
      </p:sp>
      <p:sp>
        <p:nvSpPr>
          <p:cNvPr id="15" name="Rechteck 2"/>
          <p:cNvSpPr>
            <a:spLocks noChangeArrowheads="1"/>
          </p:cNvSpPr>
          <p:nvPr/>
        </p:nvSpPr>
        <p:spPr bwMode="auto">
          <a:xfrm>
            <a:off x="5916613" y="5513388"/>
            <a:ext cx="2189162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Komposition</a:t>
            </a:r>
          </a:p>
        </p:txBody>
      </p:sp>
      <p:sp>
        <p:nvSpPr>
          <p:cNvPr id="14352" name="Line 33"/>
          <p:cNvSpPr>
            <a:spLocks noChangeShapeType="1"/>
          </p:cNvSpPr>
          <p:nvPr/>
        </p:nvSpPr>
        <p:spPr bwMode="auto">
          <a:xfrm flipH="1">
            <a:off x="2562225" y="2241550"/>
            <a:ext cx="1800225" cy="75088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53" name="Line 33"/>
          <p:cNvSpPr>
            <a:spLocks noChangeShapeType="1"/>
          </p:cNvSpPr>
          <p:nvPr/>
        </p:nvSpPr>
        <p:spPr bwMode="auto">
          <a:xfrm>
            <a:off x="1481138" y="3640138"/>
            <a:ext cx="0" cy="187325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54" name="Line 33"/>
          <p:cNvSpPr>
            <a:spLocks noChangeShapeType="1"/>
          </p:cNvSpPr>
          <p:nvPr/>
        </p:nvSpPr>
        <p:spPr bwMode="auto">
          <a:xfrm>
            <a:off x="2562225" y="5989638"/>
            <a:ext cx="574675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55" name="Line 33"/>
          <p:cNvSpPr>
            <a:spLocks noChangeShapeType="1"/>
          </p:cNvSpPr>
          <p:nvPr/>
        </p:nvSpPr>
        <p:spPr bwMode="auto">
          <a:xfrm>
            <a:off x="5326063" y="6021388"/>
            <a:ext cx="576262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56" name="Line 33"/>
          <p:cNvSpPr>
            <a:spLocks noChangeShapeType="1"/>
          </p:cNvSpPr>
          <p:nvPr/>
        </p:nvSpPr>
        <p:spPr bwMode="auto">
          <a:xfrm>
            <a:off x="8105775" y="6021388"/>
            <a:ext cx="706438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33"/>
          <p:cNvSpPr>
            <a:spLocks noChangeShapeType="1"/>
          </p:cNvSpPr>
          <p:nvPr/>
        </p:nvSpPr>
        <p:spPr bwMode="auto">
          <a:xfrm flipV="1">
            <a:off x="9871075" y="5008563"/>
            <a:ext cx="0" cy="504825"/>
          </a:xfrm>
          <a:prstGeom prst="line">
            <a:avLst/>
          </a:prstGeom>
          <a:noFill/>
          <a:ln w="31750">
            <a:solidFill>
              <a:schemeClr val="bg2">
                <a:lumMod val="40000"/>
                <a:lumOff val="60000"/>
              </a:schemeClr>
            </a:solidFill>
            <a:round/>
            <a:headEnd/>
            <a:tailEnd type="arrow" w="lg" len="lg"/>
          </a:ln>
          <a:extLst/>
        </p:spPr>
        <p:txBody>
          <a:bodyPr/>
          <a:lstStyle/>
          <a:p>
            <a:pPr>
              <a:defRPr/>
            </a:pPr>
            <a:endParaRPr lang="de-DE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3" name="Line 33"/>
          <p:cNvSpPr>
            <a:spLocks noChangeShapeType="1"/>
          </p:cNvSpPr>
          <p:nvPr/>
        </p:nvSpPr>
        <p:spPr bwMode="auto">
          <a:xfrm flipV="1">
            <a:off x="9871075" y="3495675"/>
            <a:ext cx="0" cy="504825"/>
          </a:xfrm>
          <a:prstGeom prst="line">
            <a:avLst/>
          </a:prstGeom>
          <a:noFill/>
          <a:ln w="31750">
            <a:solidFill>
              <a:schemeClr val="bg2">
                <a:lumMod val="40000"/>
                <a:lumOff val="60000"/>
              </a:schemeClr>
            </a:solidFill>
            <a:round/>
            <a:headEnd/>
            <a:tailEnd type="arrow" w="lg" len="lg"/>
          </a:ln>
          <a:extLst/>
        </p:spPr>
        <p:txBody>
          <a:bodyPr/>
          <a:lstStyle/>
          <a:p>
            <a:pPr>
              <a:defRPr/>
            </a:pPr>
            <a:endParaRPr lang="de-DE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4" name="Abgerundetes Rechteck 23"/>
          <p:cNvSpPr/>
          <p:nvPr/>
        </p:nvSpPr>
        <p:spPr bwMode="auto">
          <a:xfrm>
            <a:off x="112713" y="4073525"/>
            <a:ext cx="2305050" cy="1079500"/>
          </a:xfrm>
          <a:prstGeom prst="roundRect">
            <a:avLst/>
          </a:prstGeom>
          <a:solidFill>
            <a:srgbClr val="00CC99">
              <a:alpha val="7098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800" dirty="0" err="1">
                <a:latin typeface="+mn-lt"/>
              </a:rPr>
              <a:t>Wie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Anforderungen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erheben</a:t>
            </a:r>
            <a:r>
              <a:rPr lang="en-US" sz="1800" dirty="0">
                <a:latin typeface="+mn-lt"/>
              </a:rPr>
              <a:t> und </a:t>
            </a:r>
            <a:r>
              <a:rPr lang="en-US" sz="1800" dirty="0" err="1">
                <a:latin typeface="+mn-lt"/>
              </a:rPr>
              <a:t>ableiten</a:t>
            </a:r>
            <a:r>
              <a:rPr lang="en-US" sz="1800" dirty="0">
                <a:latin typeface="+mn-lt"/>
              </a:rPr>
              <a:t>?</a:t>
            </a:r>
          </a:p>
        </p:txBody>
      </p:sp>
      <p:sp>
        <p:nvSpPr>
          <p:cNvPr id="25" name="Abgerundetes Rechteck 24"/>
          <p:cNvSpPr/>
          <p:nvPr/>
        </p:nvSpPr>
        <p:spPr bwMode="auto">
          <a:xfrm>
            <a:off x="2778125" y="6521450"/>
            <a:ext cx="2159000" cy="1079500"/>
          </a:xfrm>
          <a:prstGeom prst="roundRect">
            <a:avLst/>
          </a:prstGeom>
          <a:solidFill>
            <a:srgbClr val="00CC99">
              <a:alpha val="7098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800" dirty="0" err="1">
                <a:latin typeface="+mn-lt"/>
              </a:rPr>
              <a:t>Wie  enscheiden ob das System korrekt ist?</a:t>
            </a:r>
          </a:p>
        </p:txBody>
      </p:sp>
      <p:sp>
        <p:nvSpPr>
          <p:cNvPr id="26" name="Abgerundetes Rechteck 25"/>
          <p:cNvSpPr/>
          <p:nvPr/>
        </p:nvSpPr>
        <p:spPr bwMode="auto">
          <a:xfrm>
            <a:off x="5902325" y="6521450"/>
            <a:ext cx="2159000" cy="1079500"/>
          </a:xfrm>
          <a:prstGeom prst="roundRect">
            <a:avLst/>
          </a:prstGeom>
          <a:solidFill>
            <a:srgbClr val="00CC99">
              <a:alpha val="7098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800" dirty="0" err="1">
                <a:latin typeface="+mn-lt"/>
              </a:rPr>
              <a:t>Wie  das System modellieren?</a:t>
            </a:r>
          </a:p>
        </p:txBody>
      </p:sp>
      <p:sp>
        <p:nvSpPr>
          <p:cNvPr id="27" name="Abgerundetes Rechteck 26"/>
          <p:cNvSpPr/>
          <p:nvPr/>
        </p:nvSpPr>
        <p:spPr bwMode="auto">
          <a:xfrm>
            <a:off x="3570288" y="3495675"/>
            <a:ext cx="2305050" cy="1079500"/>
          </a:xfrm>
          <a:prstGeom prst="roundRect">
            <a:avLst/>
          </a:prstGeom>
          <a:solidFill>
            <a:srgbClr val="00CC99">
              <a:alpha val="7098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800" dirty="0" err="1">
                <a:latin typeface="+mn-lt"/>
              </a:rPr>
              <a:t>Formal/technischer </a:t>
            </a:r>
          </a:p>
          <a:p>
            <a:pPr algn="ctr">
              <a:defRPr/>
            </a:pPr>
            <a:r>
              <a:rPr lang="en-US" sz="1800" dirty="0" err="1">
                <a:latin typeface="+mn-lt"/>
              </a:rPr>
              <a:t>Rahmen</a:t>
            </a:r>
          </a:p>
        </p:txBody>
      </p:sp>
    </p:spTree>
    <p:extLst>
      <p:ext uri="{BB962C8B-B14F-4D97-AF65-F5344CB8AC3E}">
        <p14:creationId xmlns:p14="http://schemas.microsoft.com/office/powerpoint/2010/main" xmlns="" val="3870066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Entwicklungsmethodik </a:t>
            </a:r>
          </a:p>
        </p:txBody>
      </p:sp>
      <p:sp>
        <p:nvSpPr>
          <p:cNvPr id="4" name="Flussdiagramm: Magnetplattenspeicher 3"/>
          <p:cNvSpPr/>
          <p:nvPr/>
        </p:nvSpPr>
        <p:spPr bwMode="auto">
          <a:xfrm>
            <a:off x="977900" y="1839913"/>
            <a:ext cx="1943100" cy="1368425"/>
          </a:xfrm>
          <a:prstGeom prst="flowChartMagneticDisk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Anforderungs-Datenbank</a:t>
            </a:r>
          </a:p>
        </p:txBody>
      </p:sp>
      <p:sp>
        <p:nvSpPr>
          <p:cNvPr id="5" name="Flussdiagramm: Magnetplattenspeicher 4"/>
          <p:cNvSpPr/>
          <p:nvPr/>
        </p:nvSpPr>
        <p:spPr bwMode="auto">
          <a:xfrm>
            <a:off x="4672013" y="1839913"/>
            <a:ext cx="1943100" cy="1368425"/>
          </a:xfrm>
          <a:prstGeom prst="flowChartMagneticDisk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Eigenschaften-Datenbank</a:t>
            </a:r>
          </a:p>
        </p:txBody>
      </p:sp>
      <p:sp>
        <p:nvSpPr>
          <p:cNvPr id="6" name="Flussdiagramm: Magnetplattenspeicher 5"/>
          <p:cNvSpPr/>
          <p:nvPr/>
        </p:nvSpPr>
        <p:spPr bwMode="auto">
          <a:xfrm>
            <a:off x="8610600" y="1839913"/>
            <a:ext cx="1943100" cy="1368425"/>
          </a:xfrm>
          <a:prstGeom prst="flowChartMagneticDisk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Komponenten-Datenbank</a:t>
            </a:r>
          </a:p>
        </p:txBody>
      </p:sp>
      <p:pic>
        <p:nvPicPr>
          <p:cNvPr id="153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713" y="1839913"/>
            <a:ext cx="75247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hteck 2"/>
          <p:cNvSpPr>
            <a:spLocks noChangeArrowheads="1"/>
          </p:cNvSpPr>
          <p:nvPr/>
        </p:nvSpPr>
        <p:spPr bwMode="auto">
          <a:xfrm>
            <a:off x="655638" y="4287838"/>
            <a:ext cx="2189162" cy="17287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Anforderungen</a:t>
            </a:r>
          </a:p>
        </p:txBody>
      </p:sp>
      <p:sp>
        <p:nvSpPr>
          <p:cNvPr id="9" name="Rechteck 2"/>
          <p:cNvSpPr>
            <a:spLocks noChangeArrowheads="1"/>
          </p:cNvSpPr>
          <p:nvPr/>
        </p:nvSpPr>
        <p:spPr bwMode="auto">
          <a:xfrm>
            <a:off x="4548188" y="4287838"/>
            <a:ext cx="2189162" cy="17287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Arbeitsmodell</a:t>
            </a:r>
          </a:p>
        </p:txBody>
      </p:sp>
      <p:sp>
        <p:nvSpPr>
          <p:cNvPr id="10" name="Rechteck 2"/>
          <p:cNvSpPr>
            <a:spLocks noChangeArrowheads="1"/>
          </p:cNvSpPr>
          <p:nvPr/>
        </p:nvSpPr>
        <p:spPr bwMode="auto">
          <a:xfrm>
            <a:off x="8488363" y="4287838"/>
            <a:ext cx="2189162" cy="17287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Komposition</a:t>
            </a:r>
          </a:p>
        </p:txBody>
      </p:sp>
      <p:sp>
        <p:nvSpPr>
          <p:cNvPr id="12" name="Rechteck 11"/>
          <p:cNvSpPr/>
          <p:nvPr/>
        </p:nvSpPr>
        <p:spPr bwMode="auto">
          <a:xfrm>
            <a:off x="2454275" y="4648200"/>
            <a:ext cx="2411413" cy="431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i="1" dirty="0" err="1">
                <a:latin typeface="+mn-lt"/>
              </a:rPr>
              <a:t>init</a:t>
            </a:r>
            <a:endParaRPr lang="de-DE" sz="1800" i="1" dirty="0">
              <a:latin typeface="+mn-lt"/>
            </a:endParaRPr>
          </a:p>
        </p:txBody>
      </p:sp>
      <p:sp>
        <p:nvSpPr>
          <p:cNvPr id="13" name="Pfeil nach rechts 12"/>
          <p:cNvSpPr/>
          <p:nvPr/>
        </p:nvSpPr>
        <p:spPr bwMode="auto">
          <a:xfrm>
            <a:off x="6737350" y="5513388"/>
            <a:ext cx="1751013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14" name="Rechteck 13"/>
          <p:cNvSpPr/>
          <p:nvPr/>
        </p:nvSpPr>
        <p:spPr bwMode="auto">
          <a:xfrm>
            <a:off x="6273800" y="6016625"/>
            <a:ext cx="2411413" cy="431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i="1" dirty="0">
                <a:latin typeface="+mn-lt"/>
              </a:rPr>
              <a:t>Input für </a:t>
            </a:r>
            <a:br>
              <a:rPr lang="de-DE" sz="1800" i="1" dirty="0">
                <a:latin typeface="+mn-lt"/>
              </a:rPr>
            </a:br>
            <a:r>
              <a:rPr lang="de-DE" sz="1800" i="1" dirty="0">
                <a:latin typeface="+mn-lt"/>
              </a:rPr>
              <a:t>Auswahl</a:t>
            </a:r>
          </a:p>
        </p:txBody>
      </p:sp>
      <p:sp>
        <p:nvSpPr>
          <p:cNvPr id="15" name="Pfeil nach rechts 14"/>
          <p:cNvSpPr/>
          <p:nvPr/>
        </p:nvSpPr>
        <p:spPr bwMode="auto">
          <a:xfrm rot="10800000">
            <a:off x="6737350" y="4721225"/>
            <a:ext cx="1751013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16" name="Rechteck 15"/>
          <p:cNvSpPr/>
          <p:nvPr/>
        </p:nvSpPr>
        <p:spPr bwMode="auto">
          <a:xfrm>
            <a:off x="6450013" y="4360863"/>
            <a:ext cx="2411412" cy="431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i="1" dirty="0">
                <a:latin typeface="+mn-lt"/>
              </a:rPr>
              <a:t>Auswahl</a:t>
            </a:r>
          </a:p>
        </p:txBody>
      </p:sp>
      <p:sp>
        <p:nvSpPr>
          <p:cNvPr id="18" name="Pfeil nach rechts 17"/>
          <p:cNvSpPr/>
          <p:nvPr/>
        </p:nvSpPr>
        <p:spPr bwMode="auto">
          <a:xfrm rot="5400000">
            <a:off x="5181600" y="3540126"/>
            <a:ext cx="923925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9097963" y="5476875"/>
            <a:ext cx="1870075" cy="15113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400" y="13782"/>
                  <a:pt x="7817" y="16200"/>
                  <a:pt x="10800" y="16200"/>
                </a:cubicBezTo>
                <a:cubicBezTo>
                  <a:pt x="12527" y="16200"/>
                  <a:pt x="14150" y="15373"/>
                  <a:pt x="15167" y="13976"/>
                </a:cubicBezTo>
                <a:lnTo>
                  <a:pt x="19534" y="17152"/>
                </a:lnTo>
                <a:cubicBezTo>
                  <a:pt x="17501" y="19946"/>
                  <a:pt x="14255" y="21599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10377" tIns="55189" rIns="110377" bIns="55189" anchor="ctr"/>
          <a:lstStyle/>
          <a:p>
            <a:endParaRPr lang="en-US"/>
          </a:p>
        </p:txBody>
      </p:sp>
      <p:sp>
        <p:nvSpPr>
          <p:cNvPr id="21" name="Rechteck 20"/>
          <p:cNvSpPr/>
          <p:nvPr/>
        </p:nvSpPr>
        <p:spPr bwMode="auto">
          <a:xfrm>
            <a:off x="9021763" y="7204075"/>
            <a:ext cx="2411412" cy="431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i="1" dirty="0">
                <a:latin typeface="+mn-lt"/>
              </a:rPr>
              <a:t>Suche nach Komponenten</a:t>
            </a:r>
          </a:p>
        </p:txBody>
      </p:sp>
      <p:sp>
        <p:nvSpPr>
          <p:cNvPr id="22" name="Rechteck 21"/>
          <p:cNvSpPr/>
          <p:nvPr/>
        </p:nvSpPr>
        <p:spPr bwMode="auto">
          <a:xfrm>
            <a:off x="4437063" y="6426200"/>
            <a:ext cx="2413000" cy="431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b="1" dirty="0">
                <a:latin typeface="+mn-lt"/>
              </a:rPr>
              <a:t>Ziel: Konfliktfreiheit</a:t>
            </a:r>
          </a:p>
        </p:txBody>
      </p:sp>
      <p:sp>
        <p:nvSpPr>
          <p:cNvPr id="23" name="Pfeil nach rechts 22"/>
          <p:cNvSpPr/>
          <p:nvPr/>
        </p:nvSpPr>
        <p:spPr bwMode="auto">
          <a:xfrm rot="5400000">
            <a:off x="1379537" y="3525838"/>
            <a:ext cx="923925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24" name="Pfeil nach rechts 23"/>
          <p:cNvSpPr/>
          <p:nvPr/>
        </p:nvSpPr>
        <p:spPr bwMode="auto">
          <a:xfrm>
            <a:off x="2921000" y="5080000"/>
            <a:ext cx="1512888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25" name="Pfeil nach rechts 24"/>
          <p:cNvSpPr/>
          <p:nvPr/>
        </p:nvSpPr>
        <p:spPr bwMode="auto">
          <a:xfrm rot="5400000">
            <a:off x="9156700" y="3525838"/>
            <a:ext cx="923925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3605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Beispiel</a:t>
            </a:r>
            <a:endParaRPr lang="de-DE" smtClean="0"/>
          </a:p>
        </p:txBody>
      </p:sp>
      <p:sp>
        <p:nvSpPr>
          <p:cNvPr id="24579" name="Inhaltsplatzhalter 2"/>
          <p:cNvSpPr>
            <a:spLocks noGrp="1"/>
          </p:cNvSpPr>
          <p:nvPr>
            <p:ph idx="1"/>
          </p:nvPr>
        </p:nvSpPr>
        <p:spPr>
          <a:xfrm>
            <a:off x="257175" y="2360613"/>
            <a:ext cx="2233613" cy="515937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de-DE" smtClean="0"/>
              <a:t>INA</a:t>
            </a:r>
          </a:p>
          <a:p>
            <a:pPr marL="0" indent="0">
              <a:buFontTx/>
              <a:buNone/>
            </a:pPr>
            <a:endParaRPr lang="en-US" smtClean="0"/>
          </a:p>
          <a:p>
            <a:pPr marL="0" indent="0">
              <a:buFontTx/>
              <a:buNone/>
            </a:pPr>
            <a:r>
              <a:rPr lang="en-US" smtClean="0"/>
              <a:t>Sicherheit = gut</a:t>
            </a:r>
            <a:endParaRPr lang="de-DE" smtClean="0"/>
          </a:p>
        </p:txBody>
      </p:sp>
      <p:sp>
        <p:nvSpPr>
          <p:cNvPr id="9" name="Inhaltsplatzhalter 2"/>
          <p:cNvSpPr txBox="1">
            <a:spLocks/>
          </p:cNvSpPr>
          <p:nvPr/>
        </p:nvSpPr>
        <p:spPr bwMode="auto">
          <a:xfrm>
            <a:off x="9258300" y="4141788"/>
            <a:ext cx="23764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71" tIns="52686" rIns="105371" bIns="52686"/>
          <a:lstStyle>
            <a:lvl1pPr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sz="1800" b="1">
                <a:latin typeface="Arial" charset="0"/>
              </a:rPr>
              <a:t>Auswahl CaMyTs</a:t>
            </a:r>
          </a:p>
          <a:p>
            <a:pPr>
              <a:spcBef>
                <a:spcPct val="20000"/>
              </a:spcBef>
            </a:pPr>
            <a:endParaRPr lang="de-DE" sz="1800" b="1">
              <a:latin typeface="Arial" charset="0"/>
            </a:endParaRPr>
          </a:p>
        </p:txBody>
      </p:sp>
      <p:sp>
        <p:nvSpPr>
          <p:cNvPr id="10" name="Inhaltsplatzhalter 2"/>
          <p:cNvSpPr txBox="1">
            <a:spLocks/>
          </p:cNvSpPr>
          <p:nvPr/>
        </p:nvSpPr>
        <p:spPr bwMode="auto">
          <a:xfrm>
            <a:off x="9255125" y="2159000"/>
            <a:ext cx="2376488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71" tIns="52686" rIns="105371" bIns="52686"/>
          <a:lstStyle>
            <a:lvl1pPr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sz="1800" b="1">
                <a:latin typeface="Arial" charset="0"/>
              </a:rPr>
              <a:t>Auswahl AES</a:t>
            </a:r>
          </a:p>
          <a:p>
            <a:pPr>
              <a:spcBef>
                <a:spcPct val="20000"/>
              </a:spcBef>
            </a:pPr>
            <a:endParaRPr lang="de-DE" sz="1800" b="1">
              <a:latin typeface="Arial" charset="0"/>
            </a:endParaRPr>
          </a:p>
        </p:txBody>
      </p:sp>
      <p:sp>
        <p:nvSpPr>
          <p:cNvPr id="15" name="Rechteck 2"/>
          <p:cNvSpPr>
            <a:spLocks noChangeArrowheads="1"/>
          </p:cNvSpPr>
          <p:nvPr/>
        </p:nvSpPr>
        <p:spPr bwMode="auto">
          <a:xfrm>
            <a:off x="2417763" y="5916613"/>
            <a:ext cx="1439862" cy="6318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INA</a:t>
            </a:r>
          </a:p>
          <a:p>
            <a:pPr algn="ctr">
              <a:defRPr/>
            </a:pPr>
            <a:r>
              <a:rPr lang="de-DE" sz="2000" dirty="0">
                <a:latin typeface="+mn-lt"/>
              </a:rPr>
              <a:t>=1</a:t>
            </a:r>
          </a:p>
        </p:txBody>
      </p:sp>
      <p:sp>
        <p:nvSpPr>
          <p:cNvPr id="2" name="Ellipse 1"/>
          <p:cNvSpPr/>
          <p:nvPr/>
        </p:nvSpPr>
        <p:spPr bwMode="auto">
          <a:xfrm>
            <a:off x="2501900" y="6953250"/>
            <a:ext cx="1355725" cy="719138"/>
          </a:xfrm>
          <a:prstGeom prst="ellipse">
            <a:avLst/>
          </a:prstGeom>
          <a:solidFill>
            <a:srgbClr val="FF0000"/>
          </a:solidFill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!</a:t>
            </a:r>
            <a:r>
              <a:rPr lang="en-US" sz="2000" dirty="0">
                <a:latin typeface="+mn-lt"/>
              </a:rPr>
              <a:t>= 0</a:t>
            </a:r>
            <a:endParaRPr lang="de-DE" sz="2000" dirty="0">
              <a:latin typeface="+mn-lt"/>
            </a:endParaRPr>
          </a:p>
        </p:txBody>
      </p:sp>
      <p:sp>
        <p:nvSpPr>
          <p:cNvPr id="16392" name="Line 33"/>
          <p:cNvSpPr>
            <a:spLocks noChangeShapeType="1"/>
          </p:cNvSpPr>
          <p:nvPr/>
        </p:nvSpPr>
        <p:spPr bwMode="auto">
          <a:xfrm flipH="1">
            <a:off x="3179763" y="6548438"/>
            <a:ext cx="0" cy="40481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6393" name="Gerade Verbindung 3"/>
          <p:cNvCxnSpPr>
            <a:cxnSpLocks noChangeShapeType="1"/>
          </p:cNvCxnSpPr>
          <p:nvPr/>
        </p:nvCxnSpPr>
        <p:spPr bwMode="auto">
          <a:xfrm>
            <a:off x="2273300" y="1552575"/>
            <a:ext cx="0" cy="61198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6394" name="Gerade Verbindung 16"/>
          <p:cNvCxnSpPr>
            <a:cxnSpLocks noChangeShapeType="1"/>
          </p:cNvCxnSpPr>
          <p:nvPr/>
        </p:nvCxnSpPr>
        <p:spPr bwMode="auto">
          <a:xfrm>
            <a:off x="9186863" y="1516063"/>
            <a:ext cx="0" cy="61563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8" name="Rechteck 2"/>
          <p:cNvSpPr>
            <a:spLocks noChangeArrowheads="1"/>
          </p:cNvSpPr>
          <p:nvPr/>
        </p:nvSpPr>
        <p:spPr bwMode="auto">
          <a:xfrm>
            <a:off x="4822825" y="5916613"/>
            <a:ext cx="1439863" cy="6318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Sec</a:t>
            </a:r>
          </a:p>
          <a:p>
            <a:pPr algn="ctr">
              <a:defRPr/>
            </a:pPr>
            <a:r>
              <a:rPr lang="de-DE" sz="2000" dirty="0">
                <a:latin typeface="+mn-lt"/>
              </a:rPr>
              <a:t>=gut</a:t>
            </a:r>
          </a:p>
        </p:txBody>
      </p:sp>
      <p:sp>
        <p:nvSpPr>
          <p:cNvPr id="19" name="Ellipse 18"/>
          <p:cNvSpPr/>
          <p:nvPr/>
        </p:nvSpPr>
        <p:spPr bwMode="auto">
          <a:xfrm>
            <a:off x="4906963" y="6953250"/>
            <a:ext cx="1355725" cy="719138"/>
          </a:xfrm>
          <a:prstGeom prst="ellipse">
            <a:avLst/>
          </a:prstGeom>
          <a:solidFill>
            <a:srgbClr val="FF0000"/>
          </a:solidFill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en-US" sz="2000" dirty="0">
                <a:latin typeface="+mn-lt"/>
              </a:rPr>
              <a:t>&gt;= gut</a:t>
            </a:r>
            <a:endParaRPr lang="de-DE" sz="2000" dirty="0">
              <a:latin typeface="+mn-lt"/>
            </a:endParaRPr>
          </a:p>
        </p:txBody>
      </p:sp>
      <p:sp>
        <p:nvSpPr>
          <p:cNvPr id="16397" name="Line 33"/>
          <p:cNvSpPr>
            <a:spLocks noChangeShapeType="1"/>
          </p:cNvSpPr>
          <p:nvPr/>
        </p:nvSpPr>
        <p:spPr bwMode="auto">
          <a:xfrm flipH="1">
            <a:off x="5584825" y="6548438"/>
            <a:ext cx="0" cy="40481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Rechteck 2"/>
          <p:cNvSpPr>
            <a:spLocks noChangeArrowheads="1"/>
          </p:cNvSpPr>
          <p:nvPr/>
        </p:nvSpPr>
        <p:spPr bwMode="auto">
          <a:xfrm>
            <a:off x="2905125" y="3352800"/>
            <a:ext cx="4852988" cy="208756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r>
              <a:rPr lang="de-DE" sz="2000" dirty="0" err="1">
                <a:latin typeface="+mn-lt"/>
              </a:rPr>
              <a:t>CaMyTs</a:t>
            </a:r>
            <a:endParaRPr lang="de-DE" sz="2000" dirty="0">
              <a:latin typeface="+mn-lt"/>
            </a:endParaRPr>
          </a:p>
        </p:txBody>
      </p:sp>
      <p:sp>
        <p:nvSpPr>
          <p:cNvPr id="22" name="Ellipse 21"/>
          <p:cNvSpPr/>
          <p:nvPr/>
        </p:nvSpPr>
        <p:spPr bwMode="auto">
          <a:xfrm>
            <a:off x="3005138" y="4217988"/>
            <a:ext cx="1355725" cy="719137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en-US" sz="2000" dirty="0">
                <a:latin typeface="+mn-lt"/>
              </a:rPr>
              <a:t>INA :=1</a:t>
            </a:r>
            <a:endParaRPr lang="de-DE" sz="2000" dirty="0">
              <a:latin typeface="+mn-lt"/>
            </a:endParaRPr>
          </a:p>
        </p:txBody>
      </p:sp>
      <p:sp>
        <p:nvSpPr>
          <p:cNvPr id="23" name="Rechteck 2"/>
          <p:cNvSpPr>
            <a:spLocks noChangeArrowheads="1"/>
          </p:cNvSpPr>
          <p:nvPr/>
        </p:nvSpPr>
        <p:spPr bwMode="auto">
          <a:xfrm>
            <a:off x="6211888" y="3468688"/>
            <a:ext cx="1441450" cy="6318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 err="1">
                <a:latin typeface="+mn-lt"/>
              </a:rPr>
              <a:t>Cipher</a:t>
            </a:r>
            <a:endParaRPr lang="de-DE" sz="2000" dirty="0">
              <a:latin typeface="+mn-lt"/>
            </a:endParaRPr>
          </a:p>
          <a:p>
            <a:pPr algn="ctr">
              <a:defRPr/>
            </a:pPr>
            <a:r>
              <a:rPr lang="en-US" sz="2000" dirty="0">
                <a:latin typeface="+mn-lt"/>
              </a:rPr>
              <a:t>=1</a:t>
            </a:r>
            <a:endParaRPr lang="de-DE" sz="2000" dirty="0">
              <a:latin typeface="+mn-lt"/>
            </a:endParaRPr>
          </a:p>
        </p:txBody>
      </p:sp>
      <p:sp>
        <p:nvSpPr>
          <p:cNvPr id="24" name="Ellipse 23"/>
          <p:cNvSpPr/>
          <p:nvPr/>
        </p:nvSpPr>
        <p:spPr bwMode="auto">
          <a:xfrm>
            <a:off x="6297613" y="4505325"/>
            <a:ext cx="1355725" cy="719138"/>
          </a:xfrm>
          <a:prstGeom prst="ellipse">
            <a:avLst/>
          </a:prstGeom>
          <a:solidFill>
            <a:srgbClr val="FF0000"/>
          </a:solidFill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!</a:t>
            </a:r>
            <a:r>
              <a:rPr lang="en-US" sz="2000" dirty="0">
                <a:latin typeface="+mn-lt"/>
              </a:rPr>
              <a:t>= 0</a:t>
            </a:r>
            <a:endParaRPr lang="de-DE" sz="2000" dirty="0">
              <a:latin typeface="+mn-lt"/>
            </a:endParaRPr>
          </a:p>
        </p:txBody>
      </p:sp>
      <p:sp>
        <p:nvSpPr>
          <p:cNvPr id="25" name="Line 33"/>
          <p:cNvSpPr>
            <a:spLocks noChangeShapeType="1"/>
          </p:cNvSpPr>
          <p:nvPr/>
        </p:nvSpPr>
        <p:spPr bwMode="auto">
          <a:xfrm flipH="1">
            <a:off x="6975475" y="4100513"/>
            <a:ext cx="0" cy="40481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Ellipse 25"/>
          <p:cNvSpPr/>
          <p:nvPr/>
        </p:nvSpPr>
        <p:spPr bwMode="auto">
          <a:xfrm>
            <a:off x="4433888" y="4505325"/>
            <a:ext cx="1728787" cy="646113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en-US" sz="2000" dirty="0">
                <a:latin typeface="+mn-lt"/>
              </a:rPr>
              <a:t>Sec:=</a:t>
            </a:r>
            <a:br>
              <a:rPr lang="en-US" sz="2000" dirty="0">
                <a:latin typeface="+mn-lt"/>
              </a:rPr>
            </a:br>
            <a:r>
              <a:rPr lang="en-US" sz="2000" dirty="0">
                <a:latin typeface="+mn-lt"/>
              </a:rPr>
              <a:t>ciph.sec</a:t>
            </a:r>
            <a:endParaRPr lang="de-DE" sz="2000" dirty="0">
              <a:latin typeface="+mn-lt"/>
            </a:endParaRPr>
          </a:p>
        </p:txBody>
      </p:sp>
      <p:sp>
        <p:nvSpPr>
          <p:cNvPr id="27" name="Rechteck 2"/>
          <p:cNvSpPr>
            <a:spLocks noChangeArrowheads="1"/>
          </p:cNvSpPr>
          <p:nvPr/>
        </p:nvSpPr>
        <p:spPr bwMode="auto">
          <a:xfrm>
            <a:off x="3683000" y="1624013"/>
            <a:ext cx="4852988" cy="153987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r>
              <a:rPr lang="de-DE" sz="2000" dirty="0">
                <a:latin typeface="+mn-lt"/>
              </a:rPr>
              <a:t>AES</a:t>
            </a:r>
          </a:p>
        </p:txBody>
      </p:sp>
      <p:sp>
        <p:nvSpPr>
          <p:cNvPr id="28" name="Ellipse 27"/>
          <p:cNvSpPr/>
          <p:nvPr/>
        </p:nvSpPr>
        <p:spPr bwMode="auto">
          <a:xfrm>
            <a:off x="6102350" y="2033588"/>
            <a:ext cx="1355725" cy="7207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en-US" sz="2000" dirty="0">
                <a:latin typeface="+mn-lt"/>
              </a:rPr>
              <a:t>Cipher :=1</a:t>
            </a:r>
            <a:endParaRPr lang="de-DE" sz="2000" dirty="0">
              <a:latin typeface="+mn-lt"/>
            </a:endParaRPr>
          </a:p>
        </p:txBody>
      </p:sp>
      <p:sp>
        <p:nvSpPr>
          <p:cNvPr id="33" name="Line 33"/>
          <p:cNvSpPr>
            <a:spLocks noChangeShapeType="1"/>
          </p:cNvSpPr>
          <p:nvPr/>
        </p:nvSpPr>
        <p:spPr bwMode="auto">
          <a:xfrm>
            <a:off x="6737350" y="2776538"/>
            <a:ext cx="238125" cy="69215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 flipH="1">
            <a:off x="3136900" y="4937125"/>
            <a:ext cx="433388" cy="97948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33"/>
          <p:cNvSpPr>
            <a:spLocks noChangeShapeType="1"/>
          </p:cNvSpPr>
          <p:nvPr/>
        </p:nvSpPr>
        <p:spPr bwMode="auto">
          <a:xfrm>
            <a:off x="5297488" y="5153025"/>
            <a:ext cx="246062" cy="76358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640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975" y="5638800"/>
            <a:ext cx="75247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10" name="Inhaltsplatzhalter 2"/>
          <p:cNvSpPr txBox="1">
            <a:spLocks/>
          </p:cNvSpPr>
          <p:nvPr/>
        </p:nvSpPr>
        <p:spPr bwMode="auto">
          <a:xfrm>
            <a:off x="254000" y="7270750"/>
            <a:ext cx="2376488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71" tIns="52686" rIns="105371" bIns="52686"/>
          <a:lstStyle>
            <a:lvl1pPr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sz="1800" b="1">
                <a:latin typeface="Arial" charset="0"/>
              </a:rPr>
              <a:t>Anforderungen</a:t>
            </a:r>
          </a:p>
          <a:p>
            <a:pPr>
              <a:spcBef>
                <a:spcPct val="20000"/>
              </a:spcBef>
            </a:pPr>
            <a:endParaRPr lang="de-DE" sz="1800" b="1">
              <a:latin typeface="Arial" charset="0"/>
            </a:endParaRPr>
          </a:p>
        </p:txBody>
      </p:sp>
      <p:sp>
        <p:nvSpPr>
          <p:cNvPr id="36" name="Flussdiagramm: Magnetplattenspeicher 35"/>
          <p:cNvSpPr/>
          <p:nvPr/>
        </p:nvSpPr>
        <p:spPr bwMode="auto">
          <a:xfrm>
            <a:off x="9545638" y="6096000"/>
            <a:ext cx="1655762" cy="1000125"/>
          </a:xfrm>
          <a:prstGeom prst="flowChartMagneticDisk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 dirty="0">
              <a:latin typeface="+mn-lt"/>
            </a:endParaRPr>
          </a:p>
        </p:txBody>
      </p:sp>
      <p:sp>
        <p:nvSpPr>
          <p:cNvPr id="16412" name="Inhaltsplatzhalter 2"/>
          <p:cNvSpPr txBox="1">
            <a:spLocks/>
          </p:cNvSpPr>
          <p:nvPr/>
        </p:nvSpPr>
        <p:spPr bwMode="auto">
          <a:xfrm>
            <a:off x="9545638" y="7156450"/>
            <a:ext cx="2376487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71" tIns="52686" rIns="105371" bIns="52686"/>
          <a:lstStyle>
            <a:lvl1pPr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sz="1800" b="1">
                <a:latin typeface="Arial" charset="0"/>
              </a:rPr>
              <a:t>Komponenten</a:t>
            </a:r>
          </a:p>
          <a:p>
            <a:pPr>
              <a:spcBef>
                <a:spcPct val="20000"/>
              </a:spcBef>
            </a:pPr>
            <a:endParaRPr lang="de-DE" sz="1800" b="1">
              <a:latin typeface="Arial" charset="0"/>
            </a:endParaRPr>
          </a:p>
        </p:txBody>
      </p:sp>
      <p:sp>
        <p:nvSpPr>
          <p:cNvPr id="16413" name="Inhaltsplatzhalter 2"/>
          <p:cNvSpPr txBox="1">
            <a:spLocks/>
          </p:cNvSpPr>
          <p:nvPr/>
        </p:nvSpPr>
        <p:spPr bwMode="auto">
          <a:xfrm>
            <a:off x="7242175" y="7169150"/>
            <a:ext cx="2376488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71" tIns="52686" rIns="105371" bIns="52686"/>
          <a:lstStyle>
            <a:lvl1pPr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sz="1800" b="1">
                <a:latin typeface="Arial" charset="0"/>
              </a:rPr>
              <a:t>Arbeitsmodell</a:t>
            </a:r>
          </a:p>
          <a:p>
            <a:pPr>
              <a:spcBef>
                <a:spcPct val="20000"/>
              </a:spcBef>
            </a:pPr>
            <a:endParaRPr lang="de-DE" sz="1800" b="1">
              <a:latin typeface="Arial" charset="0"/>
            </a:endParaRPr>
          </a:p>
        </p:txBody>
      </p:sp>
      <p:sp>
        <p:nvSpPr>
          <p:cNvPr id="30" name="Ellipse 29"/>
          <p:cNvSpPr/>
          <p:nvPr/>
        </p:nvSpPr>
        <p:spPr bwMode="auto">
          <a:xfrm>
            <a:off x="4433888" y="1984375"/>
            <a:ext cx="1355725" cy="7207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en-US" sz="2000" dirty="0">
                <a:latin typeface="+mn-lt"/>
              </a:rPr>
              <a:t>Sec:=gut</a:t>
            </a:r>
            <a:endParaRPr lang="de-DE" sz="2000" dirty="0">
              <a:latin typeface="+mn-lt"/>
            </a:endParaRPr>
          </a:p>
        </p:txBody>
      </p:sp>
      <p:sp>
        <p:nvSpPr>
          <p:cNvPr id="32" name="Line 33"/>
          <p:cNvSpPr>
            <a:spLocks noChangeShapeType="1"/>
          </p:cNvSpPr>
          <p:nvPr/>
        </p:nvSpPr>
        <p:spPr bwMode="auto">
          <a:xfrm flipH="1">
            <a:off x="5153025" y="2705100"/>
            <a:ext cx="0" cy="7905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Rechteck 2"/>
          <p:cNvSpPr>
            <a:spLocks noChangeArrowheads="1"/>
          </p:cNvSpPr>
          <p:nvPr/>
        </p:nvSpPr>
        <p:spPr bwMode="auto">
          <a:xfrm>
            <a:off x="4505325" y="3495675"/>
            <a:ext cx="1441450" cy="6318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Ciph.sec</a:t>
            </a:r>
          </a:p>
          <a:p>
            <a:pPr algn="ctr">
              <a:defRPr/>
            </a:pPr>
            <a:r>
              <a:rPr lang="en-US" sz="2000" dirty="0">
                <a:latin typeface="+mn-lt"/>
              </a:rPr>
              <a:t>=gut</a:t>
            </a:r>
            <a:endParaRPr lang="de-DE" sz="2000" dirty="0">
              <a:latin typeface="+mn-lt"/>
            </a:endParaRPr>
          </a:p>
        </p:txBody>
      </p:sp>
      <p:sp>
        <p:nvSpPr>
          <p:cNvPr id="39" name="Line 33"/>
          <p:cNvSpPr>
            <a:spLocks noChangeShapeType="1"/>
          </p:cNvSpPr>
          <p:nvPr/>
        </p:nvSpPr>
        <p:spPr bwMode="auto">
          <a:xfrm>
            <a:off x="5226050" y="4144963"/>
            <a:ext cx="0" cy="36036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8545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  <p:bldP spid="9" grpId="0"/>
      <p:bldP spid="10" grpId="0"/>
      <p:bldP spid="21" grpId="0" animBg="1"/>
      <p:bldP spid="21" grpId="1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7" grpId="1" animBg="1"/>
      <p:bldP spid="28" grpId="0" animBg="1"/>
      <p:bldP spid="33" grpId="0" animBg="1"/>
      <p:bldP spid="34" grpId="0" animBg="1"/>
      <p:bldP spid="35" grpId="0" animBg="1"/>
      <p:bldP spid="30" grpId="0" animBg="1"/>
      <p:bldP spid="32" grpId="0" animBg="1"/>
      <p:bldP spid="37" grpId="0" build="allAtOnce" animBg="1"/>
      <p:bldP spid="39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976313"/>
            <a:ext cx="7013575" cy="355600"/>
          </a:xfrm>
        </p:spPr>
        <p:txBody>
          <a:bodyPr/>
          <a:lstStyle/>
          <a:p>
            <a:r>
              <a:rPr lang="de-DE" smtClean="0"/>
              <a:t>Modelle zur Bewertung von Sicherheitseigenschaften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Motivation Drahtlose Sensornetzwerke:</a:t>
            </a:r>
            <a:br>
              <a:rPr lang="de-DE" dirty="0" smtClean="0"/>
            </a:br>
            <a:r>
              <a:rPr lang="de-DE" dirty="0" smtClean="0"/>
              <a:t>In-Netzwerk-Aggregation als Fallstudie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Stand der Technik</a:t>
            </a:r>
          </a:p>
          <a:p>
            <a:pPr>
              <a:defRPr/>
            </a:pPr>
            <a:endParaRPr lang="de-DE" dirty="0"/>
          </a:p>
          <a:p>
            <a:pPr>
              <a:defRPr/>
            </a:pPr>
            <a:r>
              <a:rPr lang="de-DE" dirty="0" err="1" smtClean="0"/>
              <a:t>ConfigKIT</a:t>
            </a:r>
            <a:r>
              <a:rPr lang="de-DE" dirty="0" smtClean="0"/>
              <a:t> </a:t>
            </a:r>
            <a:r>
              <a:rPr lang="de-DE" dirty="0"/>
              <a:t>Entwicklungsansatz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sz="2800" dirty="0">
                <a:solidFill>
                  <a:srgbClr val="FF0000"/>
                </a:solidFill>
              </a:rPr>
              <a:t>Modelle zur Bewertung von Sicherheitseigenschaften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Evaluierungsergebnisse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Abschluss</a:t>
            </a:r>
          </a:p>
          <a:p>
            <a:pPr marL="0" indent="0">
              <a:buFontTx/>
              <a:buNone/>
              <a:defRPr/>
            </a:pPr>
            <a:endParaRPr lang="de-DE" dirty="0" smtClean="0"/>
          </a:p>
          <a:p>
            <a:pPr marL="0" indent="0">
              <a:buFontTx/>
              <a:buNone/>
              <a:defRPr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xmlns="" val="3574981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6700</Words>
  <Application>Microsoft Office PowerPoint</Application>
  <PresentationFormat>Benutzerdefiniert</PresentationFormat>
  <Paragraphs>2478</Paragraphs>
  <Slides>170</Slides>
  <Notes>21</Notes>
  <HiddenSlides>37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5</vt:i4>
      </vt:variant>
      <vt:variant>
        <vt:lpstr>Folientitel</vt:lpstr>
      </vt:variant>
      <vt:variant>
        <vt:i4>170</vt:i4>
      </vt:variant>
    </vt:vector>
  </HeadingPairs>
  <TitlesOfParts>
    <vt:vector size="176" baseType="lpstr">
      <vt:lpstr>Default Design</vt:lpstr>
      <vt:lpstr>Dokument</vt:lpstr>
      <vt:lpstr>Image</vt:lpstr>
      <vt:lpstr>Microsoft Office Excel-Diagramm</vt:lpstr>
      <vt:lpstr>Präsentation</vt:lpstr>
      <vt:lpstr>Visio</vt:lpstr>
      <vt:lpstr>Security in Wireless Sensor Networks</vt:lpstr>
      <vt:lpstr>Outline</vt:lpstr>
      <vt:lpstr>Application Areas</vt:lpstr>
      <vt:lpstr>Security related projects</vt:lpstr>
      <vt:lpstr>Security Terms in Literature</vt:lpstr>
      <vt:lpstr>Security Terms</vt:lpstr>
      <vt:lpstr>Qualitative Security Metric</vt:lpstr>
      <vt:lpstr>Security Ontology</vt:lpstr>
      <vt:lpstr>Security Ontology - Implications</vt:lpstr>
      <vt:lpstr>Attacker Goals</vt:lpstr>
      <vt:lpstr>Attacks/Threats - Waterworks scenario</vt:lpstr>
      <vt:lpstr>External (Remote) Attacks (1)</vt:lpstr>
      <vt:lpstr>External (Remote) Attacks (2)</vt:lpstr>
      <vt:lpstr>External (Remote) Attacks (3)</vt:lpstr>
      <vt:lpstr>Physical Attacks</vt:lpstr>
      <vt:lpstr>Side-Channels Attacks</vt:lpstr>
      <vt:lpstr>Fault Attacks</vt:lpstr>
      <vt:lpstr>Folie 18</vt:lpstr>
      <vt:lpstr>Countermeasures</vt:lpstr>
      <vt:lpstr>Folie 20</vt:lpstr>
      <vt:lpstr>Scenario: WSN as movement/intruder detection</vt:lpstr>
      <vt:lpstr>In-Network-Aggregation (INA)</vt:lpstr>
      <vt:lpstr>Security Issues of in-network aggregation</vt:lpstr>
      <vt:lpstr>Concealed (In-netwok) Data Aggregation</vt:lpstr>
      <vt:lpstr>CaMyTs (Castelluccia, Mykletun, Tsudik)</vt:lpstr>
      <vt:lpstr>Attack Scenarios</vt:lpstr>
      <vt:lpstr>Active Attack - Replay</vt:lpstr>
      <vt:lpstr>Active Attack - Malleability</vt:lpstr>
      <vt:lpstr>Evaluation</vt:lpstr>
      <vt:lpstr>Increase Security – Combination of two PHs</vt:lpstr>
      <vt:lpstr>CaMyTs + DF combination</vt:lpstr>
      <vt:lpstr>Conclusions - CDA</vt:lpstr>
      <vt:lpstr>Folie 33</vt:lpstr>
      <vt:lpstr>Motivation</vt:lpstr>
      <vt:lpstr>Typical sensor nodes</vt:lpstr>
      <vt:lpstr>The sensor nodes, power consumption (Vcc = 3V)</vt:lpstr>
      <vt:lpstr>PKC – Power consumption (calculations)</vt:lpstr>
      <vt:lpstr>PKC – Power consumption (transmission)</vt:lpstr>
      <vt:lpstr>The lifetime</vt:lpstr>
      <vt:lpstr>Folie 40</vt:lpstr>
      <vt:lpstr>Elliptic Curve Cryptography</vt:lpstr>
      <vt:lpstr>ECC in Software or Hardware?</vt:lpstr>
      <vt:lpstr>ECC Pyramid</vt:lpstr>
      <vt:lpstr>EC Cryptographic Operations</vt:lpstr>
      <vt:lpstr>EC Point Operations</vt:lpstr>
      <vt:lpstr>EC Point Operations</vt:lpstr>
      <vt:lpstr>Finite Field Operations</vt:lpstr>
      <vt:lpstr>Basic Field Operations</vt:lpstr>
      <vt:lpstr>Utilization /Area of Functional Blocks</vt:lpstr>
      <vt:lpstr>Recursive combinatorial multiplication units</vt:lpstr>
      <vt:lpstr>Iterative Karatsuba Multiplication</vt:lpstr>
      <vt:lpstr>Iterative Karatsuba Multiplication (2)</vt:lpstr>
      <vt:lpstr>Iterative multiplication units</vt:lpstr>
      <vt:lpstr>Iterative multiplication units</vt:lpstr>
      <vt:lpstr>Set up an ECC accelerator design</vt:lpstr>
      <vt:lpstr>ECC designs 163 – 571 bit</vt:lpstr>
      <vt:lpstr>ECC designs 163 – 571 bit</vt:lpstr>
      <vt:lpstr>Competitive Position: ECC</vt:lpstr>
      <vt:lpstr>Flexibility for ECC implementations</vt:lpstr>
      <vt:lpstr>Modular Reduction</vt:lpstr>
      <vt:lpstr>Classic School Division</vt:lpstr>
      <vt:lpstr>Reduction Polynomials [NIST]</vt:lpstr>
      <vt:lpstr>Hard-Wired Reduction</vt:lpstr>
      <vt:lpstr>Multiple Hard-Wired Reduction Blocks</vt:lpstr>
      <vt:lpstr>Flexible Shift Reduction - Design</vt:lpstr>
      <vt:lpstr>Comparison of complete ECC designs</vt:lpstr>
      <vt:lpstr>Interface</vt:lpstr>
      <vt:lpstr>Performance</vt:lpstr>
      <vt:lpstr>Folie 69</vt:lpstr>
      <vt:lpstr>AES – Introduction </vt:lpstr>
      <vt:lpstr>Overview: AES Algorithm</vt:lpstr>
      <vt:lpstr>Overview: AES Algorithm</vt:lpstr>
      <vt:lpstr>Steps of Algorithm (1)</vt:lpstr>
      <vt:lpstr>Steps of Algorithm (2)</vt:lpstr>
      <vt:lpstr>Ways to small hardware (1)</vt:lpstr>
      <vt:lpstr>Ways to small hardware (2)</vt:lpstr>
      <vt:lpstr>Area of AES in 0.25 CMOS (before drawing)</vt:lpstr>
      <vt:lpstr>Technical Achievements</vt:lpstr>
      <vt:lpstr>Interface Description</vt:lpstr>
      <vt:lpstr>Trusted Sensor Node Architecture</vt:lpstr>
      <vt:lpstr>Interface Description (2)</vt:lpstr>
      <vt:lpstr>Trusted Sensor Node Architecture</vt:lpstr>
      <vt:lpstr>Efficiency of  Implementations of cryptographic operations</vt:lpstr>
      <vt:lpstr>Folie 84</vt:lpstr>
      <vt:lpstr>Folie 85</vt:lpstr>
      <vt:lpstr>TAMPRES Approach to Tamper Resistance</vt:lpstr>
      <vt:lpstr>TAMPRES Approach to Tamper Resistance</vt:lpstr>
      <vt:lpstr>Anti-Tamper Components Chip in Layout View</vt:lpstr>
      <vt:lpstr>Primary Technical Achievements (2)</vt:lpstr>
      <vt:lpstr>Folie 90</vt:lpstr>
      <vt:lpstr>Stand der Technik – WSN Entwicklungsansätze</vt:lpstr>
      <vt:lpstr>Kompositionen von Sicherheitsprotokollen</vt:lpstr>
      <vt:lpstr>Zusammenfassung Stand der Technik</vt:lpstr>
      <vt:lpstr>ConfigKIT Entwicklungsansatz</vt:lpstr>
      <vt:lpstr>Entwicklungsprozess für WSNs</vt:lpstr>
      <vt:lpstr>Technischer Ansatz</vt:lpstr>
      <vt:lpstr>Entwicklungsmethodik </vt:lpstr>
      <vt:lpstr>Beispiel</vt:lpstr>
      <vt:lpstr>Modelle zur Bewertung von Sicherheitseigenschaften</vt:lpstr>
      <vt:lpstr>Methodik zur Entwicklung von Sicherheitmodellen</vt:lpstr>
      <vt:lpstr>Genutzte Sicherheitsontologie</vt:lpstr>
      <vt:lpstr>Angriffszentrische Sicherheitsmodelle</vt:lpstr>
      <vt:lpstr>Beispiel: Angriffsbaum Model (ATASM)</vt:lpstr>
      <vt:lpstr>Fünf realisierte praktische Sicherheitsmodelle</vt:lpstr>
      <vt:lpstr>Evaluierung</vt:lpstr>
      <vt:lpstr>Implementierte Testumgebung</vt:lpstr>
      <vt:lpstr>Evaluierung der Sicherheitsmodelle</vt:lpstr>
      <vt:lpstr>Zusammenfassung Stand der Technik</vt:lpstr>
      <vt:lpstr>Fazit</vt:lpstr>
      <vt:lpstr>Reasons for Limited Adoption of Secure WSNs</vt:lpstr>
      <vt:lpstr>Goal: Customized security architectures</vt:lpstr>
      <vt:lpstr>Mapping Process</vt:lpstr>
      <vt:lpstr>What to do if drawer is empty?</vt:lpstr>
      <vt:lpstr>Waterworks Example</vt:lpstr>
      <vt:lpstr>Waterworks Example (2)</vt:lpstr>
      <vt:lpstr>Waterworks Example (3)</vt:lpstr>
      <vt:lpstr>State of the art to configure security in WSNs</vt:lpstr>
      <vt:lpstr>Design process for WSNs</vt:lpstr>
      <vt:lpstr>Technical Core Objective</vt:lpstr>
      <vt:lpstr>Folie 120</vt:lpstr>
      <vt:lpstr>2. Requirement engineering</vt:lpstr>
      <vt:lpstr>5. Practically applicable security models  </vt:lpstr>
      <vt:lpstr>Requirements</vt:lpstr>
      <vt:lpstr>General Model Architecture</vt:lpstr>
      <vt:lpstr>Model</vt:lpstr>
      <vt:lpstr>Example: Attack Tree Model</vt:lpstr>
      <vt:lpstr>Example: Attack Tree Model</vt:lpstr>
      <vt:lpstr>Example: Attack Tree Model</vt:lpstr>
      <vt:lpstr>Example: Attack Tree Model</vt:lpstr>
      <vt:lpstr>Methodology to develop expressive security models</vt:lpstr>
      <vt:lpstr>Holistic security model</vt:lpstr>
      <vt:lpstr>Practically applicable security models</vt:lpstr>
      <vt:lpstr>General Architecture</vt:lpstr>
      <vt:lpstr>Automatic Selection Algorithm</vt:lpstr>
      <vt:lpstr>Example for a Component Selection Tool</vt:lpstr>
      <vt:lpstr>Folie 136</vt:lpstr>
      <vt:lpstr>Evaluation</vt:lpstr>
      <vt:lpstr>Folie 138</vt:lpstr>
      <vt:lpstr>Today’s way of handling security </vt:lpstr>
      <vt:lpstr>Proposed development flow</vt:lpstr>
      <vt:lpstr>System Analysis</vt:lpstr>
      <vt:lpstr>Example</vt:lpstr>
      <vt:lpstr>Security properties</vt:lpstr>
      <vt:lpstr>Proposed development flow</vt:lpstr>
      <vt:lpstr>Conclusions</vt:lpstr>
      <vt:lpstr>Folie 146</vt:lpstr>
      <vt:lpstr>Designing Secure Systems</vt:lpstr>
      <vt:lpstr>Folie 148</vt:lpstr>
      <vt:lpstr>AES Implementation</vt:lpstr>
      <vt:lpstr> AES: Final design and Competitive Position</vt:lpstr>
      <vt:lpstr>Efficient ECC Implementation</vt:lpstr>
      <vt:lpstr>Reconfigurable Cipher-Units</vt:lpstr>
      <vt:lpstr>Low cost tamper resistant components in dig. designs</vt:lpstr>
      <vt:lpstr>Folie 154</vt:lpstr>
      <vt:lpstr>Folie 155</vt:lpstr>
      <vt:lpstr>IHP approach to IDS</vt:lpstr>
      <vt:lpstr>IHP approach to IDS</vt:lpstr>
      <vt:lpstr>Jamming detection based on SNR  Variance vs. Significance</vt:lpstr>
      <vt:lpstr>SeKoN - Idea</vt:lpstr>
      <vt:lpstr>SeKoN  - Objectives</vt:lpstr>
      <vt:lpstr>configKIT-approach </vt:lpstr>
      <vt:lpstr>Setup of Hardware Repository</vt:lpstr>
      <vt:lpstr>Setup of Software Repository</vt:lpstr>
      <vt:lpstr>configKIT for Application Designers</vt:lpstr>
      <vt:lpstr>Folie 165</vt:lpstr>
      <vt:lpstr>PGEC: Sandbox and Web services</vt:lpstr>
      <vt:lpstr>PGEC Concept</vt:lpstr>
      <vt:lpstr>Service classes</vt:lpstr>
      <vt:lpstr>Privacy Guaranteeing Execution Container</vt:lpstr>
      <vt:lpstr>PGEC Architecture</vt:lpstr>
    </vt:vector>
  </TitlesOfParts>
  <Company>IHP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und  Thema des Vortrages</dc:title>
  <dc:creator>Karina Fiedler</dc:creator>
  <cp:lastModifiedBy>StP</cp:lastModifiedBy>
  <cp:revision>52</cp:revision>
  <cp:lastPrinted>2001-08-23T07:20:19Z</cp:lastPrinted>
  <dcterms:created xsi:type="dcterms:W3CDTF">2004-02-02T12:46:47Z</dcterms:created>
  <dcterms:modified xsi:type="dcterms:W3CDTF">2012-07-06T08:29:46Z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1</vt:i4>
  </property>
  <property fmtid="{D5CDD505-2E9C-101B-9397-08002B2CF9AE}" pid="4" name="Compression">
    <vt:i4>100</vt:i4>
  </property>
  <property fmtid="{D5CDD505-2E9C-101B-9397-08002B2CF9AE}" pid="5" name="ScreenSize">
    <vt:i4>1</vt:i4>
  </property>
  <property fmtid="{D5CDD505-2E9C-101B-9397-08002B2CF9AE}" pid="6" name="ScreenUsage">
    <vt:i4>3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1</vt:i4>
  </property>
  <property fmtid="{D5CDD505-2E9C-101B-9397-08002B2CF9AE}" pid="19" name="ShowNotes">
    <vt:bool>false</vt:bool>
  </property>
  <property fmtid="{D5CDD505-2E9C-101B-9397-08002B2CF9AE}" pid="20" name="NavBtnPos">
    <vt:i4>1</vt:i4>
  </property>
  <property fmtid="{D5CDD505-2E9C-101B-9397-08002B2CF9AE}" pid="21" name="OutputDir">
    <vt:lpwstr>C:\Dokumente</vt:lpwstr>
  </property>
</Properties>
</file>